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62"/>
  </p:notesMasterIdLst>
  <p:sldIdLst>
    <p:sldId id="256" r:id="rId5"/>
    <p:sldId id="262" r:id="rId6"/>
    <p:sldId id="300" r:id="rId7"/>
    <p:sldId id="303" r:id="rId8"/>
    <p:sldId id="274" r:id="rId9"/>
    <p:sldId id="275" r:id="rId10"/>
    <p:sldId id="276" r:id="rId11"/>
    <p:sldId id="277" r:id="rId12"/>
    <p:sldId id="663" r:id="rId13"/>
    <p:sldId id="801" r:id="rId14"/>
    <p:sldId id="803" r:id="rId15"/>
    <p:sldId id="807" r:id="rId16"/>
    <p:sldId id="808" r:id="rId17"/>
    <p:sldId id="602" r:id="rId18"/>
    <p:sldId id="800" r:id="rId19"/>
    <p:sldId id="805" r:id="rId20"/>
    <p:sldId id="809" r:id="rId21"/>
    <p:sldId id="806" r:id="rId22"/>
    <p:sldId id="695" r:id="rId23"/>
    <p:sldId id="688" r:id="rId24"/>
    <p:sldId id="812" r:id="rId25"/>
    <p:sldId id="814" r:id="rId26"/>
    <p:sldId id="816" r:id="rId27"/>
    <p:sldId id="818" r:id="rId28"/>
    <p:sldId id="820" r:id="rId29"/>
    <p:sldId id="285" r:id="rId30"/>
    <p:sldId id="604" r:id="rId31"/>
    <p:sldId id="287" r:id="rId32"/>
    <p:sldId id="821" r:id="rId33"/>
    <p:sldId id="834" r:id="rId34"/>
    <p:sldId id="289" r:id="rId35"/>
    <p:sldId id="607" r:id="rId36"/>
    <p:sldId id="811" r:id="rId37"/>
    <p:sldId id="823" r:id="rId38"/>
    <p:sldId id="296" r:id="rId39"/>
    <p:sldId id="293" r:id="rId40"/>
    <p:sldId id="291" r:id="rId41"/>
    <p:sldId id="822" r:id="rId42"/>
    <p:sldId id="290" r:id="rId43"/>
    <p:sldId id="297" r:id="rId44"/>
    <p:sldId id="344" r:id="rId45"/>
    <p:sldId id="694" r:id="rId46"/>
    <p:sldId id="665" r:id="rId47"/>
    <p:sldId id="696" r:id="rId48"/>
    <p:sldId id="616" r:id="rId49"/>
    <p:sldId id="668" r:id="rId50"/>
    <p:sldId id="625" r:id="rId51"/>
    <p:sldId id="743" r:id="rId52"/>
    <p:sldId id="635" r:id="rId53"/>
    <p:sldId id="670" r:id="rId54"/>
    <p:sldId id="824" r:id="rId55"/>
    <p:sldId id="825" r:id="rId56"/>
    <p:sldId id="830" r:id="rId57"/>
    <p:sldId id="827" r:id="rId58"/>
    <p:sldId id="606" r:id="rId59"/>
    <p:sldId id="418" r:id="rId60"/>
    <p:sldId id="419" r:id="rId61"/>
  </p:sldIdLst>
  <p:sldSz cx="12192000" cy="6858000"/>
  <p:notesSz cx="6858000" cy="9144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Stijl, gemiddeld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Stijl, gemiddeld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94" autoAdjust="0"/>
    <p:restoredTop sz="94626" autoAdjust="0"/>
  </p:normalViewPr>
  <p:slideViewPr>
    <p:cSldViewPr snapToGrid="0" showGuides="1">
      <p:cViewPr varScale="1">
        <p:scale>
          <a:sx n="121" d="100"/>
          <a:sy n="121" d="100"/>
        </p:scale>
        <p:origin x="592" y="168"/>
      </p:cViewPr>
      <p:guideLst>
        <p:guide orient="horz" pos="2160"/>
        <p:guide pos="3840"/>
      </p:guideLst>
    </p:cSldViewPr>
  </p:slideViewPr>
  <p:notesTextViewPr>
    <p:cViewPr>
      <p:scale>
        <a:sx n="1" d="1"/>
        <a:sy n="1" d="1"/>
      </p:scale>
      <p:origin x="0" y="0"/>
    </p:cViewPr>
  </p:notesTextViewPr>
  <p:sorterViewPr>
    <p:cViewPr varScale="1">
      <p:scale>
        <a:sx n="1" d="1"/>
        <a:sy n="1" d="1"/>
      </p:scale>
      <p:origin x="0" y="-29880"/>
    </p:cViewPr>
  </p:sorterViewPr>
  <p:notesViewPr>
    <p:cSldViewPr snapToGrid="0">
      <p:cViewPr varScale="1">
        <p:scale>
          <a:sx n="88" d="100"/>
          <a:sy n="88" d="100"/>
        </p:scale>
        <p:origin x="3084" y="66"/>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tableStyles" Target="tableStyle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6783BE-C720-42D2-AECF-2485CE653ECF}" type="datetimeFigureOut">
              <a:rPr lang="nl-BE" smtClean="0"/>
              <a:t>22/11/2023</a:t>
            </a:fld>
            <a:endParaRPr lang="nl-BE"/>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15B51B-2179-468C-8F65-4D17EBD15453}" type="slidenum">
              <a:rPr lang="nl-BE" smtClean="0"/>
              <a:t>‹nr.›</a:t>
            </a:fld>
            <a:endParaRPr lang="nl-BE"/>
          </a:p>
        </p:txBody>
      </p:sp>
    </p:spTree>
    <p:extLst>
      <p:ext uri="{BB962C8B-B14F-4D97-AF65-F5344CB8AC3E}">
        <p14:creationId xmlns:p14="http://schemas.microsoft.com/office/powerpoint/2010/main" val="15310188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dirty="0"/>
          </a:p>
        </p:txBody>
      </p:sp>
      <p:sp>
        <p:nvSpPr>
          <p:cNvPr id="4" name="Tijdelijke aanduiding voor dianummer 3"/>
          <p:cNvSpPr>
            <a:spLocks noGrp="1"/>
          </p:cNvSpPr>
          <p:nvPr>
            <p:ph type="sldNum" sz="quarter" idx="10"/>
          </p:nvPr>
        </p:nvSpPr>
        <p:spPr/>
        <p:txBody>
          <a:bodyPr/>
          <a:lstStyle/>
          <a:p>
            <a:fld id="{1C264F93-7DC2-5048-BFA5-B8D21D3CDC7F}" type="slidenum">
              <a:rPr lang="nl-NL" smtClean="0"/>
              <a:pPr/>
              <a:t>5</a:t>
            </a:fld>
            <a:endParaRPr lang="nl-NL"/>
          </a:p>
        </p:txBody>
      </p:sp>
    </p:spTree>
    <p:extLst>
      <p:ext uri="{BB962C8B-B14F-4D97-AF65-F5344CB8AC3E}">
        <p14:creationId xmlns:p14="http://schemas.microsoft.com/office/powerpoint/2010/main" val="33455058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7"/>
          <p:cNvSpPr>
            <a:spLocks noGrp="1" noChangeArrowheads="1"/>
          </p:cNvSpPr>
          <p:nvPr>
            <p:ph type="sldNum" sz="quarter" idx="5"/>
          </p:nvPr>
        </p:nvSpPr>
        <p:spPr>
          <a:noFill/>
        </p:spPr>
        <p:txBody>
          <a:bodyPr/>
          <a:lstStyle/>
          <a:p>
            <a:fld id="{1570B19A-237D-46FF-8491-8B01E5EB023C}" type="slidenum">
              <a:rPr lang="nl-NL" smtClean="0"/>
              <a:pPr/>
              <a:t>8</a:t>
            </a:fld>
            <a:endParaRPr lang="nl-NL"/>
          </a:p>
        </p:txBody>
      </p:sp>
      <p:sp>
        <p:nvSpPr>
          <p:cNvPr id="229379" name="Rectangle 2"/>
          <p:cNvSpPr>
            <a:spLocks noGrp="1" noRot="1" noChangeAspect="1" noChangeArrowheads="1" noTextEdit="1"/>
          </p:cNvSpPr>
          <p:nvPr>
            <p:ph type="sldImg"/>
          </p:nvPr>
        </p:nvSpPr>
        <p:spPr>
          <a:ln/>
        </p:spPr>
      </p:sp>
      <p:sp>
        <p:nvSpPr>
          <p:cNvPr id="229380" name="Rectangle 3"/>
          <p:cNvSpPr>
            <a:spLocks noGrp="1" noChangeArrowheads="1"/>
          </p:cNvSpPr>
          <p:nvPr>
            <p:ph type="body" idx="1"/>
          </p:nvPr>
        </p:nvSpPr>
        <p:spPr>
          <a:xfrm>
            <a:off x="914400" y="4343400"/>
            <a:ext cx="5029200" cy="4114800"/>
          </a:xfrm>
          <a:noFill/>
          <a:ln/>
        </p:spPr>
        <p:txBody>
          <a:bodyPr/>
          <a:lstStyle/>
          <a:p>
            <a:pPr eaLnBrk="1" hangingPunct="1"/>
            <a:r>
              <a:rPr lang="nl-BE"/>
              <a:t>Telkens uitingen van systeemlijden, geen “renale symptomen” as such</a:t>
            </a:r>
            <a:endParaRPr lang="nl-NL"/>
          </a:p>
        </p:txBody>
      </p:sp>
    </p:spTree>
    <p:extLst>
      <p:ext uri="{BB962C8B-B14F-4D97-AF65-F5344CB8AC3E}">
        <p14:creationId xmlns:p14="http://schemas.microsoft.com/office/powerpoint/2010/main" val="19918417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7"/>
          <p:cNvSpPr>
            <a:spLocks noGrp="1" noChangeArrowheads="1"/>
          </p:cNvSpPr>
          <p:nvPr>
            <p:ph type="sldNum" sz="quarter" idx="5"/>
          </p:nvPr>
        </p:nvSpPr>
        <p:spPr>
          <a:noFill/>
        </p:spPr>
        <p:txBody>
          <a:bodyPr/>
          <a:lstStyle/>
          <a:p>
            <a:fld id="{38D3200A-5A6C-49B7-9A7C-D945F66C2D61}" type="slidenum">
              <a:rPr lang="nl-NL" smtClean="0"/>
              <a:pPr/>
              <a:t>43</a:t>
            </a:fld>
            <a:endParaRPr lang="nl-NL"/>
          </a:p>
        </p:txBody>
      </p:sp>
      <p:sp>
        <p:nvSpPr>
          <p:cNvPr id="232451" name="Rectangle 2"/>
          <p:cNvSpPr>
            <a:spLocks noGrp="1" noRot="1" noChangeAspect="1" noChangeArrowheads="1" noTextEdit="1"/>
          </p:cNvSpPr>
          <p:nvPr>
            <p:ph type="sldImg"/>
          </p:nvPr>
        </p:nvSpPr>
        <p:spPr>
          <a:xfrm>
            <a:off x="381000" y="304800"/>
            <a:ext cx="6096000" cy="3429000"/>
          </a:xfrm>
          <a:ln/>
        </p:spPr>
      </p:sp>
      <p:sp>
        <p:nvSpPr>
          <p:cNvPr id="232452" name="Rectangle 3"/>
          <p:cNvSpPr>
            <a:spLocks noGrp="1" noChangeArrowheads="1"/>
          </p:cNvSpPr>
          <p:nvPr>
            <p:ph type="body" idx="1"/>
          </p:nvPr>
        </p:nvSpPr>
        <p:spPr>
          <a:xfrm>
            <a:off x="746125" y="3962400"/>
            <a:ext cx="5626100" cy="4724400"/>
          </a:xfrm>
          <a:noFill/>
          <a:ln/>
        </p:spPr>
        <p:txBody>
          <a:bodyPr lIns="89708" tIns="44854" rIns="89708" bIns="44854"/>
          <a:lstStyle/>
          <a:p>
            <a:pPr eaLnBrk="1" hangingPunct="1">
              <a:spcBef>
                <a:spcPct val="0"/>
              </a:spcBef>
              <a:tabLst>
                <a:tab pos="2286000" algn="l"/>
              </a:tabLst>
            </a:pPr>
            <a:r>
              <a:rPr lang="en-US" sz="2400"/>
              <a:t>This graph shows that the incidence of death due to cardiovascular disease is dramatically higher in ESRD dialysis patients compared to the general population. Data are stratified in both groups by age, race, and gender.</a:t>
            </a:r>
            <a:r>
              <a:rPr lang="en-US" sz="2400" baseline="30000"/>
              <a:t>1</a:t>
            </a:r>
            <a:endParaRPr lang="en-US" sz="2400"/>
          </a:p>
          <a:p>
            <a:pPr eaLnBrk="1" hangingPunct="1">
              <a:spcBef>
                <a:spcPct val="0"/>
              </a:spcBef>
              <a:tabLst>
                <a:tab pos="2286000" algn="l"/>
              </a:tabLst>
            </a:pPr>
            <a:r>
              <a:rPr lang="en-US" sz="2400"/>
              <a:t>Death due to cardiovascular disease is defined by arrhythmias, cardiomyopathy, cardiac arrest, myocardial infarction, atherosclerotic heart disease, and pulmonary edema. </a:t>
            </a:r>
          </a:p>
          <a:p>
            <a:pPr eaLnBrk="1" hangingPunct="1">
              <a:spcBef>
                <a:spcPct val="0"/>
              </a:spcBef>
              <a:tabLst>
                <a:tab pos="2286000" algn="l"/>
              </a:tabLst>
            </a:pPr>
            <a:endParaRPr lang="en-US" sz="2400"/>
          </a:p>
          <a:p>
            <a:pPr eaLnBrk="1" hangingPunct="1">
              <a:spcBef>
                <a:spcPct val="0"/>
              </a:spcBef>
              <a:tabLst>
                <a:tab pos="2286000" algn="l"/>
              </a:tabLst>
            </a:pPr>
            <a:r>
              <a:rPr lang="en-US" sz="2400"/>
              <a:t>	1. Foley RN, et al. </a:t>
            </a:r>
            <a:r>
              <a:rPr lang="en-US" sz="2400" i="1"/>
              <a:t>Am J Kidney Dis</a:t>
            </a:r>
            <a:r>
              <a:rPr lang="en-US" sz="2400"/>
              <a:t>. 1998;32:S112-S119.</a:t>
            </a:r>
          </a:p>
          <a:p>
            <a:pPr eaLnBrk="1" hangingPunct="1">
              <a:spcBef>
                <a:spcPct val="0"/>
              </a:spcBef>
              <a:tabLst>
                <a:tab pos="2286000" algn="l"/>
              </a:tabLst>
            </a:pPr>
            <a:endParaRPr lang="en-US" sz="2400"/>
          </a:p>
        </p:txBody>
      </p:sp>
    </p:spTree>
    <p:extLst>
      <p:ext uri="{BB962C8B-B14F-4D97-AF65-F5344CB8AC3E}">
        <p14:creationId xmlns:p14="http://schemas.microsoft.com/office/powerpoint/2010/main" val="41805294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7C5F8A41-BB9C-4C4C-AB21-32D1CE2FE668}" type="slidenum">
              <a:rPr lang="en-US" smtClean="0"/>
              <a:pPr/>
              <a:t>50</a:t>
            </a:fld>
            <a:endParaRPr lang="en-US"/>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lnSpc>
                <a:spcPct val="80000"/>
              </a:lnSpc>
            </a:pPr>
            <a:r>
              <a:rPr lang="nl-NL" sz="1000" b="1"/>
              <a:t>ANTIHYPERTENSIVA</a:t>
            </a:r>
          </a:p>
          <a:p>
            <a:pPr eaLnBrk="1" hangingPunct="1">
              <a:lnSpc>
                <a:spcPct val="80000"/>
              </a:lnSpc>
            </a:pPr>
            <a:r>
              <a:rPr lang="nl-NL" sz="1000"/>
              <a:t>- </a:t>
            </a:r>
            <a:r>
              <a:rPr lang="nl-NL" sz="1000" b="1"/>
              <a:t>Hypertensie is een vd meest voorkomende</a:t>
            </a:r>
          </a:p>
          <a:p>
            <a:pPr eaLnBrk="1" hangingPunct="1">
              <a:lnSpc>
                <a:spcPct val="80000"/>
              </a:lnSpc>
            </a:pPr>
            <a:r>
              <a:rPr lang="nl-NL" sz="1000" b="1"/>
              <a:t>‘chronische’ aandoeningen</a:t>
            </a:r>
          </a:p>
          <a:p>
            <a:pPr eaLnBrk="1" hangingPunct="1">
              <a:lnSpc>
                <a:spcPct val="80000"/>
              </a:lnSpc>
            </a:pPr>
            <a:r>
              <a:rPr lang="nl-NL" sz="1000"/>
              <a:t>- </a:t>
            </a:r>
            <a:r>
              <a:rPr lang="nl-NL" sz="1000" b="1"/>
              <a:t>soms meerdere dagen tot weken vooraleer volle</a:t>
            </a:r>
          </a:p>
          <a:p>
            <a:pPr eaLnBrk="1" hangingPunct="1">
              <a:lnSpc>
                <a:spcPct val="80000"/>
              </a:lnSpc>
            </a:pPr>
            <a:r>
              <a:rPr lang="nl-NL" sz="1000" b="1"/>
              <a:t>effect van een antihypertensieve behandeling</a:t>
            </a:r>
          </a:p>
          <a:p>
            <a:pPr eaLnBrk="1" hangingPunct="1">
              <a:lnSpc>
                <a:spcPct val="80000"/>
              </a:lnSpc>
            </a:pPr>
            <a:r>
              <a:rPr lang="nl-NL" sz="1000" b="1"/>
              <a:t>=&gt; Hypertensie is vaak geen urgentie, snelle</a:t>
            </a:r>
          </a:p>
          <a:p>
            <a:pPr eaLnBrk="1" hangingPunct="1">
              <a:lnSpc>
                <a:spcPct val="80000"/>
              </a:lnSpc>
            </a:pPr>
            <a:r>
              <a:rPr lang="nl-NL" sz="1000" b="1"/>
              <a:t>correctie vd RR vaak gevaarlijker dan expectatio:</a:t>
            </a:r>
          </a:p>
          <a:p>
            <a:pPr eaLnBrk="1" hangingPunct="1">
              <a:lnSpc>
                <a:spcPct val="80000"/>
              </a:lnSpc>
            </a:pPr>
            <a:r>
              <a:rPr lang="nl-NL" sz="1000" b="1"/>
              <a:t>risico op reflextachycardie, ernstige hypotensie</a:t>
            </a:r>
          </a:p>
          <a:p>
            <a:pPr eaLnBrk="1" hangingPunct="1">
              <a:lnSpc>
                <a:spcPct val="80000"/>
              </a:lnSpc>
            </a:pPr>
            <a:r>
              <a:rPr lang="nl-NL" sz="1000" b="1"/>
              <a:t>met cerebrale, coronaire, renale hypoperfusie</a:t>
            </a:r>
          </a:p>
          <a:p>
            <a:pPr eaLnBrk="1" hangingPunct="1">
              <a:lnSpc>
                <a:spcPct val="80000"/>
              </a:lnSpc>
            </a:pPr>
            <a:r>
              <a:rPr lang="nl-NL" sz="1000" b="1"/>
              <a:t>(ATN, &gt;&gt; op IZ: gestoorde autoregulatie</a:t>
            </a:r>
          </a:p>
          <a:p>
            <a:pPr eaLnBrk="1" hangingPunct="1">
              <a:lnSpc>
                <a:spcPct val="80000"/>
              </a:lnSpc>
            </a:pPr>
            <a:endParaRPr lang="nl-BE" sz="1000" b="1"/>
          </a:p>
          <a:p>
            <a:pPr eaLnBrk="1" hangingPunct="1">
              <a:lnSpc>
                <a:spcPct val="80000"/>
              </a:lnSpc>
            </a:pPr>
            <a:r>
              <a:rPr lang="nl-BE" sz="1000" b="1"/>
              <a:t>HYPERTENSIE</a:t>
            </a:r>
          </a:p>
          <a:p>
            <a:pPr eaLnBrk="1" hangingPunct="1">
              <a:lnSpc>
                <a:spcPct val="80000"/>
              </a:lnSpc>
            </a:pPr>
            <a:r>
              <a:rPr lang="nl-BE" sz="1000" b="1"/>
              <a:t>=&gt; Wanneer kan hypertensie wel urgent zijn?</a:t>
            </a:r>
          </a:p>
          <a:p>
            <a:pPr eaLnBrk="1" hangingPunct="1">
              <a:lnSpc>
                <a:spcPct val="80000"/>
              </a:lnSpc>
            </a:pPr>
            <a:r>
              <a:rPr lang="nl-BE" sz="1000"/>
              <a:t>• </a:t>
            </a:r>
            <a:r>
              <a:rPr lang="nl-BE" sz="1000" b="1"/>
              <a:t>Dialysepatiënten zonder restdiurese, zeker indien</a:t>
            </a:r>
          </a:p>
          <a:p>
            <a:pPr eaLnBrk="1" hangingPunct="1">
              <a:lnSpc>
                <a:spcPct val="80000"/>
              </a:lnSpc>
            </a:pPr>
            <a:r>
              <a:rPr lang="nl-BE" sz="1000" b="1"/>
              <a:t>dyspnoe (best geen antihypertensiva geven,</a:t>
            </a:r>
          </a:p>
          <a:p>
            <a:pPr eaLnBrk="1" hangingPunct="1">
              <a:lnSpc>
                <a:spcPct val="80000"/>
              </a:lnSpc>
            </a:pPr>
            <a:r>
              <a:rPr lang="nl-BE" sz="1000" b="1"/>
              <a:t>indicatie voor dringende UF)</a:t>
            </a:r>
          </a:p>
          <a:p>
            <a:pPr eaLnBrk="1" hangingPunct="1">
              <a:lnSpc>
                <a:spcPct val="80000"/>
              </a:lnSpc>
            </a:pPr>
            <a:r>
              <a:rPr lang="nl-BE" sz="1000"/>
              <a:t>• </a:t>
            </a:r>
            <a:r>
              <a:rPr lang="nl-BE" sz="1000" b="1"/>
              <a:t>Dreigend longoedeem</a:t>
            </a:r>
          </a:p>
          <a:p>
            <a:pPr eaLnBrk="1" hangingPunct="1">
              <a:lnSpc>
                <a:spcPct val="80000"/>
              </a:lnSpc>
            </a:pPr>
            <a:r>
              <a:rPr lang="nl-BE" sz="1000"/>
              <a:t>• </a:t>
            </a:r>
            <a:r>
              <a:rPr lang="nl-BE" sz="1000" b="1"/>
              <a:t>Visusstoornissen, neurologische symptomen</a:t>
            </a:r>
          </a:p>
          <a:p>
            <a:pPr eaLnBrk="1" hangingPunct="1">
              <a:lnSpc>
                <a:spcPct val="80000"/>
              </a:lnSpc>
            </a:pPr>
            <a:r>
              <a:rPr lang="nl-BE" sz="1000" b="1"/>
              <a:t>(stuipen)</a:t>
            </a:r>
          </a:p>
          <a:p>
            <a:pPr eaLnBrk="1" hangingPunct="1">
              <a:lnSpc>
                <a:spcPct val="80000"/>
              </a:lnSpc>
            </a:pPr>
            <a:r>
              <a:rPr lang="nl-BE" sz="1000"/>
              <a:t>• </a:t>
            </a:r>
            <a:r>
              <a:rPr lang="nl-BE" sz="1000" b="1"/>
              <a:t>Zeer hoge absolute waarden (systolisch &gt; 200</a:t>
            </a:r>
          </a:p>
          <a:p>
            <a:pPr eaLnBrk="1" hangingPunct="1">
              <a:lnSpc>
                <a:spcPct val="80000"/>
              </a:lnSpc>
            </a:pPr>
            <a:r>
              <a:rPr lang="nl-BE" sz="1000" b="1"/>
              <a:t>mmHg)</a:t>
            </a:r>
          </a:p>
          <a:p>
            <a:pPr eaLnBrk="1" hangingPunct="1">
              <a:lnSpc>
                <a:spcPct val="80000"/>
              </a:lnSpc>
            </a:pPr>
            <a:r>
              <a:rPr lang="nl-BE" sz="1000"/>
              <a:t>• </a:t>
            </a:r>
            <a:r>
              <a:rPr lang="nl-BE" sz="1000" b="1"/>
              <a:t>Plots opgetreden, de novo hypertensie</a:t>
            </a:r>
          </a:p>
          <a:p>
            <a:pPr eaLnBrk="1" hangingPunct="1">
              <a:lnSpc>
                <a:spcPct val="80000"/>
              </a:lnSpc>
            </a:pPr>
            <a:r>
              <a:rPr lang="nl-BE" sz="1000"/>
              <a:t>• </a:t>
            </a:r>
            <a:r>
              <a:rPr lang="nl-BE" sz="1000" b="1"/>
              <a:t>Zwangeren</a:t>
            </a:r>
          </a:p>
          <a:p>
            <a:pPr eaLnBrk="1" hangingPunct="1">
              <a:lnSpc>
                <a:spcPct val="80000"/>
              </a:lnSpc>
            </a:pPr>
            <a:endParaRPr lang="nl-NL" sz="1000" b="1"/>
          </a:p>
        </p:txBody>
      </p:sp>
    </p:spTree>
    <p:extLst>
      <p:ext uri="{BB962C8B-B14F-4D97-AF65-F5344CB8AC3E}">
        <p14:creationId xmlns:p14="http://schemas.microsoft.com/office/powerpoint/2010/main" val="37473451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a:p>
        </p:txBody>
      </p:sp>
      <p:sp>
        <p:nvSpPr>
          <p:cNvPr id="4" name="Tijdelijke aanduiding voor dianummer 3"/>
          <p:cNvSpPr>
            <a:spLocks noGrp="1"/>
          </p:cNvSpPr>
          <p:nvPr>
            <p:ph type="sldNum" sz="quarter" idx="10"/>
          </p:nvPr>
        </p:nvSpPr>
        <p:spPr/>
        <p:txBody>
          <a:bodyPr/>
          <a:lstStyle/>
          <a:p>
            <a:fld id="{1C264F93-7DC2-5048-BFA5-B8D21D3CDC7F}" type="slidenum">
              <a:rPr lang="nl-NL" smtClean="0"/>
              <a:pPr/>
              <a:t>56</a:t>
            </a:fld>
            <a:endParaRPr lang="nl-NL"/>
          </a:p>
        </p:txBody>
      </p:sp>
    </p:spTree>
    <p:extLst>
      <p:ext uri="{BB962C8B-B14F-4D97-AF65-F5344CB8AC3E}">
        <p14:creationId xmlns:p14="http://schemas.microsoft.com/office/powerpoint/2010/main" val="89035475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w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pic>
        <p:nvPicPr>
          <p:cNvPr id="1026" name="Picture 1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85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3326620" y="2260756"/>
            <a:ext cx="8314518" cy="1178062"/>
          </a:xfrm>
        </p:spPr>
        <p:txBody>
          <a:bodyPr anchor="b">
            <a:normAutofit/>
          </a:bodyPr>
          <a:lstStyle>
            <a:lvl1pPr algn="l">
              <a:defRPr sz="3600" b="1">
                <a:solidFill>
                  <a:schemeClr val="accent3"/>
                </a:solidFill>
              </a:defRPr>
            </a:lvl1pPr>
          </a:lstStyle>
          <a:p>
            <a:r>
              <a:rPr lang="nl-NL" dirty="0"/>
              <a:t>Klik om de stijl te bewerken</a:t>
            </a:r>
            <a:endParaRPr lang="nl-BE" dirty="0"/>
          </a:p>
        </p:txBody>
      </p:sp>
      <p:sp>
        <p:nvSpPr>
          <p:cNvPr id="3" name="Subtitle 2"/>
          <p:cNvSpPr>
            <a:spLocks noGrp="1"/>
          </p:cNvSpPr>
          <p:nvPr>
            <p:ph type="subTitle" idx="1"/>
          </p:nvPr>
        </p:nvSpPr>
        <p:spPr>
          <a:xfrm>
            <a:off x="3326620" y="3602038"/>
            <a:ext cx="8314518" cy="711910"/>
          </a:xfrm>
        </p:spPr>
        <p:txBody>
          <a:bodyPr>
            <a:normAutofit/>
          </a:bodyPr>
          <a:lstStyle>
            <a:lvl1pPr marL="0" indent="0" algn="l">
              <a:buNone/>
              <a:defRPr sz="20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om de ondertitelstijl van het model te bewerken</a:t>
            </a:r>
            <a:endParaRPr lang="nl-BE" dirty="0"/>
          </a:p>
        </p:txBody>
      </p:sp>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17389" y="5494141"/>
            <a:ext cx="2523749" cy="896114"/>
          </a:xfrm>
          <a:prstGeom prst="rect">
            <a:avLst/>
          </a:prstGeom>
        </p:spPr>
      </p:pic>
    </p:spTree>
    <p:extLst>
      <p:ext uri="{BB962C8B-B14F-4D97-AF65-F5344CB8AC3E}">
        <p14:creationId xmlns:p14="http://schemas.microsoft.com/office/powerpoint/2010/main" val="1893397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2496368" y="4880913"/>
            <a:ext cx="7191784" cy="468000"/>
          </a:xfrm>
        </p:spPr>
        <p:txBody>
          <a:bodyPr anchor="b">
            <a:normAutofit/>
          </a:bodyPr>
          <a:lstStyle>
            <a:lvl1pPr>
              <a:defRPr sz="2400"/>
            </a:lvl1pPr>
          </a:lstStyle>
          <a:p>
            <a:r>
              <a:rPr lang="nl-NL" dirty="0"/>
              <a:t>Klik om de stijl te bewerken</a:t>
            </a:r>
            <a:endParaRPr lang="nl-BE" dirty="0"/>
          </a:p>
        </p:txBody>
      </p:sp>
      <p:sp>
        <p:nvSpPr>
          <p:cNvPr id="3" name="Picture Placeholder 2"/>
          <p:cNvSpPr>
            <a:spLocks noGrp="1"/>
          </p:cNvSpPr>
          <p:nvPr>
            <p:ph type="pic" idx="1"/>
          </p:nvPr>
        </p:nvSpPr>
        <p:spPr>
          <a:xfrm>
            <a:off x="2496368" y="549275"/>
            <a:ext cx="7199262" cy="424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dirty="0"/>
          </a:p>
        </p:txBody>
      </p:sp>
      <p:sp>
        <p:nvSpPr>
          <p:cNvPr id="4" name="Text Placeholder 3"/>
          <p:cNvSpPr>
            <a:spLocks noGrp="1"/>
          </p:cNvSpPr>
          <p:nvPr>
            <p:ph type="body" sz="half" idx="2"/>
          </p:nvPr>
        </p:nvSpPr>
        <p:spPr>
          <a:xfrm>
            <a:off x="2496368" y="5443200"/>
            <a:ext cx="7191784" cy="86400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dirty="0"/>
              <a:t>Tekststijl van het model bewerken</a:t>
            </a:r>
          </a:p>
        </p:txBody>
      </p:sp>
      <p:sp>
        <p:nvSpPr>
          <p:cNvPr id="5" name="Date Placeholder 4"/>
          <p:cNvSpPr>
            <a:spLocks noGrp="1"/>
          </p:cNvSpPr>
          <p:nvPr>
            <p:ph type="dt" sz="half" idx="10"/>
          </p:nvPr>
        </p:nvSpPr>
        <p:spPr/>
        <p:txBody>
          <a:bodyPr/>
          <a:lstStyle/>
          <a:p>
            <a:fld id="{DF9B3295-CF56-4B23-BECA-A49D849BBD78}" type="datetime1">
              <a:rPr lang="nl-BE" smtClean="0"/>
              <a:t>22/11/2023</a:t>
            </a:fld>
            <a:endParaRPr lang="nl-BE"/>
          </a:p>
        </p:txBody>
      </p:sp>
      <p:sp>
        <p:nvSpPr>
          <p:cNvPr id="6" name="Footer Placeholder 5"/>
          <p:cNvSpPr>
            <a:spLocks noGrp="1"/>
          </p:cNvSpPr>
          <p:nvPr>
            <p:ph type="ftr" sz="quarter" idx="11"/>
          </p:nvPr>
        </p:nvSpPr>
        <p:spPr/>
        <p:txBody>
          <a:bodyPr/>
          <a:lstStyle/>
          <a:p>
            <a:r>
              <a:rPr lang="nl-NL"/>
              <a:t>voettekst aan te passen bij 'Invoegen' 'Koptekst en voettekst'</a:t>
            </a:r>
            <a:endParaRPr lang="nl-BE"/>
          </a:p>
        </p:txBody>
      </p:sp>
      <p:sp>
        <p:nvSpPr>
          <p:cNvPr id="7" name="Slide Number Placeholder 6"/>
          <p:cNvSpPr>
            <a:spLocks noGrp="1"/>
          </p:cNvSpPr>
          <p:nvPr>
            <p:ph type="sldNum" sz="quarter" idx="12"/>
          </p:nvPr>
        </p:nvSpPr>
        <p:spPr/>
        <p:txBody>
          <a:bodyPr/>
          <a:lstStyle/>
          <a:p>
            <a:fld id="{F216164A-3741-4083-97B8-560EB97A9792}" type="slidenum">
              <a:rPr lang="nl-BE" smtClean="0"/>
              <a:t>‹nr.›</a:t>
            </a:fld>
            <a:endParaRPr lang="nl-BE"/>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10813" y="6425085"/>
            <a:ext cx="1685908" cy="302000"/>
          </a:xfrm>
          <a:prstGeom prst="rect">
            <a:avLst/>
          </a:prstGeom>
        </p:spPr>
      </p:pic>
    </p:spTree>
    <p:extLst>
      <p:ext uri="{BB962C8B-B14F-4D97-AF65-F5344CB8AC3E}">
        <p14:creationId xmlns:p14="http://schemas.microsoft.com/office/powerpoint/2010/main" val="3099289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bl">
  <p:cSld name="Titel en tabel">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p:spPr>
        <p:txBody>
          <a:bodyPr/>
          <a:lstStyle/>
          <a:p>
            <a:r>
              <a:rPr lang="nl-NL"/>
              <a:t>Klik om de stijl te bewerken</a:t>
            </a:r>
            <a:endParaRPr lang="nl-BE"/>
          </a:p>
        </p:txBody>
      </p:sp>
      <p:sp>
        <p:nvSpPr>
          <p:cNvPr id="3" name="Tijdelijke aanduiding voor tabel 2"/>
          <p:cNvSpPr>
            <a:spLocks noGrp="1"/>
          </p:cNvSpPr>
          <p:nvPr>
            <p:ph type="tbl" idx="1"/>
          </p:nvPr>
        </p:nvSpPr>
        <p:spPr>
          <a:xfrm>
            <a:off x="609600" y="1600201"/>
            <a:ext cx="10972800" cy="4525963"/>
          </a:xfrm>
        </p:spPr>
        <p:txBody>
          <a:bodyPr/>
          <a:lstStyle/>
          <a:p>
            <a:pPr lvl="0"/>
            <a:endParaRPr lang="nl-BE" noProof="0"/>
          </a:p>
        </p:txBody>
      </p:sp>
      <p:sp>
        <p:nvSpPr>
          <p:cNvPr id="4" name="Rectangle 2"/>
          <p:cNvSpPr>
            <a:spLocks noGrp="1" noChangeArrowheads="1"/>
          </p:cNvSpPr>
          <p:nvPr>
            <p:ph type="dt" sz="half" idx="10"/>
          </p:nvPr>
        </p:nvSpPr>
        <p:spPr>
          <a:xfrm>
            <a:off x="609600" y="6251575"/>
            <a:ext cx="2844800" cy="476250"/>
          </a:xfrm>
          <a:prstGeom prst="rect">
            <a:avLst/>
          </a:prstGeom>
          <a:ln/>
        </p:spPr>
        <p:txBody>
          <a:bodyPr/>
          <a:lstStyle>
            <a:lvl1pPr>
              <a:defRPr/>
            </a:lvl1pPr>
          </a:lstStyle>
          <a:p>
            <a:pPr>
              <a:defRPr/>
            </a:pPr>
            <a:endParaRPr lang="nl-NL"/>
          </a:p>
        </p:txBody>
      </p:sp>
      <p:sp>
        <p:nvSpPr>
          <p:cNvPr id="5" name="Rectangle 3"/>
          <p:cNvSpPr>
            <a:spLocks noGrp="1" noChangeArrowheads="1"/>
          </p:cNvSpPr>
          <p:nvPr>
            <p:ph type="sldNum" sz="quarter" idx="11"/>
          </p:nvPr>
        </p:nvSpPr>
        <p:spPr>
          <a:xfrm>
            <a:off x="8737600" y="6248400"/>
            <a:ext cx="2844800" cy="476250"/>
          </a:xfrm>
          <a:prstGeom prst="rect">
            <a:avLst/>
          </a:prstGeom>
          <a:ln/>
        </p:spPr>
        <p:txBody>
          <a:bodyPr/>
          <a:lstStyle>
            <a:lvl1pPr>
              <a:defRPr/>
            </a:lvl1pPr>
          </a:lstStyle>
          <a:p>
            <a:pPr>
              <a:defRPr/>
            </a:pPr>
            <a:fld id="{061A0569-AF95-40C9-895E-31ADDA15AFCF}" type="slidenum">
              <a:rPr lang="nl-NL"/>
              <a:pPr>
                <a:defRPr/>
              </a:pPr>
              <a:t>‹nr.›</a:t>
            </a:fld>
            <a:endParaRPr lang="nl-NL"/>
          </a:p>
        </p:txBody>
      </p:sp>
      <p:sp>
        <p:nvSpPr>
          <p:cNvPr id="6" name="Rectangle 14"/>
          <p:cNvSpPr>
            <a:spLocks noGrp="1" noChangeArrowheads="1"/>
          </p:cNvSpPr>
          <p:nvPr>
            <p:ph type="ftr" sz="quarter" idx="12"/>
          </p:nvPr>
        </p:nvSpPr>
        <p:spPr>
          <a:ln/>
        </p:spPr>
        <p:txBody>
          <a:bodyPr/>
          <a:lstStyle>
            <a:lvl1pPr>
              <a:defRPr/>
            </a:lvl1pPr>
          </a:lstStyle>
          <a:p>
            <a:pPr>
              <a:defRPr/>
            </a:pPr>
            <a:endParaRPr lang="nl-NL"/>
          </a:p>
        </p:txBody>
      </p:sp>
    </p:spTree>
    <p:extLst>
      <p:ext uri="{BB962C8B-B14F-4D97-AF65-F5344CB8AC3E}">
        <p14:creationId xmlns:p14="http://schemas.microsoft.com/office/powerpoint/2010/main" val="11982601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el en tekst">
    <p:spTree>
      <p:nvGrpSpPr>
        <p:cNvPr id="1" name=""/>
        <p:cNvGrpSpPr/>
        <p:nvPr/>
      </p:nvGrpSpPr>
      <p:grpSpPr>
        <a:xfrm>
          <a:off x="0" y="0"/>
          <a:ext cx="0" cy="0"/>
          <a:chOff x="0" y="0"/>
          <a:chExt cx="0" cy="0"/>
        </a:xfrm>
      </p:grpSpPr>
      <p:sp>
        <p:nvSpPr>
          <p:cNvPr id="3" name="Tijdelijke aanduiding voor voettekst 2"/>
          <p:cNvSpPr>
            <a:spLocks noGrp="1"/>
          </p:cNvSpPr>
          <p:nvPr>
            <p:ph type="ftr" sz="quarter" idx="10"/>
          </p:nvPr>
        </p:nvSpPr>
        <p:spPr>
          <a:xfrm>
            <a:off x="0" y="6356351"/>
            <a:ext cx="12192000" cy="365125"/>
          </a:xfrm>
        </p:spPr>
        <p:txBody>
          <a:bodyPr/>
          <a:lstStyle/>
          <a:p>
            <a:endParaRPr lang="nl-NL" dirty="0"/>
          </a:p>
        </p:txBody>
      </p:sp>
      <p:sp>
        <p:nvSpPr>
          <p:cNvPr id="2" name="Titel 1"/>
          <p:cNvSpPr>
            <a:spLocks noGrp="1"/>
          </p:cNvSpPr>
          <p:nvPr>
            <p:ph type="title"/>
          </p:nvPr>
        </p:nvSpPr>
        <p:spPr/>
        <p:txBody>
          <a:bodyPr/>
          <a:lstStyle/>
          <a:p>
            <a:r>
              <a:rPr lang="nl-NL" dirty="0"/>
              <a:t>Klik om de stijl te bewerken</a:t>
            </a:r>
            <a:endParaRPr lang="nl-BE" dirty="0"/>
          </a:p>
        </p:txBody>
      </p:sp>
      <p:sp>
        <p:nvSpPr>
          <p:cNvPr id="7" name="Tijdelijke aanduiding voor inhoud 2"/>
          <p:cNvSpPr>
            <a:spLocks noGrp="1"/>
          </p:cNvSpPr>
          <p:nvPr>
            <p:ph idx="1"/>
          </p:nvPr>
        </p:nvSpPr>
        <p:spPr>
          <a:xfrm>
            <a:off x="527381" y="1484784"/>
            <a:ext cx="10394619" cy="4824536"/>
          </a:xfrm>
        </p:spPr>
        <p:txBody>
          <a:bodyPr/>
          <a:lstStyle>
            <a:lvl1pPr marL="0" indent="0">
              <a:buNone/>
              <a:defRPr>
                <a:latin typeface="Arial" pitchFamily="34" charset="0"/>
                <a:cs typeface="Arial" pitchFamily="34" charset="0"/>
              </a:defRPr>
            </a:lvl1pPr>
            <a:lvl2pPr marL="180000" indent="0">
              <a:buNone/>
              <a:defRPr/>
            </a:lvl2pPr>
            <a:lvl3pPr marL="720000">
              <a:defRPr/>
            </a:lvl3pPr>
            <a:lvl4pPr marL="1080000">
              <a:defRPr/>
            </a:lvl4pPr>
            <a:lvl5pPr marL="1440000">
              <a:defRPr/>
            </a:lvl5pPr>
          </a:lstStyle>
          <a:p>
            <a:pPr lvl="0"/>
            <a:r>
              <a:rPr lang="nl-BE" dirty="0"/>
              <a:t>Klik om de tekststijl van het model te bewerken</a:t>
            </a:r>
          </a:p>
          <a:p>
            <a:pPr lvl="0"/>
            <a:endParaRPr lang="nl-BE" dirty="0"/>
          </a:p>
        </p:txBody>
      </p:sp>
    </p:spTree>
    <p:extLst>
      <p:ext uri="{BB962C8B-B14F-4D97-AF65-F5344CB8AC3E}">
        <p14:creationId xmlns:p14="http://schemas.microsoft.com/office/powerpoint/2010/main" val="7654580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cSld name="Titel, illustratie en tekst">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p:spPr>
        <p:txBody>
          <a:bodyPr/>
          <a:lstStyle/>
          <a:p>
            <a:r>
              <a:rPr lang="nl-NL"/>
              <a:t>Klik om de stijl te bewerken</a:t>
            </a:r>
            <a:endParaRPr lang="nl-BE"/>
          </a:p>
        </p:txBody>
      </p:sp>
      <p:sp>
        <p:nvSpPr>
          <p:cNvPr id="3" name="Tijdelijke aanduiding voor illustratie 2"/>
          <p:cNvSpPr>
            <a:spLocks noGrp="1"/>
          </p:cNvSpPr>
          <p:nvPr>
            <p:ph type="clipArt" sz="half" idx="1"/>
          </p:nvPr>
        </p:nvSpPr>
        <p:spPr>
          <a:xfrm>
            <a:off x="609600" y="1600201"/>
            <a:ext cx="5384800" cy="4525963"/>
          </a:xfrm>
        </p:spPr>
        <p:txBody>
          <a:bodyPr/>
          <a:lstStyle/>
          <a:p>
            <a:pPr lvl="0"/>
            <a:endParaRPr lang="nl-BE" noProof="0"/>
          </a:p>
        </p:txBody>
      </p:sp>
      <p:sp>
        <p:nvSpPr>
          <p:cNvPr id="4" name="Tijdelijke aanduiding voor tekst 3"/>
          <p:cNvSpPr>
            <a:spLocks noGrp="1"/>
          </p:cNvSpPr>
          <p:nvPr>
            <p:ph type="body" sz="half" idx="2"/>
          </p:nvPr>
        </p:nvSpPr>
        <p:spPr>
          <a:xfrm>
            <a:off x="6197600" y="1600201"/>
            <a:ext cx="5384800" cy="4525963"/>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Rectangle 2"/>
          <p:cNvSpPr>
            <a:spLocks noGrp="1" noChangeArrowheads="1"/>
          </p:cNvSpPr>
          <p:nvPr>
            <p:ph type="dt" sz="half" idx="10"/>
          </p:nvPr>
        </p:nvSpPr>
        <p:spPr>
          <a:xfrm>
            <a:off x="609600" y="6251575"/>
            <a:ext cx="2844800" cy="476250"/>
          </a:xfrm>
          <a:prstGeom prst="rect">
            <a:avLst/>
          </a:prstGeom>
          <a:ln/>
        </p:spPr>
        <p:txBody>
          <a:bodyPr/>
          <a:lstStyle>
            <a:lvl1pPr>
              <a:defRPr/>
            </a:lvl1pPr>
          </a:lstStyle>
          <a:p>
            <a:pPr>
              <a:defRPr/>
            </a:pPr>
            <a:endParaRPr lang="nl-NL"/>
          </a:p>
        </p:txBody>
      </p:sp>
      <p:sp>
        <p:nvSpPr>
          <p:cNvPr id="6" name="Rectangle 3"/>
          <p:cNvSpPr>
            <a:spLocks noGrp="1" noChangeArrowheads="1"/>
          </p:cNvSpPr>
          <p:nvPr>
            <p:ph type="sldNum" sz="quarter" idx="11"/>
          </p:nvPr>
        </p:nvSpPr>
        <p:spPr>
          <a:xfrm>
            <a:off x="8737600" y="6248400"/>
            <a:ext cx="2844800" cy="476250"/>
          </a:xfrm>
          <a:prstGeom prst="rect">
            <a:avLst/>
          </a:prstGeom>
          <a:ln/>
        </p:spPr>
        <p:txBody>
          <a:bodyPr/>
          <a:lstStyle>
            <a:lvl1pPr>
              <a:defRPr/>
            </a:lvl1pPr>
          </a:lstStyle>
          <a:p>
            <a:pPr>
              <a:defRPr/>
            </a:pPr>
            <a:fld id="{516EEBDD-D7F3-427A-87B9-F771C456434D}" type="slidenum">
              <a:rPr lang="nl-NL"/>
              <a:pPr>
                <a:defRPr/>
              </a:pPr>
              <a:t>‹nr.›</a:t>
            </a:fld>
            <a:endParaRPr lang="nl-NL"/>
          </a:p>
        </p:txBody>
      </p:sp>
      <p:sp>
        <p:nvSpPr>
          <p:cNvPr id="7" name="Rectangle 14"/>
          <p:cNvSpPr>
            <a:spLocks noGrp="1" noChangeArrowheads="1"/>
          </p:cNvSpPr>
          <p:nvPr>
            <p:ph type="ftr" sz="quarter" idx="12"/>
          </p:nvPr>
        </p:nvSpPr>
        <p:spPr>
          <a:ln/>
        </p:spPr>
        <p:txBody>
          <a:bodyPr/>
          <a:lstStyle>
            <a:lvl1pPr>
              <a:defRPr/>
            </a:lvl1pPr>
          </a:lstStyle>
          <a:p>
            <a:pPr>
              <a:defRPr/>
            </a:pPr>
            <a:endParaRPr lang="nl-NL"/>
          </a:p>
        </p:txBody>
      </p:sp>
    </p:spTree>
    <p:extLst>
      <p:ext uri="{BB962C8B-B14F-4D97-AF65-F5344CB8AC3E}">
        <p14:creationId xmlns:p14="http://schemas.microsoft.com/office/powerpoint/2010/main" val="532675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chart">
  <p:cSld name="Titel en grafiek">
    <p:spTree>
      <p:nvGrpSpPr>
        <p:cNvPr id="1" name=""/>
        <p:cNvGrpSpPr/>
        <p:nvPr/>
      </p:nvGrpSpPr>
      <p:grpSpPr>
        <a:xfrm>
          <a:off x="0" y="0"/>
          <a:ext cx="0" cy="0"/>
          <a:chOff x="0" y="0"/>
          <a:chExt cx="0" cy="0"/>
        </a:xfrm>
      </p:grpSpPr>
      <p:sp>
        <p:nvSpPr>
          <p:cNvPr id="2" name="Titel 1"/>
          <p:cNvSpPr>
            <a:spLocks noGrp="1"/>
          </p:cNvSpPr>
          <p:nvPr>
            <p:ph type="title"/>
          </p:nvPr>
        </p:nvSpPr>
        <p:spPr>
          <a:xfrm>
            <a:off x="914400" y="768350"/>
            <a:ext cx="10363200" cy="1143000"/>
          </a:xfrm>
        </p:spPr>
        <p:txBody>
          <a:bodyPr/>
          <a:lstStyle/>
          <a:p>
            <a:r>
              <a:rPr lang="nl-NL"/>
              <a:t>Klik om de stijl te bewerken</a:t>
            </a:r>
            <a:endParaRPr lang="nl-BE"/>
          </a:p>
        </p:txBody>
      </p:sp>
      <p:sp>
        <p:nvSpPr>
          <p:cNvPr id="3" name="Tijdelijke aanduiding voor grafiek 2"/>
          <p:cNvSpPr>
            <a:spLocks noGrp="1"/>
          </p:cNvSpPr>
          <p:nvPr>
            <p:ph type="chart" idx="1"/>
          </p:nvPr>
        </p:nvSpPr>
        <p:spPr>
          <a:xfrm>
            <a:off x="914400" y="1981200"/>
            <a:ext cx="10363200" cy="4114800"/>
          </a:xfrm>
        </p:spPr>
        <p:txBody>
          <a:bodyPr/>
          <a:lstStyle/>
          <a:p>
            <a:pPr lvl="0"/>
            <a:endParaRPr lang="nl-BE" noProof="0"/>
          </a:p>
        </p:txBody>
      </p:sp>
      <p:sp>
        <p:nvSpPr>
          <p:cNvPr id="4" name="Rectangle 31"/>
          <p:cNvSpPr>
            <a:spLocks noGrp="1" noChangeArrowheads="1"/>
          </p:cNvSpPr>
          <p:nvPr>
            <p:ph type="dt" sz="half" idx="10"/>
          </p:nvPr>
        </p:nvSpPr>
        <p:spPr>
          <a:ln/>
        </p:spPr>
        <p:txBody>
          <a:bodyPr/>
          <a:lstStyle>
            <a:lvl1pPr>
              <a:defRPr/>
            </a:lvl1pPr>
          </a:lstStyle>
          <a:p>
            <a:pPr>
              <a:defRPr/>
            </a:pPr>
            <a:endParaRPr lang="nl-NL"/>
          </a:p>
        </p:txBody>
      </p:sp>
      <p:sp>
        <p:nvSpPr>
          <p:cNvPr id="5" name="Rectangle 32"/>
          <p:cNvSpPr>
            <a:spLocks noGrp="1" noChangeArrowheads="1"/>
          </p:cNvSpPr>
          <p:nvPr>
            <p:ph type="ftr" sz="quarter" idx="11"/>
          </p:nvPr>
        </p:nvSpPr>
        <p:spPr>
          <a:ln/>
        </p:spPr>
        <p:txBody>
          <a:bodyPr/>
          <a:lstStyle>
            <a:lvl1pPr>
              <a:defRPr/>
            </a:lvl1pPr>
          </a:lstStyle>
          <a:p>
            <a:pPr>
              <a:defRPr/>
            </a:pPr>
            <a:endParaRPr lang="nl-NL"/>
          </a:p>
        </p:txBody>
      </p:sp>
      <p:sp>
        <p:nvSpPr>
          <p:cNvPr id="6" name="Rectangle 33"/>
          <p:cNvSpPr>
            <a:spLocks noGrp="1" noChangeArrowheads="1"/>
          </p:cNvSpPr>
          <p:nvPr>
            <p:ph type="sldNum" sz="quarter" idx="12"/>
          </p:nvPr>
        </p:nvSpPr>
        <p:spPr>
          <a:ln/>
        </p:spPr>
        <p:txBody>
          <a:bodyPr/>
          <a:lstStyle>
            <a:lvl1pPr>
              <a:defRPr/>
            </a:lvl1pPr>
          </a:lstStyle>
          <a:p>
            <a:pPr>
              <a:defRPr/>
            </a:pPr>
            <a:fld id="{4FDE8499-ED09-4BCB-ADE1-05587482B75C}" type="slidenum">
              <a:rPr lang="nl-NL" altLang="nl-BE"/>
              <a:pPr>
                <a:defRPr/>
              </a:pPr>
              <a:t>‹nr.›</a:t>
            </a:fld>
            <a:endParaRPr lang="nl-NL" altLang="nl-BE"/>
          </a:p>
        </p:txBody>
      </p:sp>
    </p:spTree>
    <p:extLst>
      <p:ext uri="{BB962C8B-B14F-4D97-AF65-F5344CB8AC3E}">
        <p14:creationId xmlns:p14="http://schemas.microsoft.com/office/powerpoint/2010/main" val="24005266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b="1">
                <a:solidFill>
                  <a:schemeClr val="accent4"/>
                </a:solidFill>
              </a:defRPr>
            </a:lvl1pPr>
          </a:lstStyle>
          <a:p>
            <a:r>
              <a:rPr lang="nl-NL" dirty="0"/>
              <a:t>Klik om de stijl te bewerken</a:t>
            </a:r>
            <a:endParaRPr lang="nl-BE" dirty="0"/>
          </a:p>
        </p:txBody>
      </p:sp>
      <p:sp>
        <p:nvSpPr>
          <p:cNvPr id="3" name="Content Placeholder 2"/>
          <p:cNvSpPr>
            <a:spLocks noGrp="1"/>
          </p:cNvSpPr>
          <p:nvPr>
            <p:ph idx="1"/>
          </p:nvPr>
        </p:nvSpPr>
        <p:spPr/>
        <p:txBody>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4" name="Date Placeholder 3"/>
          <p:cNvSpPr>
            <a:spLocks noGrp="1"/>
          </p:cNvSpPr>
          <p:nvPr>
            <p:ph type="dt" sz="half" idx="10"/>
          </p:nvPr>
        </p:nvSpPr>
        <p:spPr/>
        <p:txBody>
          <a:bodyPr/>
          <a:lstStyle/>
          <a:p>
            <a:fld id="{82238E1D-0628-4FC6-A537-5C95C9832172}" type="datetime1">
              <a:rPr lang="nl-BE" smtClean="0"/>
              <a:t>22/11/2023</a:t>
            </a:fld>
            <a:endParaRPr lang="nl-BE"/>
          </a:p>
        </p:txBody>
      </p:sp>
      <p:sp>
        <p:nvSpPr>
          <p:cNvPr id="5" name="Footer Placeholder 4"/>
          <p:cNvSpPr>
            <a:spLocks noGrp="1"/>
          </p:cNvSpPr>
          <p:nvPr>
            <p:ph type="ftr" sz="quarter" idx="11"/>
          </p:nvPr>
        </p:nvSpPr>
        <p:spPr/>
        <p:txBody>
          <a:bodyPr/>
          <a:lstStyle/>
          <a:p>
            <a:r>
              <a:rPr lang="nl-NL"/>
              <a:t>voettekst aan te passen bij 'Invoegen' 'Koptekst en voettekst'</a:t>
            </a:r>
            <a:endParaRPr lang="nl-BE"/>
          </a:p>
        </p:txBody>
      </p:sp>
      <p:sp>
        <p:nvSpPr>
          <p:cNvPr id="6" name="Slide Number Placeholder 5"/>
          <p:cNvSpPr>
            <a:spLocks noGrp="1"/>
          </p:cNvSpPr>
          <p:nvPr>
            <p:ph type="sldNum" sz="quarter" idx="12"/>
          </p:nvPr>
        </p:nvSpPr>
        <p:spPr/>
        <p:txBody>
          <a:bodyPr/>
          <a:lstStyle/>
          <a:p>
            <a:fld id="{F216164A-3741-4083-97B8-560EB97A9792}" type="slidenum">
              <a:rPr lang="nl-BE" smtClean="0"/>
              <a:t>‹nr.›</a:t>
            </a:fld>
            <a:endParaRPr lang="nl-BE"/>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10813" y="6425085"/>
            <a:ext cx="1685908" cy="302000"/>
          </a:xfrm>
          <a:prstGeom prst="rect">
            <a:avLst/>
          </a:prstGeom>
        </p:spPr>
      </p:pic>
    </p:spTree>
    <p:extLst>
      <p:ext uri="{BB962C8B-B14F-4D97-AF65-F5344CB8AC3E}">
        <p14:creationId xmlns:p14="http://schemas.microsoft.com/office/powerpoint/2010/main" val="3143459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en object genumerd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b="1">
                <a:solidFill>
                  <a:schemeClr val="accent4"/>
                </a:solidFill>
              </a:defRPr>
            </a:lvl1pPr>
          </a:lstStyle>
          <a:p>
            <a:r>
              <a:rPr lang="nl-NL" dirty="0"/>
              <a:t>Klik om de stijl te bewerken</a:t>
            </a:r>
            <a:endParaRPr lang="nl-BE" dirty="0"/>
          </a:p>
        </p:txBody>
      </p:sp>
      <p:sp>
        <p:nvSpPr>
          <p:cNvPr id="3" name="Content Placeholder 2"/>
          <p:cNvSpPr>
            <a:spLocks noGrp="1"/>
          </p:cNvSpPr>
          <p:nvPr>
            <p:ph idx="1"/>
          </p:nvPr>
        </p:nvSpPr>
        <p:spPr/>
        <p:txBody>
          <a:bodyPr/>
          <a:lstStyle>
            <a:lvl2pPr marL="357188" indent="-357188">
              <a:buFont typeface="+mj-lt"/>
              <a:buAutoNum type="arabicPeriod"/>
              <a:defRPr/>
            </a:lvl2pPr>
            <a:lvl3pPr marL="719138" indent="-361950">
              <a:buFont typeface="+mj-lt"/>
              <a:buAutoNum type="alphaLcPeriod"/>
              <a:defRPr/>
            </a:lvl3pPr>
            <a:lvl4pPr marL="1076325" indent="-357188">
              <a:buFont typeface="+mj-lt"/>
              <a:buAutoNum type="romanLcPeriod"/>
              <a:defRPr/>
            </a:lvl4pPr>
            <a:lvl5pPr marL="1433513" indent="-357188">
              <a:buClr>
                <a:schemeClr val="accent4"/>
              </a:buClr>
              <a:buFont typeface="+mj-lt"/>
              <a:buAutoNum type="romanLcPeriod"/>
              <a:defRPr/>
            </a:lvl5p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4" name="Date Placeholder 3"/>
          <p:cNvSpPr>
            <a:spLocks noGrp="1"/>
          </p:cNvSpPr>
          <p:nvPr>
            <p:ph type="dt" sz="half" idx="10"/>
          </p:nvPr>
        </p:nvSpPr>
        <p:spPr/>
        <p:txBody>
          <a:bodyPr/>
          <a:lstStyle/>
          <a:p>
            <a:fld id="{F849E7C6-6065-4ED6-A3E3-5C630E08B669}" type="datetime1">
              <a:rPr lang="nl-BE" smtClean="0"/>
              <a:t>22/11/2023</a:t>
            </a:fld>
            <a:endParaRPr lang="nl-BE"/>
          </a:p>
        </p:txBody>
      </p:sp>
      <p:sp>
        <p:nvSpPr>
          <p:cNvPr id="5" name="Footer Placeholder 4"/>
          <p:cNvSpPr>
            <a:spLocks noGrp="1"/>
          </p:cNvSpPr>
          <p:nvPr>
            <p:ph type="ftr" sz="quarter" idx="11"/>
          </p:nvPr>
        </p:nvSpPr>
        <p:spPr/>
        <p:txBody>
          <a:bodyPr/>
          <a:lstStyle/>
          <a:p>
            <a:r>
              <a:rPr lang="nl-NL"/>
              <a:t>voettekst aan te passen bij 'Invoegen' 'Koptekst en voettekst'</a:t>
            </a:r>
            <a:endParaRPr lang="nl-BE"/>
          </a:p>
        </p:txBody>
      </p:sp>
      <p:sp>
        <p:nvSpPr>
          <p:cNvPr id="6" name="Slide Number Placeholder 5"/>
          <p:cNvSpPr>
            <a:spLocks noGrp="1"/>
          </p:cNvSpPr>
          <p:nvPr>
            <p:ph type="sldNum" sz="quarter" idx="12"/>
          </p:nvPr>
        </p:nvSpPr>
        <p:spPr/>
        <p:txBody>
          <a:bodyPr/>
          <a:lstStyle/>
          <a:p>
            <a:fld id="{F216164A-3741-4083-97B8-560EB97A9792}" type="slidenum">
              <a:rPr lang="nl-BE" smtClean="0"/>
              <a:t>‹nr.›</a:t>
            </a:fld>
            <a:endParaRPr lang="nl-BE"/>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10813" y="6425085"/>
            <a:ext cx="1685908" cy="302000"/>
          </a:xfrm>
          <a:prstGeom prst="rect">
            <a:avLst/>
          </a:prstGeom>
        </p:spPr>
      </p:pic>
    </p:spTree>
    <p:extLst>
      <p:ext uri="{BB962C8B-B14F-4D97-AF65-F5344CB8AC3E}">
        <p14:creationId xmlns:p14="http://schemas.microsoft.com/office/powerpoint/2010/main" val="1300492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ekop">
    <p:spTree>
      <p:nvGrpSpPr>
        <p:cNvPr id="1" name=""/>
        <p:cNvGrpSpPr/>
        <p:nvPr/>
      </p:nvGrpSpPr>
      <p:grpSpPr>
        <a:xfrm>
          <a:off x="0" y="0"/>
          <a:ext cx="0" cy="0"/>
          <a:chOff x="0" y="0"/>
          <a:chExt cx="0" cy="0"/>
        </a:xfrm>
      </p:grpSpPr>
      <p:pic>
        <p:nvPicPr>
          <p:cNvPr id="7"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57"/>
            <a:ext cx="7850188" cy="6857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ctrTitle"/>
          </p:nvPr>
        </p:nvSpPr>
        <p:spPr>
          <a:xfrm>
            <a:off x="3326620" y="2260756"/>
            <a:ext cx="8314518" cy="1178062"/>
          </a:xfrm>
        </p:spPr>
        <p:txBody>
          <a:bodyPr anchor="b">
            <a:normAutofit/>
          </a:bodyPr>
          <a:lstStyle>
            <a:lvl1pPr algn="l">
              <a:defRPr sz="3600" b="1">
                <a:solidFill>
                  <a:schemeClr val="accent4"/>
                </a:solidFill>
              </a:defRPr>
            </a:lvl1pPr>
          </a:lstStyle>
          <a:p>
            <a:r>
              <a:rPr lang="nl-NL" dirty="0"/>
              <a:t>Klik om de stijl te bewerken</a:t>
            </a:r>
            <a:endParaRPr lang="nl-BE" dirty="0"/>
          </a:p>
        </p:txBody>
      </p:sp>
      <p:sp>
        <p:nvSpPr>
          <p:cNvPr id="10" name="Subtitle 2"/>
          <p:cNvSpPr>
            <a:spLocks noGrp="1"/>
          </p:cNvSpPr>
          <p:nvPr>
            <p:ph type="subTitle" idx="1"/>
          </p:nvPr>
        </p:nvSpPr>
        <p:spPr>
          <a:xfrm>
            <a:off x="3326620" y="3602038"/>
            <a:ext cx="8314518" cy="711910"/>
          </a:xfrm>
        </p:spPr>
        <p:txBody>
          <a:bodyPr>
            <a:normAutofit/>
          </a:bodyPr>
          <a:lstStyle>
            <a:lvl1pPr marL="0" indent="0" algn="l">
              <a:buNone/>
              <a:defRPr sz="20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om de ondertitelstijl van het model te bewerken</a:t>
            </a:r>
            <a:endParaRPr lang="nl-BE" dirty="0"/>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10813" y="6425085"/>
            <a:ext cx="1685908" cy="302000"/>
          </a:xfrm>
          <a:prstGeom prst="rect">
            <a:avLst/>
          </a:prstGeom>
        </p:spPr>
      </p:pic>
    </p:spTree>
    <p:extLst>
      <p:ext uri="{BB962C8B-B14F-4D97-AF65-F5344CB8AC3E}">
        <p14:creationId xmlns:p14="http://schemas.microsoft.com/office/powerpoint/2010/main" val="2670531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10" name="Rectangle 9"/>
          <p:cNvSpPr/>
          <p:nvPr userDrawn="1"/>
        </p:nvSpPr>
        <p:spPr>
          <a:xfrm>
            <a:off x="6308992" y="1557275"/>
            <a:ext cx="5883007" cy="47514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9" name="Rectangle 8"/>
          <p:cNvSpPr/>
          <p:nvPr userDrawn="1"/>
        </p:nvSpPr>
        <p:spPr>
          <a:xfrm>
            <a:off x="0" y="1557275"/>
            <a:ext cx="5883007" cy="47514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 name="Title 1"/>
          <p:cNvSpPr>
            <a:spLocks noGrp="1"/>
          </p:cNvSpPr>
          <p:nvPr>
            <p:ph type="title"/>
          </p:nvPr>
        </p:nvSpPr>
        <p:spPr/>
        <p:txBody>
          <a:bodyPr/>
          <a:lstStyle/>
          <a:p>
            <a:r>
              <a:rPr lang="nl-NL" dirty="0"/>
              <a:t>Klik om de stijl te bewerken</a:t>
            </a:r>
            <a:endParaRPr lang="nl-BE" dirty="0"/>
          </a:p>
        </p:txBody>
      </p:sp>
      <p:sp>
        <p:nvSpPr>
          <p:cNvPr id="3" name="Content Placeholder 2"/>
          <p:cNvSpPr>
            <a:spLocks noGrp="1"/>
          </p:cNvSpPr>
          <p:nvPr>
            <p:ph sz="half" idx="1"/>
          </p:nvPr>
        </p:nvSpPr>
        <p:spPr>
          <a:xfrm>
            <a:off x="550862" y="1772725"/>
            <a:ext cx="5119152" cy="4320000"/>
          </a:xfrm>
        </p:spPr>
        <p:txBody>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4" name="Content Placeholder 3"/>
          <p:cNvSpPr>
            <a:spLocks noGrp="1"/>
          </p:cNvSpPr>
          <p:nvPr>
            <p:ph sz="half" idx="2"/>
          </p:nvPr>
        </p:nvSpPr>
        <p:spPr>
          <a:xfrm>
            <a:off x="6529330" y="1772725"/>
            <a:ext cx="5111808" cy="4320000"/>
          </a:xfrm>
        </p:spPr>
        <p:txBody>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5" name="Date Placeholder 4"/>
          <p:cNvSpPr>
            <a:spLocks noGrp="1"/>
          </p:cNvSpPr>
          <p:nvPr>
            <p:ph type="dt" sz="half" idx="10"/>
          </p:nvPr>
        </p:nvSpPr>
        <p:spPr/>
        <p:txBody>
          <a:bodyPr/>
          <a:lstStyle/>
          <a:p>
            <a:fld id="{7E439C37-C75B-46A3-8366-DEF453250D73}" type="datetime1">
              <a:rPr lang="nl-BE" smtClean="0"/>
              <a:t>22/11/2023</a:t>
            </a:fld>
            <a:endParaRPr lang="nl-BE"/>
          </a:p>
        </p:txBody>
      </p:sp>
      <p:sp>
        <p:nvSpPr>
          <p:cNvPr id="6" name="Footer Placeholder 5"/>
          <p:cNvSpPr>
            <a:spLocks noGrp="1"/>
          </p:cNvSpPr>
          <p:nvPr>
            <p:ph type="ftr" sz="quarter" idx="11"/>
          </p:nvPr>
        </p:nvSpPr>
        <p:spPr/>
        <p:txBody>
          <a:bodyPr/>
          <a:lstStyle/>
          <a:p>
            <a:r>
              <a:rPr lang="nl-NL"/>
              <a:t>voettekst aan te passen bij 'Invoegen' 'Koptekst en voettekst'</a:t>
            </a:r>
            <a:endParaRPr lang="nl-BE"/>
          </a:p>
        </p:txBody>
      </p:sp>
      <p:sp>
        <p:nvSpPr>
          <p:cNvPr id="7" name="Slide Number Placeholder 6"/>
          <p:cNvSpPr>
            <a:spLocks noGrp="1"/>
          </p:cNvSpPr>
          <p:nvPr>
            <p:ph type="sldNum" sz="quarter" idx="12"/>
          </p:nvPr>
        </p:nvSpPr>
        <p:spPr/>
        <p:txBody>
          <a:bodyPr/>
          <a:lstStyle/>
          <a:p>
            <a:fld id="{F216164A-3741-4083-97B8-560EB97A9792}" type="slidenum">
              <a:rPr lang="nl-BE" smtClean="0"/>
              <a:t>‹nr.›</a:t>
            </a:fld>
            <a:endParaRPr lang="nl-BE"/>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10813" y="6425085"/>
            <a:ext cx="1685908" cy="302000"/>
          </a:xfrm>
          <a:prstGeom prst="rect">
            <a:avLst/>
          </a:prstGeom>
        </p:spPr>
      </p:pic>
    </p:spTree>
    <p:extLst>
      <p:ext uri="{BB962C8B-B14F-4D97-AF65-F5344CB8AC3E}">
        <p14:creationId xmlns:p14="http://schemas.microsoft.com/office/powerpoint/2010/main" val="3760463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2" name="Rectangle 9"/>
          <p:cNvSpPr/>
          <p:nvPr userDrawn="1"/>
        </p:nvSpPr>
        <p:spPr>
          <a:xfrm>
            <a:off x="6308992" y="1557275"/>
            <a:ext cx="5883007" cy="47514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3" name="Rectangle 8"/>
          <p:cNvSpPr/>
          <p:nvPr userDrawn="1"/>
        </p:nvSpPr>
        <p:spPr>
          <a:xfrm>
            <a:off x="0" y="1557275"/>
            <a:ext cx="5883007" cy="47514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 name="Title 1"/>
          <p:cNvSpPr>
            <a:spLocks noGrp="1"/>
          </p:cNvSpPr>
          <p:nvPr>
            <p:ph type="title"/>
          </p:nvPr>
        </p:nvSpPr>
        <p:spPr>
          <a:xfrm>
            <a:off x="550863" y="549274"/>
            <a:ext cx="11090275" cy="1008001"/>
          </a:xfrm>
        </p:spPr>
        <p:txBody>
          <a:bodyPr/>
          <a:lstStyle/>
          <a:p>
            <a:r>
              <a:rPr lang="nl-NL" dirty="0"/>
              <a:t>Klik om de stijl te bewerken</a:t>
            </a:r>
            <a:endParaRPr lang="nl-BE" dirty="0"/>
          </a:p>
        </p:txBody>
      </p:sp>
      <p:sp>
        <p:nvSpPr>
          <p:cNvPr id="3" name="Text Placeholder 2"/>
          <p:cNvSpPr>
            <a:spLocks noGrp="1"/>
          </p:cNvSpPr>
          <p:nvPr>
            <p:ph type="body" idx="1"/>
          </p:nvPr>
        </p:nvSpPr>
        <p:spPr>
          <a:xfrm>
            <a:off x="550862" y="1750463"/>
            <a:ext cx="5115600" cy="730800"/>
          </a:xfrm>
        </p:spPr>
        <p:txBody>
          <a:bodyPr anchor="t" anchorCtr="0">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a:t>Tekststijl van het model bewerken</a:t>
            </a:r>
          </a:p>
        </p:txBody>
      </p:sp>
      <p:sp>
        <p:nvSpPr>
          <p:cNvPr id="4" name="Content Placeholder 3"/>
          <p:cNvSpPr>
            <a:spLocks noGrp="1"/>
          </p:cNvSpPr>
          <p:nvPr>
            <p:ph sz="half" idx="2"/>
          </p:nvPr>
        </p:nvSpPr>
        <p:spPr>
          <a:xfrm>
            <a:off x="550863" y="2505075"/>
            <a:ext cx="5115600" cy="3600000"/>
          </a:xfrm>
        </p:spPr>
        <p:txBody>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5" name="Text Placeholder 4"/>
          <p:cNvSpPr>
            <a:spLocks noGrp="1"/>
          </p:cNvSpPr>
          <p:nvPr>
            <p:ph type="body" sz="quarter" idx="3"/>
          </p:nvPr>
        </p:nvSpPr>
        <p:spPr>
          <a:xfrm>
            <a:off x="6525538" y="1750463"/>
            <a:ext cx="5115600" cy="754612"/>
          </a:xfrm>
        </p:spPr>
        <p:txBody>
          <a:bodyPr anchor="t" anchorCtr="0">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a:t>Tekststijl van het model bewerken</a:t>
            </a:r>
          </a:p>
        </p:txBody>
      </p:sp>
      <p:sp>
        <p:nvSpPr>
          <p:cNvPr id="6" name="Content Placeholder 5"/>
          <p:cNvSpPr>
            <a:spLocks noGrp="1"/>
          </p:cNvSpPr>
          <p:nvPr>
            <p:ph sz="quarter" idx="4"/>
          </p:nvPr>
        </p:nvSpPr>
        <p:spPr>
          <a:xfrm>
            <a:off x="6525538" y="2505075"/>
            <a:ext cx="5115600" cy="3600000"/>
          </a:xfrm>
        </p:spPr>
        <p:txBody>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7" name="Date Placeholder 6"/>
          <p:cNvSpPr>
            <a:spLocks noGrp="1"/>
          </p:cNvSpPr>
          <p:nvPr>
            <p:ph type="dt" sz="half" idx="10"/>
          </p:nvPr>
        </p:nvSpPr>
        <p:spPr/>
        <p:txBody>
          <a:bodyPr/>
          <a:lstStyle/>
          <a:p>
            <a:fld id="{95EAE0B7-1941-46BD-A87E-13C48B34E619}" type="datetime1">
              <a:rPr lang="nl-BE" smtClean="0"/>
              <a:t>22/11/2023</a:t>
            </a:fld>
            <a:endParaRPr lang="nl-BE"/>
          </a:p>
        </p:txBody>
      </p:sp>
      <p:sp>
        <p:nvSpPr>
          <p:cNvPr id="8" name="Footer Placeholder 7"/>
          <p:cNvSpPr>
            <a:spLocks noGrp="1"/>
          </p:cNvSpPr>
          <p:nvPr>
            <p:ph type="ftr" sz="quarter" idx="11"/>
          </p:nvPr>
        </p:nvSpPr>
        <p:spPr/>
        <p:txBody>
          <a:bodyPr/>
          <a:lstStyle/>
          <a:p>
            <a:r>
              <a:rPr lang="nl-NL"/>
              <a:t>voettekst aan te passen bij 'Invoegen' 'Koptekst en voettekst'</a:t>
            </a:r>
            <a:endParaRPr lang="nl-BE"/>
          </a:p>
        </p:txBody>
      </p:sp>
      <p:sp>
        <p:nvSpPr>
          <p:cNvPr id="9" name="Slide Number Placeholder 8"/>
          <p:cNvSpPr>
            <a:spLocks noGrp="1"/>
          </p:cNvSpPr>
          <p:nvPr>
            <p:ph type="sldNum" sz="quarter" idx="12"/>
          </p:nvPr>
        </p:nvSpPr>
        <p:spPr/>
        <p:txBody>
          <a:bodyPr/>
          <a:lstStyle/>
          <a:p>
            <a:fld id="{F216164A-3741-4083-97B8-560EB97A9792}" type="slidenum">
              <a:rPr lang="nl-BE" smtClean="0"/>
              <a:t>‹nr.›</a:t>
            </a:fld>
            <a:endParaRPr lang="nl-BE"/>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10813" y="6425085"/>
            <a:ext cx="1685908" cy="302000"/>
          </a:xfrm>
          <a:prstGeom prst="rect">
            <a:avLst/>
          </a:prstGeom>
        </p:spPr>
      </p:pic>
    </p:spTree>
    <p:extLst>
      <p:ext uri="{BB962C8B-B14F-4D97-AF65-F5344CB8AC3E}">
        <p14:creationId xmlns:p14="http://schemas.microsoft.com/office/powerpoint/2010/main" val="1436070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Klik om de stijl te bewerken</a:t>
            </a:r>
            <a:endParaRPr lang="nl-BE" dirty="0"/>
          </a:p>
        </p:txBody>
      </p:sp>
      <p:sp>
        <p:nvSpPr>
          <p:cNvPr id="3" name="Date Placeholder 2"/>
          <p:cNvSpPr>
            <a:spLocks noGrp="1"/>
          </p:cNvSpPr>
          <p:nvPr>
            <p:ph type="dt" sz="half" idx="10"/>
          </p:nvPr>
        </p:nvSpPr>
        <p:spPr/>
        <p:txBody>
          <a:bodyPr/>
          <a:lstStyle/>
          <a:p>
            <a:fld id="{2A50CF70-6B93-49C9-B063-B96C3260812A}" type="datetime1">
              <a:rPr lang="nl-BE" smtClean="0"/>
              <a:t>22/11/2023</a:t>
            </a:fld>
            <a:endParaRPr lang="nl-BE"/>
          </a:p>
        </p:txBody>
      </p:sp>
      <p:sp>
        <p:nvSpPr>
          <p:cNvPr id="4" name="Footer Placeholder 3"/>
          <p:cNvSpPr>
            <a:spLocks noGrp="1"/>
          </p:cNvSpPr>
          <p:nvPr>
            <p:ph type="ftr" sz="quarter" idx="11"/>
          </p:nvPr>
        </p:nvSpPr>
        <p:spPr/>
        <p:txBody>
          <a:bodyPr/>
          <a:lstStyle/>
          <a:p>
            <a:r>
              <a:rPr lang="nl-NL"/>
              <a:t>voettekst aan te passen bij 'Invoegen' 'Koptekst en voettekst'</a:t>
            </a:r>
            <a:endParaRPr lang="nl-BE"/>
          </a:p>
        </p:txBody>
      </p:sp>
      <p:sp>
        <p:nvSpPr>
          <p:cNvPr id="5" name="Slide Number Placeholder 4"/>
          <p:cNvSpPr>
            <a:spLocks noGrp="1"/>
          </p:cNvSpPr>
          <p:nvPr>
            <p:ph type="sldNum" sz="quarter" idx="12"/>
          </p:nvPr>
        </p:nvSpPr>
        <p:spPr/>
        <p:txBody>
          <a:bodyPr/>
          <a:lstStyle/>
          <a:p>
            <a:fld id="{F216164A-3741-4083-97B8-560EB97A9792}" type="slidenum">
              <a:rPr lang="nl-BE" smtClean="0"/>
              <a:t>‹nr.›</a:t>
            </a:fld>
            <a:endParaRPr lang="nl-BE"/>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10813" y="6425085"/>
            <a:ext cx="1685908" cy="302000"/>
          </a:xfrm>
          <a:prstGeom prst="rect">
            <a:avLst/>
          </a:prstGeom>
        </p:spPr>
      </p:pic>
    </p:spTree>
    <p:extLst>
      <p:ext uri="{BB962C8B-B14F-4D97-AF65-F5344CB8AC3E}">
        <p14:creationId xmlns:p14="http://schemas.microsoft.com/office/powerpoint/2010/main" val="757362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97ED17-CDBD-4388-AFAE-5AE860C74BEA}" type="datetime1">
              <a:rPr lang="nl-BE" smtClean="0"/>
              <a:t>22/11/2023</a:t>
            </a:fld>
            <a:endParaRPr lang="nl-BE"/>
          </a:p>
        </p:txBody>
      </p:sp>
      <p:sp>
        <p:nvSpPr>
          <p:cNvPr id="3" name="Footer Placeholder 2"/>
          <p:cNvSpPr>
            <a:spLocks noGrp="1"/>
          </p:cNvSpPr>
          <p:nvPr>
            <p:ph type="ftr" sz="quarter" idx="11"/>
          </p:nvPr>
        </p:nvSpPr>
        <p:spPr/>
        <p:txBody>
          <a:bodyPr/>
          <a:lstStyle/>
          <a:p>
            <a:r>
              <a:rPr lang="nl-NL"/>
              <a:t>voettekst aan te passen bij 'Invoegen' 'Koptekst en voettekst'</a:t>
            </a:r>
            <a:endParaRPr lang="nl-BE"/>
          </a:p>
        </p:txBody>
      </p:sp>
      <p:sp>
        <p:nvSpPr>
          <p:cNvPr id="4" name="Slide Number Placeholder 3"/>
          <p:cNvSpPr>
            <a:spLocks noGrp="1"/>
          </p:cNvSpPr>
          <p:nvPr>
            <p:ph type="sldNum" sz="quarter" idx="12"/>
          </p:nvPr>
        </p:nvSpPr>
        <p:spPr/>
        <p:txBody>
          <a:bodyPr/>
          <a:lstStyle/>
          <a:p>
            <a:fld id="{F216164A-3741-4083-97B8-560EB97A9792}" type="slidenum">
              <a:rPr lang="nl-BE" smtClean="0"/>
              <a:t>‹nr.›</a:t>
            </a:fld>
            <a:endParaRPr lang="nl-BE"/>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10813" y="6425085"/>
            <a:ext cx="1685908" cy="302000"/>
          </a:xfrm>
          <a:prstGeom prst="rect">
            <a:avLst/>
          </a:prstGeom>
        </p:spPr>
      </p:pic>
    </p:spTree>
    <p:extLst>
      <p:ext uri="{BB962C8B-B14F-4D97-AF65-F5344CB8AC3E}">
        <p14:creationId xmlns:p14="http://schemas.microsoft.com/office/powerpoint/2010/main" val="2122051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10" name="Rectangle 9"/>
          <p:cNvSpPr/>
          <p:nvPr userDrawn="1"/>
        </p:nvSpPr>
        <p:spPr>
          <a:xfrm>
            <a:off x="4966800" y="0"/>
            <a:ext cx="72252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 name="Title 1"/>
          <p:cNvSpPr>
            <a:spLocks noGrp="1"/>
          </p:cNvSpPr>
          <p:nvPr>
            <p:ph type="title"/>
          </p:nvPr>
        </p:nvSpPr>
        <p:spPr>
          <a:xfrm>
            <a:off x="550862" y="549274"/>
            <a:ext cx="4221163" cy="1008000"/>
          </a:xfrm>
        </p:spPr>
        <p:txBody>
          <a:bodyPr anchor="b">
            <a:normAutofit/>
          </a:bodyPr>
          <a:lstStyle>
            <a:lvl1pPr>
              <a:defRPr sz="2400"/>
            </a:lvl1pPr>
          </a:lstStyle>
          <a:p>
            <a:r>
              <a:rPr lang="nl-NL" dirty="0"/>
              <a:t>Klik om de stijl te bewerken</a:t>
            </a:r>
            <a:endParaRPr lang="nl-BE" dirty="0"/>
          </a:p>
        </p:txBody>
      </p:sp>
      <p:sp>
        <p:nvSpPr>
          <p:cNvPr id="3" name="Content Placeholder 2"/>
          <p:cNvSpPr>
            <a:spLocks noGrp="1"/>
          </p:cNvSpPr>
          <p:nvPr>
            <p:ph idx="1"/>
          </p:nvPr>
        </p:nvSpPr>
        <p:spPr>
          <a:xfrm>
            <a:off x="5183188" y="549275"/>
            <a:ext cx="6457950" cy="57594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4" name="Text Placeholder 3"/>
          <p:cNvSpPr>
            <a:spLocks noGrp="1"/>
          </p:cNvSpPr>
          <p:nvPr>
            <p:ph type="body" sz="half" idx="2"/>
          </p:nvPr>
        </p:nvSpPr>
        <p:spPr>
          <a:xfrm>
            <a:off x="550863" y="1628725"/>
            <a:ext cx="4221162" cy="468000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dirty="0"/>
              <a:t>Tekststijl van het model bewerken</a:t>
            </a:r>
          </a:p>
        </p:txBody>
      </p:sp>
      <p:sp>
        <p:nvSpPr>
          <p:cNvPr id="5" name="Date Placeholder 4"/>
          <p:cNvSpPr>
            <a:spLocks noGrp="1"/>
          </p:cNvSpPr>
          <p:nvPr>
            <p:ph type="dt" sz="half" idx="10"/>
          </p:nvPr>
        </p:nvSpPr>
        <p:spPr/>
        <p:txBody>
          <a:bodyPr/>
          <a:lstStyle/>
          <a:p>
            <a:fld id="{9E3A5CF7-529E-450A-9827-0F6DF9AFCF3B}" type="datetime1">
              <a:rPr lang="nl-BE" smtClean="0"/>
              <a:t>22/11/2023</a:t>
            </a:fld>
            <a:endParaRPr lang="nl-BE"/>
          </a:p>
        </p:txBody>
      </p:sp>
      <p:sp>
        <p:nvSpPr>
          <p:cNvPr id="6" name="Footer Placeholder 5"/>
          <p:cNvSpPr>
            <a:spLocks noGrp="1"/>
          </p:cNvSpPr>
          <p:nvPr>
            <p:ph type="ftr" sz="quarter" idx="11"/>
          </p:nvPr>
        </p:nvSpPr>
        <p:spPr/>
        <p:txBody>
          <a:bodyPr/>
          <a:lstStyle/>
          <a:p>
            <a:r>
              <a:rPr lang="nl-NL"/>
              <a:t>voettekst aan te passen bij 'Invoegen' 'Koptekst en voettekst'</a:t>
            </a:r>
            <a:endParaRPr lang="nl-BE"/>
          </a:p>
        </p:txBody>
      </p:sp>
      <p:sp>
        <p:nvSpPr>
          <p:cNvPr id="7" name="Slide Number Placeholder 6"/>
          <p:cNvSpPr>
            <a:spLocks noGrp="1"/>
          </p:cNvSpPr>
          <p:nvPr>
            <p:ph type="sldNum" sz="quarter" idx="12"/>
          </p:nvPr>
        </p:nvSpPr>
        <p:spPr/>
        <p:txBody>
          <a:bodyPr/>
          <a:lstStyle/>
          <a:p>
            <a:fld id="{F216164A-3741-4083-97B8-560EB97A9792}" type="slidenum">
              <a:rPr lang="nl-BE" smtClean="0"/>
              <a:t>‹nr.›</a:t>
            </a:fld>
            <a:endParaRPr lang="nl-BE"/>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10813" y="6425085"/>
            <a:ext cx="1685908" cy="302000"/>
          </a:xfrm>
          <a:prstGeom prst="rect">
            <a:avLst/>
          </a:prstGeom>
        </p:spPr>
      </p:pic>
    </p:spTree>
    <p:extLst>
      <p:ext uri="{BB962C8B-B14F-4D97-AF65-F5344CB8AC3E}">
        <p14:creationId xmlns:p14="http://schemas.microsoft.com/office/powerpoint/2010/main" val="454799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50862" y="549275"/>
            <a:ext cx="11090275" cy="1008000"/>
          </a:xfrm>
          <a:prstGeom prst="rect">
            <a:avLst/>
          </a:prstGeom>
        </p:spPr>
        <p:txBody>
          <a:bodyPr vert="horz" lIns="0" tIns="0" rIns="0" bIns="0" rtlCol="0" anchor="t" anchorCtr="0">
            <a:normAutofit/>
          </a:bodyPr>
          <a:lstStyle/>
          <a:p>
            <a:r>
              <a:rPr lang="nl-NL" dirty="0"/>
              <a:t>Klik om de stijl te bewerken</a:t>
            </a:r>
            <a:endParaRPr lang="nl-BE" dirty="0"/>
          </a:p>
        </p:txBody>
      </p:sp>
      <p:sp>
        <p:nvSpPr>
          <p:cNvPr id="3" name="Text Placeholder 2"/>
          <p:cNvSpPr>
            <a:spLocks noGrp="1"/>
          </p:cNvSpPr>
          <p:nvPr>
            <p:ph type="body" idx="1"/>
          </p:nvPr>
        </p:nvSpPr>
        <p:spPr>
          <a:xfrm>
            <a:off x="550862" y="1664725"/>
            <a:ext cx="11090274" cy="4644000"/>
          </a:xfrm>
          <a:prstGeom prst="rect">
            <a:avLst/>
          </a:prstGeom>
        </p:spPr>
        <p:txBody>
          <a:bodyPr vert="horz" lIns="0" tIns="0" rIns="0" bIns="0" rtlCol="0">
            <a:norm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4" name="Date Placeholder 3"/>
          <p:cNvSpPr>
            <a:spLocks noGrp="1"/>
          </p:cNvSpPr>
          <p:nvPr>
            <p:ph type="dt" sz="half" idx="2"/>
          </p:nvPr>
        </p:nvSpPr>
        <p:spPr>
          <a:xfrm>
            <a:off x="8644726" y="6356350"/>
            <a:ext cx="1043426" cy="365125"/>
          </a:xfrm>
          <a:prstGeom prst="rect">
            <a:avLst/>
          </a:prstGeom>
        </p:spPr>
        <p:txBody>
          <a:bodyPr vert="horz" lIns="0" tIns="0" rIns="0" bIns="0" rtlCol="0" anchor="b"/>
          <a:lstStyle>
            <a:lvl1pPr algn="r">
              <a:defRPr sz="1200">
                <a:solidFill>
                  <a:schemeClr val="tx2"/>
                </a:solidFill>
              </a:defRPr>
            </a:lvl1pPr>
          </a:lstStyle>
          <a:p>
            <a:fld id="{C3DD5EF2-EF93-4D2D-ABA9-EAC643532D8F}" type="datetime1">
              <a:rPr lang="nl-BE" smtClean="0"/>
              <a:t>22/11/2023</a:t>
            </a:fld>
            <a:endParaRPr lang="nl-BE" dirty="0"/>
          </a:p>
        </p:txBody>
      </p:sp>
      <p:sp>
        <p:nvSpPr>
          <p:cNvPr id="5" name="Footer Placeholder 4"/>
          <p:cNvSpPr>
            <a:spLocks noGrp="1"/>
          </p:cNvSpPr>
          <p:nvPr>
            <p:ph type="ftr" sz="quarter" idx="3"/>
          </p:nvPr>
        </p:nvSpPr>
        <p:spPr>
          <a:xfrm>
            <a:off x="550862" y="6356350"/>
            <a:ext cx="8093863" cy="365125"/>
          </a:xfrm>
          <a:prstGeom prst="rect">
            <a:avLst/>
          </a:prstGeom>
        </p:spPr>
        <p:txBody>
          <a:bodyPr vert="horz" lIns="0" tIns="0" rIns="0" bIns="0" rtlCol="0" anchor="b"/>
          <a:lstStyle>
            <a:lvl1pPr algn="l">
              <a:defRPr sz="1200">
                <a:solidFill>
                  <a:schemeClr val="tx2"/>
                </a:solidFill>
              </a:defRPr>
            </a:lvl1pPr>
          </a:lstStyle>
          <a:p>
            <a:r>
              <a:rPr lang="nl-NL"/>
              <a:t>voettekst aan te passen bij 'Invoegen' 'Koptekst en voettekst'</a:t>
            </a:r>
            <a:endParaRPr lang="nl-BE" dirty="0"/>
          </a:p>
        </p:txBody>
      </p:sp>
      <p:sp>
        <p:nvSpPr>
          <p:cNvPr id="6" name="Slide Number Placeholder 5"/>
          <p:cNvSpPr>
            <a:spLocks noGrp="1"/>
          </p:cNvSpPr>
          <p:nvPr>
            <p:ph type="sldNum" sz="quarter" idx="4"/>
          </p:nvPr>
        </p:nvSpPr>
        <p:spPr>
          <a:xfrm>
            <a:off x="0" y="6356350"/>
            <a:ext cx="550862" cy="365125"/>
          </a:xfrm>
          <a:prstGeom prst="rect">
            <a:avLst/>
          </a:prstGeom>
        </p:spPr>
        <p:txBody>
          <a:bodyPr vert="horz" lIns="0" tIns="0" rIns="0" bIns="0" rtlCol="0" anchor="b"/>
          <a:lstStyle>
            <a:lvl1pPr algn="ctr">
              <a:defRPr sz="1200">
                <a:solidFill>
                  <a:schemeClr val="tx2"/>
                </a:solidFill>
              </a:defRPr>
            </a:lvl1pPr>
          </a:lstStyle>
          <a:p>
            <a:fld id="{F216164A-3741-4083-97B8-560EB97A9792}" type="slidenum">
              <a:rPr lang="nl-BE" smtClean="0"/>
              <a:pPr/>
              <a:t>‹nr.›</a:t>
            </a:fld>
            <a:endParaRPr lang="nl-BE" dirty="0"/>
          </a:p>
        </p:txBody>
      </p:sp>
    </p:spTree>
    <p:extLst>
      <p:ext uri="{BB962C8B-B14F-4D97-AF65-F5344CB8AC3E}">
        <p14:creationId xmlns:p14="http://schemas.microsoft.com/office/powerpoint/2010/main" val="1515818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8" r:id="rId3"/>
    <p:sldLayoutId id="2147483651" r:id="rId4"/>
    <p:sldLayoutId id="2147483652" r:id="rId5"/>
    <p:sldLayoutId id="2147483653" r:id="rId6"/>
    <p:sldLayoutId id="2147483654" r:id="rId7"/>
    <p:sldLayoutId id="2147483655" r:id="rId8"/>
    <p:sldLayoutId id="2147483656" r:id="rId9"/>
    <p:sldLayoutId id="2147483657" r:id="rId10"/>
    <p:sldLayoutId id="2147483660" r:id="rId11"/>
    <p:sldLayoutId id="2147483661" r:id="rId12"/>
    <p:sldLayoutId id="2147483665" r:id="rId13"/>
    <p:sldLayoutId id="2147483669"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914400" rtl="0" eaLnBrk="1" latinLnBrk="0" hangingPunct="1">
        <a:lnSpc>
          <a:spcPct val="100000"/>
        </a:lnSpc>
        <a:spcBef>
          <a:spcPct val="0"/>
        </a:spcBef>
        <a:buNone/>
        <a:defRPr sz="3200" b="1" kern="1200">
          <a:solidFill>
            <a:schemeClr val="accent4"/>
          </a:solidFill>
          <a:latin typeface="+mj-lt"/>
          <a:ea typeface="+mj-ea"/>
          <a:cs typeface="+mj-cs"/>
        </a:defRPr>
      </a:lvl1pPr>
    </p:titleStyle>
    <p:bodyStyle>
      <a:lvl1pPr marL="0" indent="0" algn="l" defTabSz="914400" rtl="0" eaLnBrk="1" latinLnBrk="0" hangingPunct="1">
        <a:lnSpc>
          <a:spcPct val="100000"/>
        </a:lnSpc>
        <a:spcBef>
          <a:spcPts val="0"/>
        </a:spcBef>
        <a:buFont typeface="Arial" panose="020B0604020202020204" pitchFamily="34" charset="0"/>
        <a:buNone/>
        <a:defRPr sz="2800" kern="1200">
          <a:solidFill>
            <a:schemeClr val="tx1"/>
          </a:solidFill>
          <a:latin typeface="+mn-lt"/>
          <a:ea typeface="+mn-ea"/>
          <a:cs typeface="+mn-cs"/>
        </a:defRPr>
      </a:lvl1pPr>
      <a:lvl2pPr marL="357188" indent="-357188" algn="l" defTabSz="914400" rtl="0" eaLnBrk="1" latinLnBrk="0" hangingPunct="1">
        <a:lnSpc>
          <a:spcPct val="100000"/>
        </a:lnSpc>
        <a:spcBef>
          <a:spcPts val="0"/>
        </a:spcBef>
        <a:buClr>
          <a:schemeClr val="accent3"/>
        </a:buClr>
        <a:buFont typeface="Arial" panose="020B0604020202020204" pitchFamily="34" charset="0"/>
        <a:buChar char="•"/>
        <a:defRPr sz="2800" kern="1200">
          <a:solidFill>
            <a:schemeClr val="tx1"/>
          </a:solidFill>
          <a:latin typeface="+mn-lt"/>
          <a:ea typeface="+mn-ea"/>
          <a:cs typeface="+mn-cs"/>
        </a:defRPr>
      </a:lvl2pPr>
      <a:lvl3pPr marL="719138" indent="-361950" algn="l" defTabSz="914400" rtl="0" eaLnBrk="1" latinLnBrk="0" hangingPunct="1">
        <a:lnSpc>
          <a:spcPct val="100000"/>
        </a:lnSpc>
        <a:spcBef>
          <a:spcPts val="0"/>
        </a:spcBef>
        <a:buClr>
          <a:schemeClr val="tx2"/>
        </a:buClr>
        <a:buFont typeface="Arial" panose="020B0604020202020204" pitchFamily="34" charset="0"/>
        <a:buChar char="•"/>
        <a:defRPr sz="2400" kern="1200">
          <a:solidFill>
            <a:schemeClr val="tx1"/>
          </a:solidFill>
          <a:latin typeface="+mn-lt"/>
          <a:ea typeface="+mn-ea"/>
          <a:cs typeface="+mn-cs"/>
        </a:defRPr>
      </a:lvl3pPr>
      <a:lvl4pPr marL="1076325" indent="-268288" algn="l" defTabSz="914400" rtl="0" eaLnBrk="1" latinLnBrk="0" hangingPunct="1">
        <a:lnSpc>
          <a:spcPct val="100000"/>
        </a:lnSpc>
        <a:spcBef>
          <a:spcPts val="0"/>
        </a:spcBef>
        <a:buClr>
          <a:schemeClr val="tx2"/>
        </a:buClr>
        <a:buFont typeface="Calibri" panose="020F0502020204030204" pitchFamily="34" charset="0"/>
        <a:buChar char="̶"/>
        <a:defRPr sz="2000" kern="1200">
          <a:solidFill>
            <a:schemeClr val="tx1"/>
          </a:solidFill>
          <a:latin typeface="+mn-lt"/>
          <a:ea typeface="+mn-ea"/>
          <a:cs typeface="+mn-cs"/>
        </a:defRPr>
      </a:lvl4pPr>
      <a:lvl5pPr marL="1433513" indent="-268288" algn="l" defTabSz="914400" rtl="0" eaLnBrk="1" latinLnBrk="0" hangingPunct="1">
        <a:lnSpc>
          <a:spcPct val="100000"/>
        </a:lnSpc>
        <a:spcBef>
          <a:spcPts val="0"/>
        </a:spcBef>
        <a:buClr>
          <a:schemeClr val="tx2"/>
        </a:buClr>
        <a:buFont typeface="Calibri" panose="020F050202020403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47" userDrawn="1">
          <p15:clr>
            <a:srgbClr val="F26B43"/>
          </p15:clr>
        </p15:guide>
        <p15:guide id="2" pos="7333" userDrawn="1">
          <p15:clr>
            <a:srgbClr val="F26B43"/>
          </p15:clr>
        </p15:guide>
        <p15:guide id="3" orient="horz" pos="346" userDrawn="1">
          <p15:clr>
            <a:srgbClr val="F26B43"/>
          </p15:clr>
        </p15:guide>
        <p15:guide id="4" orient="horz" pos="397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emf"/><Relationship Id="rId7" Type="http://schemas.openxmlformats.org/officeDocument/2006/relationships/image" Target="../media/image14.png"/><Relationship Id="rId2" Type="http://schemas.openxmlformats.org/officeDocument/2006/relationships/oleObject" Target="../embeddings/oleObject2.bin"/><Relationship Id="rId1" Type="http://schemas.openxmlformats.org/officeDocument/2006/relationships/slideLayout" Target="../slideLayouts/slideLayout1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6.emf"/><Relationship Id="rId7" Type="http://schemas.openxmlformats.org/officeDocument/2006/relationships/image" Target="../media/image14.png"/><Relationship Id="rId2" Type="http://schemas.openxmlformats.org/officeDocument/2006/relationships/oleObject" Target="../embeddings/oleObject3.bin"/><Relationship Id="rId1" Type="http://schemas.openxmlformats.org/officeDocument/2006/relationships/slideLayout" Target="../slideLayouts/slideLayout1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7.emf"/><Relationship Id="rId7" Type="http://schemas.openxmlformats.org/officeDocument/2006/relationships/image" Target="../media/image14.png"/><Relationship Id="rId2" Type="http://schemas.openxmlformats.org/officeDocument/2006/relationships/oleObject" Target="../embeddings/oleObject4.bin"/><Relationship Id="rId1" Type="http://schemas.openxmlformats.org/officeDocument/2006/relationships/slideLayout" Target="../slideLayouts/slideLayout1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8.emf"/><Relationship Id="rId7" Type="http://schemas.openxmlformats.org/officeDocument/2006/relationships/image" Target="../media/image14.png"/><Relationship Id="rId2" Type="http://schemas.openxmlformats.org/officeDocument/2006/relationships/oleObject" Target="../embeddings/oleObject5.bin"/><Relationship Id="rId1" Type="http://schemas.openxmlformats.org/officeDocument/2006/relationships/slideLayout" Target="../slideLayouts/slideLayout1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9.emf"/><Relationship Id="rId7" Type="http://schemas.openxmlformats.org/officeDocument/2006/relationships/image" Target="../media/image14.png"/><Relationship Id="rId2" Type="http://schemas.openxmlformats.org/officeDocument/2006/relationships/oleObject" Target="../embeddings/oleObject6.bin"/><Relationship Id="rId1" Type="http://schemas.openxmlformats.org/officeDocument/2006/relationships/slideLayout" Target="../slideLayouts/slideLayout1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0.jpg"/><Relationship Id="rId1" Type="http://schemas.openxmlformats.org/officeDocument/2006/relationships/slideLayout" Target="../slideLayouts/slideLayout8.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 Id="rId9" Type="http://schemas.openxmlformats.org/officeDocument/2006/relationships/image" Target="../media/image27.jpg"/></Relationships>
</file>

<file path=ppt/slides/_rels/slide28.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2.xml"/><Relationship Id="rId4" Type="http://schemas.openxmlformats.org/officeDocument/2006/relationships/image" Target="../media/image31.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30.jpg"/><Relationship Id="rId1" Type="http://schemas.openxmlformats.org/officeDocument/2006/relationships/slideLayout" Target="../slideLayouts/slideLayout7.xml"/><Relationship Id="rId4" Type="http://schemas.openxmlformats.org/officeDocument/2006/relationships/image" Target="../media/image31.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jpg"/><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hyperlink" Target="https://www.google.be/url?sa=i&amp;rct=j&amp;q=&amp;esrc=s&amp;source=images&amp;cd=&amp;ved=2ahUKEwiU-rTa5avdAhVPyqQKHTXMCVYQjRx6BAgBEAU&amp;url=https://www.slideserve.com/emmett/hemodynamic-disorders&amp;psig=AOvVaw3hFHZ8v40gPRTvMFcXvQYo&amp;ust=1536509276512522" TargetMode="External"/><Relationship Id="rId1" Type="http://schemas.openxmlformats.org/officeDocument/2006/relationships/slideLayout" Target="../slideLayouts/slideLayout8.xml"/><Relationship Id="rId5" Type="http://schemas.openxmlformats.org/officeDocument/2006/relationships/image" Target="../media/image37.jpeg"/><Relationship Id="rId4" Type="http://schemas.openxmlformats.org/officeDocument/2006/relationships/hyperlink" Target="http://www.google.be/url?sa=i&amp;rct=j&amp;q=&amp;esrc=s&amp;source=images&amp;cd=&amp;cad=rja&amp;uact=8&amp;ved=2ahUKEwjkk4Wv5avdAhX9wAIHHQEQDYQQjRx6BAgBEAU&amp;url=http://clinicalexamskills.blogspot.com/2010/09/edema.html&amp;psig=AOvVaw3hFHZ8v40gPRTvMFcXvQYo&amp;ust=1536509276512522" TargetMode="Externa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hyperlink" Target="https://www.google.be/url?sa=i&amp;rct=j&amp;q=&amp;esrc=s&amp;source=images&amp;cd=&amp;cad=rja&amp;uact=8&amp;ved=2ahUKEwj6jNuz0YzZAhWQLlAKHYtVA2gQjRx6BAgAEAY&amp;url=https://dontmakemeangrymrmcgee.wordpress.com/2016/02/03/8-reasons-why-you-should-train-aikido-this-year/&amp;psig=AOvVaw0uLZ9HvsC8GFpB1M5PR-y1&amp;ust=1517846546848287" TargetMode="Externa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oleObject" Target="../embeddings/oleObject1.bin"/><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26620" y="1965278"/>
            <a:ext cx="8314518" cy="1869743"/>
          </a:xfrm>
        </p:spPr>
        <p:txBody>
          <a:bodyPr>
            <a:normAutofit/>
          </a:bodyPr>
          <a:lstStyle/>
          <a:p>
            <a:r>
              <a:rPr lang="nl-BE" dirty="0"/>
              <a:t>Verpleegkundige taken bij een hemodialysebehandeling</a:t>
            </a:r>
            <a:br>
              <a:rPr lang="nl-BE" dirty="0"/>
            </a:br>
            <a:endParaRPr lang="nl-BE" dirty="0"/>
          </a:p>
        </p:txBody>
      </p:sp>
      <p:sp>
        <p:nvSpPr>
          <p:cNvPr id="3" name="Subtitle 2"/>
          <p:cNvSpPr>
            <a:spLocks noGrp="1"/>
          </p:cNvSpPr>
          <p:nvPr>
            <p:ph type="subTitle" idx="1"/>
          </p:nvPr>
        </p:nvSpPr>
        <p:spPr/>
        <p:txBody>
          <a:bodyPr/>
          <a:lstStyle/>
          <a:p>
            <a:r>
              <a:rPr lang="nl-BE" dirty="0"/>
              <a:t>ORPADT, 23/11/2023</a:t>
            </a:r>
          </a:p>
          <a:p>
            <a:r>
              <a:rPr lang="nl-NL" dirty="0"/>
              <a:t>Mieke Dermaux</a:t>
            </a:r>
            <a:endParaRPr lang="nl-BE" dirty="0"/>
          </a:p>
        </p:txBody>
      </p:sp>
    </p:spTree>
    <p:extLst>
      <p:ext uri="{BB962C8B-B14F-4D97-AF65-F5344CB8AC3E}">
        <p14:creationId xmlns:p14="http://schemas.microsoft.com/office/powerpoint/2010/main" val="3959218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normAutofit fontScale="90000"/>
          </a:bodyPr>
          <a:lstStyle/>
          <a:p>
            <a:pPr eaLnBrk="1" hangingPunct="1"/>
            <a:r>
              <a:rPr lang="nl-BE" altLang="nl-BE" dirty="0">
                <a:latin typeface="Times New Roman" panose="02020603050405020304" pitchFamily="18" charset="0"/>
                <a:cs typeface="Times New Roman" panose="02020603050405020304" pitchFamily="18" charset="0"/>
              </a:rPr>
              <a:t>voorbereidingsfase</a:t>
            </a:r>
            <a:br>
              <a:rPr lang="nl-BE" altLang="nl-BE" b="1" dirty="0">
                <a:latin typeface="Times New Roman" panose="02020603050405020304" pitchFamily="18" charset="0"/>
                <a:cs typeface="Times New Roman" panose="02020603050405020304" pitchFamily="18" charset="0"/>
              </a:rPr>
            </a:br>
            <a:r>
              <a:rPr lang="nl-BE" altLang="nl-BE" b="1" dirty="0" err="1">
                <a:latin typeface="Times New Roman" panose="02020603050405020304" pitchFamily="18" charset="0"/>
                <a:cs typeface="Times New Roman" panose="02020603050405020304" pitchFamily="18" charset="0"/>
              </a:rPr>
              <a:t>Priming</a:t>
            </a:r>
            <a:r>
              <a:rPr lang="nl-BE" altLang="nl-BE" b="1" dirty="0">
                <a:latin typeface="Times New Roman" panose="02020603050405020304" pitchFamily="18" charset="0"/>
                <a:cs typeface="Times New Roman" panose="02020603050405020304" pitchFamily="18" charset="0"/>
              </a:rPr>
              <a:t>/spoelen van het ECC</a:t>
            </a:r>
            <a:br>
              <a:rPr lang="nl-BE" altLang="nl-BE" b="1" dirty="0">
                <a:latin typeface="Times New Roman" panose="02020603050405020304" pitchFamily="18" charset="0"/>
                <a:cs typeface="Times New Roman" panose="02020603050405020304" pitchFamily="18" charset="0"/>
              </a:rPr>
            </a:br>
            <a:endParaRPr lang="nl-NL" altLang="nl-BE" dirty="0">
              <a:latin typeface="Arial" panose="020B0604020202020204" pitchFamily="34" charset="0"/>
              <a:cs typeface="Arial" panose="020B0604020202020204" pitchFamily="34" charset="0"/>
            </a:endParaRPr>
          </a:p>
        </p:txBody>
      </p:sp>
      <p:sp>
        <p:nvSpPr>
          <p:cNvPr id="32771" name="Rectangle 3"/>
          <p:cNvSpPr>
            <a:spLocks noGrp="1" noChangeArrowheads="1"/>
          </p:cNvSpPr>
          <p:nvPr>
            <p:ph type="body" idx="1"/>
          </p:nvPr>
        </p:nvSpPr>
        <p:spPr/>
        <p:txBody>
          <a:bodyPr/>
          <a:lstStyle/>
          <a:p>
            <a:pPr eaLnBrk="1" hangingPunct="1"/>
            <a:r>
              <a:rPr lang="nl-BE" altLang="nl-BE" dirty="0"/>
              <a:t>Doel</a:t>
            </a:r>
          </a:p>
          <a:p>
            <a:pPr lvl="1" eaLnBrk="1" hangingPunct="1"/>
            <a:r>
              <a:rPr lang="nl-BE" altLang="nl-BE" dirty="0"/>
              <a:t>Ontluchten</a:t>
            </a:r>
          </a:p>
          <a:p>
            <a:pPr lvl="1" eaLnBrk="1" hangingPunct="1"/>
            <a:r>
              <a:rPr lang="nl-BE" altLang="nl-BE" dirty="0"/>
              <a:t>Natmaken</a:t>
            </a:r>
          </a:p>
          <a:p>
            <a:pPr lvl="1" eaLnBrk="1" hangingPunct="1"/>
            <a:r>
              <a:rPr lang="nl-BE" altLang="nl-BE" dirty="0"/>
              <a:t>Verwijderen ETO/resten</a:t>
            </a:r>
          </a:p>
          <a:p>
            <a:pPr lvl="1" eaLnBrk="1" hangingPunct="1"/>
            <a:r>
              <a:rPr lang="nl-BE" altLang="nl-BE" dirty="0"/>
              <a:t>Opwarmen</a:t>
            </a:r>
          </a:p>
          <a:p>
            <a:pPr lvl="1" eaLnBrk="1" hangingPunct="1"/>
            <a:endParaRPr lang="nl-BE" altLang="nl-BE" dirty="0"/>
          </a:p>
          <a:p>
            <a:pPr eaLnBrk="1" hangingPunct="1"/>
            <a:r>
              <a:rPr lang="nl-BE" altLang="nl-BE" dirty="0" err="1"/>
              <a:t>Centrumgebonden</a:t>
            </a:r>
            <a:endParaRPr lang="nl-NL" altLang="nl-BE" dirty="0"/>
          </a:p>
        </p:txBody>
      </p:sp>
    </p:spTree>
    <p:extLst>
      <p:ext uri="{BB962C8B-B14F-4D97-AF65-F5344CB8AC3E}">
        <p14:creationId xmlns:p14="http://schemas.microsoft.com/office/powerpoint/2010/main" val="1721169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p:cNvSpPr>
            <a:spLocks noGrp="1" noChangeArrowheads="1"/>
          </p:cNvSpPr>
          <p:nvPr>
            <p:ph type="title"/>
          </p:nvPr>
        </p:nvSpPr>
        <p:spPr/>
        <p:txBody>
          <a:bodyPr/>
          <a:lstStyle/>
          <a:p>
            <a:pPr eaLnBrk="1" hangingPunct="1"/>
            <a:r>
              <a:rPr lang="nl-BE" altLang="nl-BE" b="1">
                <a:latin typeface="Times New Roman" panose="02020603050405020304" pitchFamily="18" charset="0"/>
                <a:cs typeface="Times New Roman" panose="02020603050405020304" pitchFamily="18" charset="0"/>
              </a:rPr>
              <a:t>Priming/spoelen van het ECC</a:t>
            </a:r>
            <a:endParaRPr lang="nl-NL" altLang="nl-BE" b="1">
              <a:latin typeface="Times New Roman" panose="02020603050405020304" pitchFamily="18" charset="0"/>
              <a:cs typeface="Times New Roman" panose="02020603050405020304" pitchFamily="18" charset="0"/>
            </a:endParaRPr>
          </a:p>
        </p:txBody>
      </p:sp>
      <p:sp>
        <p:nvSpPr>
          <p:cNvPr id="33795" name="Rectangle 4"/>
          <p:cNvSpPr>
            <a:spLocks noGrp="1" noChangeArrowheads="1"/>
          </p:cNvSpPr>
          <p:nvPr>
            <p:ph type="body" idx="1"/>
          </p:nvPr>
        </p:nvSpPr>
        <p:spPr/>
        <p:txBody>
          <a:bodyPr>
            <a:normAutofit lnSpcReduction="10000"/>
          </a:bodyPr>
          <a:lstStyle/>
          <a:p>
            <a:pPr eaLnBrk="1" hangingPunct="1"/>
            <a:r>
              <a:rPr lang="nl-BE" altLang="nl-BE" dirty="0"/>
              <a:t>Discontinu en manueel  (spoelzakken </a:t>
            </a:r>
            <a:r>
              <a:rPr lang="nl-BE" altLang="nl-BE" dirty="0" err="1"/>
              <a:t>NaCL</a:t>
            </a:r>
            <a:r>
              <a:rPr lang="nl-BE" altLang="nl-BE" dirty="0"/>
              <a:t> 0,9 %)</a:t>
            </a:r>
          </a:p>
          <a:p>
            <a:pPr eaLnBrk="1" hangingPunct="1"/>
            <a:r>
              <a:rPr lang="nl-BE" altLang="nl-BE" dirty="0"/>
              <a:t>Online en </a:t>
            </a:r>
            <a:r>
              <a:rPr lang="nl-BE" altLang="nl-BE" dirty="0" err="1"/>
              <a:t>endless</a:t>
            </a:r>
            <a:r>
              <a:rPr lang="nl-BE" altLang="nl-BE" dirty="0"/>
              <a:t>  (online </a:t>
            </a:r>
            <a:r>
              <a:rPr lang="nl-BE" altLang="nl-BE" dirty="0" err="1"/>
              <a:t>dialysaat</a:t>
            </a:r>
            <a:r>
              <a:rPr lang="nl-BE" altLang="nl-BE" dirty="0"/>
              <a:t>)</a:t>
            </a:r>
          </a:p>
          <a:p>
            <a:pPr eaLnBrk="1" hangingPunct="1"/>
            <a:endParaRPr lang="nl-NL" altLang="nl-BE" dirty="0"/>
          </a:p>
          <a:p>
            <a:pPr eaLnBrk="1" hangingPunct="1"/>
            <a:endParaRPr lang="nl-NL" altLang="nl-BE" dirty="0"/>
          </a:p>
          <a:p>
            <a:pPr eaLnBrk="1" hangingPunct="1"/>
            <a:r>
              <a:rPr lang="nl-NL" altLang="nl-BE" dirty="0"/>
              <a:t>Waarom ?</a:t>
            </a:r>
          </a:p>
          <a:p>
            <a:pPr eaLnBrk="1" hangingPunct="1"/>
            <a:r>
              <a:rPr lang="nl-NL" altLang="nl-BE" dirty="0"/>
              <a:t>Bloed reageert als het in contact komt met een vreemd lichaam( bloedlijnen, kunstnier). Door het </a:t>
            </a:r>
            <a:r>
              <a:rPr lang="nl-NL" altLang="nl-BE" dirty="0" err="1"/>
              <a:t>extracorporeel</a:t>
            </a:r>
            <a:r>
              <a:rPr lang="nl-NL" altLang="nl-BE" dirty="0"/>
              <a:t> circuit (ECC) eerst met een fysiologische vloeistof te spoelen verwijderen we residu van vreemde stoffen en lucht uit de bloedlijnen en de kunstnier.</a:t>
            </a:r>
          </a:p>
          <a:p>
            <a:pPr eaLnBrk="1" hangingPunct="1"/>
            <a:r>
              <a:rPr lang="nl-NL" altLang="nl-BE" dirty="0"/>
              <a:t>Met een juiste spoeling van het EC bloedcircuit kunnen wij enkele nevenreacties bij dialyse voorkomen.</a:t>
            </a:r>
          </a:p>
          <a:p>
            <a:pPr eaLnBrk="1" hangingPunct="1"/>
            <a:endParaRPr lang="nl-NL" altLang="nl-BE" dirty="0"/>
          </a:p>
          <a:p>
            <a:pPr eaLnBrk="1" hangingPunct="1"/>
            <a:endParaRPr lang="nl-NL" altLang="nl-BE" dirty="0"/>
          </a:p>
          <a:p>
            <a:pPr eaLnBrk="1" hangingPunct="1"/>
            <a:endParaRPr lang="nl-NL" altLang="nl-BE" dirty="0"/>
          </a:p>
        </p:txBody>
      </p:sp>
    </p:spTree>
    <p:extLst>
      <p:ext uri="{BB962C8B-B14F-4D97-AF65-F5344CB8AC3E}">
        <p14:creationId xmlns:p14="http://schemas.microsoft.com/office/powerpoint/2010/main" val="1087582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05367" y="168425"/>
            <a:ext cx="11090275" cy="1008000"/>
          </a:xfrm>
        </p:spPr>
        <p:txBody>
          <a:bodyPr>
            <a:normAutofit fontScale="90000"/>
          </a:bodyPr>
          <a:lstStyle/>
          <a:p>
            <a:r>
              <a:rPr lang="nl-NL" dirty="0"/>
              <a:t>voorbereidingsfase</a:t>
            </a:r>
            <a:br>
              <a:rPr lang="nl-NL" dirty="0"/>
            </a:br>
            <a:r>
              <a:rPr lang="nl-NL" dirty="0"/>
              <a:t>Observatie bij het binnenkomen !</a:t>
            </a:r>
            <a:br>
              <a:rPr lang="nl-NL" dirty="0"/>
            </a:br>
            <a:endParaRPr lang="nl-BE" dirty="0"/>
          </a:p>
        </p:txBody>
      </p:sp>
      <p:sp>
        <p:nvSpPr>
          <p:cNvPr id="3" name="Tijdelijke aanduiding voor inhoud 2"/>
          <p:cNvSpPr>
            <a:spLocks noGrp="1"/>
          </p:cNvSpPr>
          <p:nvPr>
            <p:ph idx="1"/>
          </p:nvPr>
        </p:nvSpPr>
        <p:spPr>
          <a:xfrm>
            <a:off x="550862" y="1176425"/>
            <a:ext cx="11090274" cy="5681575"/>
          </a:xfrm>
        </p:spPr>
        <p:txBody>
          <a:bodyPr>
            <a:normAutofit lnSpcReduction="10000"/>
          </a:bodyPr>
          <a:lstStyle/>
          <a:p>
            <a:r>
              <a:rPr lang="nl-NL" dirty="0"/>
              <a:t>Hoe is het thuis geweest ??</a:t>
            </a:r>
          </a:p>
          <a:p>
            <a:r>
              <a:rPr lang="nl-NL" dirty="0"/>
              <a:t>Hoe gaat het ?? Hoe voel je je ??</a:t>
            </a:r>
          </a:p>
          <a:p>
            <a:endParaRPr lang="nl-NL" dirty="0"/>
          </a:p>
          <a:p>
            <a:r>
              <a:rPr lang="nl-NL" dirty="0">
                <a:solidFill>
                  <a:srgbClr val="C00000"/>
                </a:solidFill>
              </a:rPr>
              <a:t>Urgente signalen </a:t>
            </a:r>
          </a:p>
          <a:p>
            <a:pPr marL="457200" indent="-457200">
              <a:buFontTx/>
              <a:buChar char="-"/>
            </a:pPr>
            <a:r>
              <a:rPr lang="nl-NL" dirty="0"/>
              <a:t>Kan niet goed op mijn benen staan…(</a:t>
            </a:r>
            <a:r>
              <a:rPr lang="nl-NL" dirty="0" err="1"/>
              <a:t>hyperkaliëmie</a:t>
            </a:r>
            <a:r>
              <a:rPr lang="nl-NL" dirty="0"/>
              <a:t>)</a:t>
            </a:r>
          </a:p>
          <a:p>
            <a:pPr marL="457200" indent="-457200">
              <a:buFontTx/>
              <a:buChar char="-"/>
            </a:pPr>
            <a:r>
              <a:rPr lang="nl-NL" dirty="0"/>
              <a:t>Algemeen onwelzijn /koorts (infectie/sepsis/fistelinfectie/katheterinfectie,…</a:t>
            </a:r>
          </a:p>
          <a:p>
            <a:pPr marL="457200" indent="-457200">
              <a:buFontTx/>
              <a:buChar char="-"/>
            </a:pPr>
            <a:r>
              <a:rPr lang="nl-NL" dirty="0"/>
              <a:t>Kortademig (longoedeem)</a:t>
            </a:r>
          </a:p>
          <a:p>
            <a:pPr marL="457200" indent="-457200">
              <a:buFontTx/>
              <a:buChar char="-"/>
            </a:pPr>
            <a:r>
              <a:rPr lang="nl-NL" dirty="0"/>
              <a:t>Oedemen</a:t>
            </a:r>
          </a:p>
          <a:p>
            <a:pPr marL="457200" indent="-457200">
              <a:buFontTx/>
              <a:buChar char="-"/>
            </a:pPr>
            <a:r>
              <a:rPr lang="nl-NL" dirty="0"/>
              <a:t>Verwardheid (TIA)</a:t>
            </a:r>
          </a:p>
          <a:p>
            <a:pPr marL="457200" indent="-457200">
              <a:buFontTx/>
              <a:buChar char="-"/>
            </a:pPr>
            <a:r>
              <a:rPr lang="nl-NL" dirty="0" err="1"/>
              <a:t>Melena</a:t>
            </a:r>
            <a:r>
              <a:rPr lang="nl-NL" dirty="0"/>
              <a:t> (gastro-intestinale bloeding)</a:t>
            </a:r>
          </a:p>
          <a:p>
            <a:pPr marL="457200" indent="-457200">
              <a:buFontTx/>
              <a:buChar char="-"/>
            </a:pPr>
            <a:r>
              <a:rPr lang="nl-NL" dirty="0"/>
              <a:t>Valaccident (</a:t>
            </a:r>
            <a:r>
              <a:rPr lang="nl-NL" dirty="0" err="1"/>
              <a:t>cave</a:t>
            </a:r>
            <a:r>
              <a:rPr lang="nl-NL" dirty="0"/>
              <a:t> bloeding)</a:t>
            </a:r>
          </a:p>
          <a:p>
            <a:pPr marL="457200" indent="-457200">
              <a:buFontTx/>
              <a:buChar char="-"/>
            </a:pPr>
            <a:r>
              <a:rPr lang="nl-NL" dirty="0"/>
              <a:t>Communicatieschriftje/ heen en weer schriftje (steeds lezen voor aansluiten)</a:t>
            </a:r>
          </a:p>
          <a:p>
            <a:pPr marL="457200" indent="-457200">
              <a:buFontTx/>
              <a:buChar char="-"/>
            </a:pPr>
            <a:endParaRPr lang="nl-BE" dirty="0"/>
          </a:p>
        </p:txBody>
      </p:sp>
      <p:pic>
        <p:nvPicPr>
          <p:cNvPr id="5" name="Afbeelding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41384" y="657162"/>
            <a:ext cx="1885950" cy="1895475"/>
          </a:xfrm>
          <a:prstGeom prst="rect">
            <a:avLst/>
          </a:prstGeom>
        </p:spPr>
      </p:pic>
    </p:spTree>
    <p:extLst>
      <p:ext uri="{BB962C8B-B14F-4D97-AF65-F5344CB8AC3E}">
        <p14:creationId xmlns:p14="http://schemas.microsoft.com/office/powerpoint/2010/main" val="44507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550862" y="600501"/>
            <a:ext cx="11090274" cy="5708224"/>
          </a:xfrm>
        </p:spPr>
        <p:txBody>
          <a:bodyPr/>
          <a:lstStyle/>
          <a:p>
            <a:pPr marL="457200" indent="-457200">
              <a:buFontTx/>
              <a:buChar char="-"/>
            </a:pPr>
            <a:r>
              <a:rPr lang="nl-NL" dirty="0" err="1"/>
              <a:t>Melena</a:t>
            </a:r>
            <a:endParaRPr lang="nl-NL" dirty="0"/>
          </a:p>
          <a:p>
            <a:pPr marL="457200" indent="-457200">
              <a:buFontTx/>
              <a:buChar char="-"/>
            </a:pPr>
            <a:endParaRPr lang="nl-NL" dirty="0"/>
          </a:p>
          <a:p>
            <a:r>
              <a:rPr lang="nl-NL" b="1" dirty="0"/>
              <a:t>Sluit nooit een patiënt met problemen aan zonder de arts te verwittigen</a:t>
            </a:r>
            <a:endParaRPr lang="nl-BE" b="1" dirty="0"/>
          </a:p>
        </p:txBody>
      </p:sp>
      <p:sp>
        <p:nvSpPr>
          <p:cNvPr id="4" name="Tijdelijke aanduiding voor voettekst 3"/>
          <p:cNvSpPr>
            <a:spLocks noGrp="1"/>
          </p:cNvSpPr>
          <p:nvPr>
            <p:ph type="ftr" sz="quarter" idx="11"/>
          </p:nvPr>
        </p:nvSpPr>
        <p:spPr/>
        <p:txBody>
          <a:bodyPr/>
          <a:lstStyle/>
          <a:p>
            <a:r>
              <a:rPr lang="nl-NL"/>
              <a:t>voettekst aan te passen bij 'Invoegen' 'Koptekst en voettekst'</a:t>
            </a:r>
            <a:endParaRPr lang="nl-BE"/>
          </a:p>
        </p:txBody>
      </p:sp>
      <p:sp>
        <p:nvSpPr>
          <p:cNvPr id="5" name="Tekstvak 4"/>
          <p:cNvSpPr txBox="1"/>
          <p:nvPr/>
        </p:nvSpPr>
        <p:spPr>
          <a:xfrm>
            <a:off x="550862" y="2538484"/>
            <a:ext cx="10687606" cy="3139321"/>
          </a:xfrm>
          <a:prstGeom prst="rect">
            <a:avLst/>
          </a:prstGeom>
          <a:noFill/>
        </p:spPr>
        <p:txBody>
          <a:bodyPr wrap="none" rtlCol="0">
            <a:spAutoFit/>
          </a:bodyPr>
          <a:lstStyle/>
          <a:p>
            <a:r>
              <a:rPr lang="nl-NL" sz="2000" dirty="0"/>
              <a:t>Positioneren van de patiënt</a:t>
            </a:r>
          </a:p>
          <a:p>
            <a:r>
              <a:rPr lang="nl-NL" sz="2000" dirty="0"/>
              <a:t>Aansluit volgorde</a:t>
            </a:r>
          </a:p>
          <a:p>
            <a:r>
              <a:rPr lang="nl-NL" sz="2000" dirty="0"/>
              <a:t>Is afhankelijk van ZH tot ZH en kan dus voor de HD centra anders zijn.</a:t>
            </a:r>
          </a:p>
          <a:p>
            <a:endParaRPr lang="nl-NL" sz="2000" dirty="0"/>
          </a:p>
          <a:p>
            <a:r>
              <a:rPr lang="nl-NL" sz="2000" dirty="0"/>
              <a:t>Altijd voorrang geven aan :</a:t>
            </a:r>
          </a:p>
          <a:p>
            <a:r>
              <a:rPr lang="nl-NL" sz="2000" dirty="0"/>
              <a:t>Urgentie</a:t>
            </a:r>
          </a:p>
          <a:p>
            <a:r>
              <a:rPr lang="nl-NL" sz="2000" dirty="0"/>
              <a:t>Organisatie van de dienst</a:t>
            </a:r>
          </a:p>
          <a:p>
            <a:endParaRPr lang="nl-NL" sz="2000" dirty="0"/>
          </a:p>
          <a:p>
            <a:r>
              <a:rPr lang="nl-NL" sz="2000" dirty="0"/>
              <a:t>Zijn er onderzoeken gepland voor of na dialyse ? Longoedeem ? </a:t>
            </a:r>
            <a:r>
              <a:rPr lang="nl-NL" sz="2000" dirty="0" err="1"/>
              <a:t>Hyperkaliëmie</a:t>
            </a:r>
            <a:r>
              <a:rPr lang="nl-NL" sz="2000" dirty="0"/>
              <a:t> ? Fistel ? Katheter ?,…</a:t>
            </a:r>
          </a:p>
          <a:p>
            <a:endParaRPr lang="nl-BE" dirty="0"/>
          </a:p>
        </p:txBody>
      </p:sp>
    </p:spTree>
    <p:extLst>
      <p:ext uri="{BB962C8B-B14F-4D97-AF65-F5344CB8AC3E}">
        <p14:creationId xmlns:p14="http://schemas.microsoft.com/office/powerpoint/2010/main" val="841074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a:t>Verpleegkundige taken tijdens </a:t>
            </a:r>
            <a:endParaRPr lang="nl-BE" dirty="0"/>
          </a:p>
        </p:txBody>
      </p:sp>
      <p:sp>
        <p:nvSpPr>
          <p:cNvPr id="3" name="Ondertitel 2"/>
          <p:cNvSpPr>
            <a:spLocks noGrp="1"/>
          </p:cNvSpPr>
          <p:nvPr>
            <p:ph type="subTitle" idx="1"/>
          </p:nvPr>
        </p:nvSpPr>
        <p:spPr/>
        <p:txBody>
          <a:bodyPr>
            <a:noAutofit/>
          </a:bodyPr>
          <a:lstStyle/>
          <a:p>
            <a:r>
              <a:rPr lang="nl-NL" sz="2400" dirty="0"/>
              <a:t>Voorbereidingsfase</a:t>
            </a:r>
          </a:p>
          <a:p>
            <a:r>
              <a:rPr lang="nl-NL" sz="2400" dirty="0"/>
              <a:t>Aansluitfase</a:t>
            </a:r>
          </a:p>
          <a:p>
            <a:r>
              <a:rPr lang="nl-NL" sz="2400" dirty="0"/>
              <a:t>Behandelingsfase</a:t>
            </a:r>
          </a:p>
          <a:p>
            <a:r>
              <a:rPr lang="nl-NL" sz="2400" dirty="0"/>
              <a:t>Afsluitfase</a:t>
            </a:r>
          </a:p>
          <a:p>
            <a:r>
              <a:rPr lang="nl-NL" sz="2400" dirty="0"/>
              <a:t>reflectiefase</a:t>
            </a:r>
            <a:endParaRPr lang="nl-BE" sz="2400" dirty="0"/>
          </a:p>
        </p:txBody>
      </p:sp>
    </p:spTree>
    <p:extLst>
      <p:ext uri="{BB962C8B-B14F-4D97-AF65-F5344CB8AC3E}">
        <p14:creationId xmlns:p14="http://schemas.microsoft.com/office/powerpoint/2010/main" val="1922381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p:cNvSpPr txBox="1"/>
          <p:nvPr/>
        </p:nvSpPr>
        <p:spPr>
          <a:xfrm>
            <a:off x="1228298" y="1323833"/>
            <a:ext cx="8652680" cy="4401205"/>
          </a:xfrm>
          <a:prstGeom prst="rect">
            <a:avLst/>
          </a:prstGeom>
          <a:noFill/>
        </p:spPr>
        <p:txBody>
          <a:bodyPr wrap="square" rtlCol="0">
            <a:spAutoFit/>
          </a:bodyPr>
          <a:lstStyle/>
          <a:p>
            <a:r>
              <a:rPr lang="nl-NL" sz="2800" dirty="0" err="1"/>
              <a:t>Identificieer</a:t>
            </a:r>
            <a:r>
              <a:rPr lang="nl-NL" sz="2800" dirty="0"/>
              <a:t> de patiënt</a:t>
            </a:r>
          </a:p>
          <a:p>
            <a:r>
              <a:rPr lang="nl-NL" sz="2800" dirty="0"/>
              <a:t>Pijnscore meten</a:t>
            </a:r>
          </a:p>
          <a:p>
            <a:r>
              <a:rPr lang="nl-NL" sz="2800" dirty="0"/>
              <a:t>Weeg de patiënt</a:t>
            </a:r>
          </a:p>
          <a:p>
            <a:r>
              <a:rPr lang="nl-NL" sz="2800" dirty="0"/>
              <a:t>UF calculatie</a:t>
            </a:r>
          </a:p>
          <a:p>
            <a:r>
              <a:rPr lang="nl-NL" sz="2800" dirty="0"/>
              <a:t>Raadpleeg het journaal van de patiënt</a:t>
            </a:r>
          </a:p>
          <a:p>
            <a:r>
              <a:rPr lang="nl-NL" sz="2800" dirty="0"/>
              <a:t>Dien zuurstof toe volgens het voorschrift</a:t>
            </a:r>
          </a:p>
          <a:p>
            <a:r>
              <a:rPr lang="nl-NL" sz="2800" dirty="0"/>
              <a:t>Stel de behandeling in volgens het voorschrift</a:t>
            </a:r>
          </a:p>
          <a:p>
            <a:r>
              <a:rPr lang="nl-NL" sz="2800" dirty="0" err="1"/>
              <a:t>Anticoagulantie</a:t>
            </a:r>
            <a:endParaRPr lang="nl-NL" sz="2800" dirty="0"/>
          </a:p>
          <a:p>
            <a:r>
              <a:rPr lang="nl-NL" sz="2800" dirty="0"/>
              <a:t>Bekijk het voorschrift</a:t>
            </a:r>
          </a:p>
          <a:p>
            <a:r>
              <a:rPr lang="nl-NL" sz="2800" dirty="0"/>
              <a:t>transport</a:t>
            </a:r>
            <a:endParaRPr lang="nl-BE" sz="2800" dirty="0"/>
          </a:p>
        </p:txBody>
      </p:sp>
      <p:sp>
        <p:nvSpPr>
          <p:cNvPr id="4" name="Tekstvak 3"/>
          <p:cNvSpPr txBox="1"/>
          <p:nvPr/>
        </p:nvSpPr>
        <p:spPr>
          <a:xfrm>
            <a:off x="1228298" y="382138"/>
            <a:ext cx="2491964" cy="646331"/>
          </a:xfrm>
          <a:prstGeom prst="rect">
            <a:avLst/>
          </a:prstGeom>
          <a:noFill/>
        </p:spPr>
        <p:txBody>
          <a:bodyPr wrap="none" rtlCol="0">
            <a:spAutoFit/>
          </a:bodyPr>
          <a:lstStyle/>
          <a:p>
            <a:r>
              <a:rPr lang="nl-NL" sz="3600" b="1" dirty="0">
                <a:solidFill>
                  <a:schemeClr val="bg2">
                    <a:lumMod val="75000"/>
                  </a:schemeClr>
                </a:solidFill>
                <a:latin typeface="+mj-lt"/>
              </a:rPr>
              <a:t>aansluitfase</a:t>
            </a:r>
            <a:endParaRPr lang="nl-BE" sz="3600" b="1" dirty="0">
              <a:solidFill>
                <a:schemeClr val="bg2">
                  <a:lumMod val="75000"/>
                </a:schemeClr>
              </a:solidFill>
              <a:latin typeface="+mj-lt"/>
            </a:endParaRPr>
          </a:p>
        </p:txBody>
      </p:sp>
    </p:spTree>
    <p:extLst>
      <p:ext uri="{BB962C8B-B14F-4D97-AF65-F5344CB8AC3E}">
        <p14:creationId xmlns:p14="http://schemas.microsoft.com/office/powerpoint/2010/main" val="695244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Aansluitfase </a:t>
            </a:r>
            <a:endParaRPr lang="nl-BE" dirty="0"/>
          </a:p>
        </p:txBody>
      </p:sp>
      <p:sp>
        <p:nvSpPr>
          <p:cNvPr id="4" name="Tijdelijke aanduiding voor voettekst 3"/>
          <p:cNvSpPr>
            <a:spLocks noGrp="1"/>
          </p:cNvSpPr>
          <p:nvPr>
            <p:ph type="ftr" sz="quarter" idx="11"/>
          </p:nvPr>
        </p:nvSpPr>
        <p:spPr/>
        <p:txBody>
          <a:bodyPr/>
          <a:lstStyle/>
          <a:p>
            <a:r>
              <a:rPr lang="nl-NL"/>
              <a:t>voettekst aan te passen bij 'Invoegen' 'Koptekst en voettekst'</a:t>
            </a:r>
            <a:endParaRPr lang="nl-BE"/>
          </a:p>
        </p:txBody>
      </p:sp>
      <p:sp>
        <p:nvSpPr>
          <p:cNvPr id="5" name="AutoShape 2" descr="https://image.slidesharecdn.com/presentatienieren-110415091026-phpapp02/95/presentation-about-kidneys-23-728.jpg?cb=1302858754"/>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a:p>
        </p:txBody>
      </p:sp>
      <p:sp>
        <p:nvSpPr>
          <p:cNvPr id="6" name="AutoShape 4" descr="https://image.slidesharecdn.com/presentatienieren-110415091026-phpapp02/95/presentation-about-kidneys-23-728.jpg?cb=1302858754"/>
          <p:cNvSpPr>
            <a:spLocks noGrp="1" noChangeAspect="1" noChangeArrowheads="1"/>
          </p:cNvSpPr>
          <p:nvPr>
            <p:ph idx="1"/>
          </p:nvPr>
        </p:nvSpPr>
        <p:spPr bwMode="auto">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fontScale="92500" lnSpcReduction="10000"/>
          </a:bodyPr>
          <a:lstStyle/>
          <a:p>
            <a:r>
              <a:rPr lang="nl-NL" b="1" i="1" dirty="0"/>
              <a:t>Weeg patiënt</a:t>
            </a:r>
          </a:p>
          <a:p>
            <a:endParaRPr lang="nl-NL" i="1" dirty="0"/>
          </a:p>
          <a:p>
            <a:r>
              <a:rPr lang="nl-NL" dirty="0"/>
              <a:t>Streefgewicht / ideaal gewicht / drooggewicht </a:t>
            </a:r>
          </a:p>
          <a:p>
            <a:r>
              <a:rPr lang="nl-NL" dirty="0" err="1"/>
              <a:t>What’s</a:t>
            </a:r>
            <a:r>
              <a:rPr lang="nl-NL" dirty="0"/>
              <a:t> in a name ?</a:t>
            </a:r>
          </a:p>
          <a:p>
            <a:endParaRPr lang="nl-NL" dirty="0"/>
          </a:p>
          <a:p>
            <a:r>
              <a:rPr lang="nl-NL" dirty="0" err="1"/>
              <a:t>Cfr</a:t>
            </a:r>
            <a:r>
              <a:rPr lang="nl-NL" dirty="0"/>
              <a:t> onze </a:t>
            </a:r>
            <a:r>
              <a:rPr lang="nl-NL" dirty="0" err="1"/>
              <a:t>patiëntenfolder</a:t>
            </a:r>
            <a:r>
              <a:rPr lang="nl-NL" dirty="0"/>
              <a:t> :</a:t>
            </a:r>
          </a:p>
          <a:p>
            <a:r>
              <a:rPr lang="nl-BE" dirty="0"/>
              <a:t>‘Dit is het gewicht dat u zou hebben indien uw nieren op een normale manier vloeistof zouden kunnen afscheiden. Het streefgewicht is geen constante waarde, het kan schommelen en is afhankelijk van wat u eet en hoeveel beweging u hebt. Bent u bijvoorbeeld verkouden, dan zal u minder eten en kan uw streefgewicht dalen (zoals bij iedereen). Voelt u zich weer goed en komt de eetlust terug, dan zal uw streefgewicht ook stijgen’</a:t>
            </a:r>
          </a:p>
        </p:txBody>
      </p:sp>
    </p:spTree>
    <p:extLst>
      <p:ext uri="{BB962C8B-B14F-4D97-AF65-F5344CB8AC3E}">
        <p14:creationId xmlns:p14="http://schemas.microsoft.com/office/powerpoint/2010/main" val="1970924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Aansluitfase</a:t>
            </a:r>
            <a:br>
              <a:rPr lang="nl-NL" dirty="0"/>
            </a:br>
            <a:r>
              <a:rPr lang="nl-NL" dirty="0" err="1"/>
              <a:t>steefgewicht</a:t>
            </a:r>
            <a:r>
              <a:rPr lang="nl-NL" dirty="0"/>
              <a:t>/ideaal gewicht/drooggewicht</a:t>
            </a:r>
            <a:endParaRPr lang="nl-BE" dirty="0"/>
          </a:p>
        </p:txBody>
      </p:sp>
      <p:sp>
        <p:nvSpPr>
          <p:cNvPr id="3" name="Tijdelijke aanduiding voor inhoud 2"/>
          <p:cNvSpPr>
            <a:spLocks noGrp="1"/>
          </p:cNvSpPr>
          <p:nvPr>
            <p:ph idx="1"/>
          </p:nvPr>
        </p:nvSpPr>
        <p:spPr/>
        <p:txBody>
          <a:bodyPr/>
          <a:lstStyle/>
          <a:p>
            <a:r>
              <a:rPr lang="nl-BE" dirty="0"/>
              <a:t>= het gewicht dat de patiënt zou hebben indien hij normaal functionerende nieren zou hebben.</a:t>
            </a:r>
          </a:p>
          <a:p>
            <a:r>
              <a:rPr lang="nl-NL" dirty="0"/>
              <a:t>= de juiste hydratatietoestand van de patiënt, dit noemt men de </a:t>
            </a:r>
            <a:r>
              <a:rPr lang="nl-NL" dirty="0" err="1"/>
              <a:t>euvolemische</a:t>
            </a:r>
            <a:r>
              <a:rPr lang="nl-NL" dirty="0"/>
              <a:t> toestand ≠ hypovolemie-hypervolemie</a:t>
            </a:r>
            <a:endParaRPr lang="nl-BE" dirty="0"/>
          </a:p>
          <a:p>
            <a:r>
              <a:rPr lang="nl-BE" dirty="0"/>
              <a:t>= het gewicht waarbij alle cellen(organen) optimaal kunnen functioneren.</a:t>
            </a:r>
          </a:p>
          <a:p>
            <a:r>
              <a:rPr lang="nl-BE" dirty="0"/>
              <a:t>= de hoeveelheid te elimineren (plasma) water komt overeen met het verschil tussen het gewicht bij het begin van de dialyse en het droog gewicht, </a:t>
            </a:r>
            <a:r>
              <a:rPr lang="nl-BE" dirty="0" err="1"/>
              <a:t>dwz</a:t>
            </a:r>
            <a:r>
              <a:rPr lang="nl-BE" dirty="0"/>
              <a:t> wanneer men niet kampt met overtollig water. </a:t>
            </a:r>
          </a:p>
        </p:txBody>
      </p:sp>
      <p:sp>
        <p:nvSpPr>
          <p:cNvPr id="4" name="Tijdelijke aanduiding voor voettekst 3"/>
          <p:cNvSpPr>
            <a:spLocks noGrp="1"/>
          </p:cNvSpPr>
          <p:nvPr>
            <p:ph type="ftr" sz="quarter" idx="11"/>
          </p:nvPr>
        </p:nvSpPr>
        <p:spPr/>
        <p:txBody>
          <a:bodyPr/>
          <a:lstStyle/>
          <a:p>
            <a:r>
              <a:rPr lang="nl-NL"/>
              <a:t>voettekst aan te passen bij 'Invoegen' 'Koptekst en voettekst'</a:t>
            </a:r>
            <a:endParaRPr lang="nl-BE"/>
          </a:p>
        </p:txBody>
      </p:sp>
    </p:spTree>
    <p:extLst>
      <p:ext uri="{BB962C8B-B14F-4D97-AF65-F5344CB8AC3E}">
        <p14:creationId xmlns:p14="http://schemas.microsoft.com/office/powerpoint/2010/main" val="764986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Hulpmiddelen bij het bepalen van een juist IG</a:t>
            </a:r>
            <a:endParaRPr lang="nl-BE" dirty="0"/>
          </a:p>
        </p:txBody>
      </p:sp>
      <p:sp>
        <p:nvSpPr>
          <p:cNvPr id="3" name="Tijdelijke aanduiding voor inhoud 2"/>
          <p:cNvSpPr>
            <a:spLocks noGrp="1"/>
          </p:cNvSpPr>
          <p:nvPr>
            <p:ph idx="1"/>
          </p:nvPr>
        </p:nvSpPr>
        <p:spPr>
          <a:xfrm>
            <a:off x="550862" y="1894912"/>
            <a:ext cx="11090274" cy="4644000"/>
          </a:xfrm>
        </p:spPr>
        <p:txBody>
          <a:bodyPr/>
          <a:lstStyle/>
          <a:p>
            <a:r>
              <a:rPr lang="nl-NL" dirty="0"/>
              <a:t>Bloedruk      (UF </a:t>
            </a:r>
            <a:r>
              <a:rPr lang="nl-NL" dirty="0" err="1"/>
              <a:t>cfr</a:t>
            </a:r>
            <a:r>
              <a:rPr lang="nl-NL" dirty="0"/>
              <a:t>. RR)</a:t>
            </a:r>
          </a:p>
          <a:p>
            <a:r>
              <a:rPr lang="nl-NL" dirty="0"/>
              <a:t>RX thorax (hart en longen)</a:t>
            </a:r>
          </a:p>
          <a:p>
            <a:r>
              <a:rPr lang="nl-NL" dirty="0"/>
              <a:t>Echo cardio</a:t>
            </a:r>
          </a:p>
          <a:p>
            <a:r>
              <a:rPr lang="nl-NL" dirty="0"/>
              <a:t>Klinische observatie algemeen :</a:t>
            </a:r>
          </a:p>
          <a:p>
            <a:r>
              <a:rPr lang="nl-NL" dirty="0"/>
              <a:t>oedemen ? spierkrampen ? kunnen plat liggen tijdens het slapen ? </a:t>
            </a:r>
          </a:p>
          <a:p>
            <a:r>
              <a:rPr lang="nl-NL" dirty="0"/>
              <a:t>subjectief goed gevoel ?</a:t>
            </a:r>
          </a:p>
          <a:p>
            <a:r>
              <a:rPr lang="nl-NL" dirty="0"/>
              <a:t>Klinische observatie stuwing </a:t>
            </a:r>
            <a:r>
              <a:rPr lang="nl-NL" dirty="0" err="1"/>
              <a:t>halsvene</a:t>
            </a:r>
            <a:r>
              <a:rPr lang="nl-NL" dirty="0"/>
              <a:t> :</a:t>
            </a:r>
          </a:p>
          <a:p>
            <a:r>
              <a:rPr lang="nl-NL" dirty="0"/>
              <a:t>mate van stuwing bij een patiënt in liggende houding geeft een inschatting van de vullingstoestand</a:t>
            </a:r>
          </a:p>
          <a:p>
            <a:endParaRPr lang="nl-NL" dirty="0"/>
          </a:p>
          <a:p>
            <a:endParaRPr lang="nl-NL" dirty="0"/>
          </a:p>
          <a:p>
            <a:endParaRPr lang="nl-BE" dirty="0"/>
          </a:p>
        </p:txBody>
      </p:sp>
      <p:sp>
        <p:nvSpPr>
          <p:cNvPr id="4" name="Tijdelijke aanduiding voor voettekst 3"/>
          <p:cNvSpPr>
            <a:spLocks noGrp="1"/>
          </p:cNvSpPr>
          <p:nvPr>
            <p:ph type="ftr" sz="quarter" idx="11"/>
          </p:nvPr>
        </p:nvSpPr>
        <p:spPr/>
        <p:txBody>
          <a:bodyPr/>
          <a:lstStyle/>
          <a:p>
            <a:r>
              <a:rPr lang="nl-NL"/>
              <a:t>voettekst aan te passen bij 'Invoegen' 'Koptekst en voettekst'</a:t>
            </a:r>
            <a:endParaRPr lang="nl-BE"/>
          </a:p>
        </p:txBody>
      </p:sp>
      <p:sp>
        <p:nvSpPr>
          <p:cNvPr id="6" name="AutoShape 2" descr="https://image.slidesharecdn.com/presentatienieren-110415091026-phpapp02/95/presentation-about-kidneys-23-728.jpg?cb=1302858754"/>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a:p>
        </p:txBody>
      </p:sp>
    </p:spTree>
    <p:extLst>
      <p:ext uri="{BB962C8B-B14F-4D97-AF65-F5344CB8AC3E}">
        <p14:creationId xmlns:p14="http://schemas.microsoft.com/office/powerpoint/2010/main" val="3102876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voettekst 1"/>
          <p:cNvSpPr>
            <a:spLocks noGrp="1"/>
          </p:cNvSpPr>
          <p:nvPr>
            <p:ph type="ftr" sz="quarter" idx="11"/>
          </p:nvPr>
        </p:nvSpPr>
        <p:spPr/>
        <p:txBody>
          <a:bodyPr/>
          <a:lstStyle/>
          <a:p>
            <a:endParaRPr lang="nl-BE" dirty="0"/>
          </a:p>
          <a:p>
            <a:endParaRPr lang="nl-BE" dirty="0"/>
          </a:p>
        </p:txBody>
      </p:sp>
      <p:sp>
        <p:nvSpPr>
          <p:cNvPr id="3" name="Tekstvak 2"/>
          <p:cNvSpPr txBox="1"/>
          <p:nvPr/>
        </p:nvSpPr>
        <p:spPr>
          <a:xfrm>
            <a:off x="550862" y="723331"/>
            <a:ext cx="8799308" cy="584775"/>
          </a:xfrm>
          <a:prstGeom prst="rect">
            <a:avLst/>
          </a:prstGeom>
          <a:noFill/>
        </p:spPr>
        <p:txBody>
          <a:bodyPr wrap="square" rtlCol="0">
            <a:spAutoFit/>
          </a:bodyPr>
          <a:lstStyle/>
          <a:p>
            <a:r>
              <a:rPr lang="nl-NL" sz="3200" dirty="0">
                <a:solidFill>
                  <a:schemeClr val="bg2">
                    <a:lumMod val="75000"/>
                  </a:schemeClr>
                </a:solidFill>
                <a:latin typeface="+mj-lt"/>
              </a:rPr>
              <a:t>Streefgewicht/ideaal gewicht/drooggewicht</a:t>
            </a:r>
            <a:endParaRPr lang="nl-BE" sz="3200" dirty="0">
              <a:solidFill>
                <a:schemeClr val="bg2">
                  <a:lumMod val="75000"/>
                </a:schemeClr>
              </a:solidFill>
              <a:latin typeface="+mj-lt"/>
            </a:endParaRPr>
          </a:p>
        </p:txBody>
      </p:sp>
      <p:sp>
        <p:nvSpPr>
          <p:cNvPr id="5" name="Tekstvak 4"/>
          <p:cNvSpPr txBox="1"/>
          <p:nvPr/>
        </p:nvSpPr>
        <p:spPr>
          <a:xfrm>
            <a:off x="668740" y="1828800"/>
            <a:ext cx="10544055" cy="2862322"/>
          </a:xfrm>
          <a:prstGeom prst="rect">
            <a:avLst/>
          </a:prstGeom>
          <a:noFill/>
        </p:spPr>
        <p:txBody>
          <a:bodyPr wrap="square" rtlCol="0">
            <a:spAutoFit/>
          </a:bodyPr>
          <a:lstStyle/>
          <a:p>
            <a:r>
              <a:rPr lang="nl-NL" sz="2000" dirty="0"/>
              <a:t>Hou rekening met het vocht dat tijdens dialyse wordt toegediend zoals </a:t>
            </a:r>
            <a:r>
              <a:rPr lang="nl-NL" sz="2000" dirty="0" err="1"/>
              <a:t>geloplasma</a:t>
            </a:r>
            <a:r>
              <a:rPr lang="nl-NL" sz="2000" dirty="0"/>
              <a:t>, bijvoeding, </a:t>
            </a:r>
          </a:p>
          <a:p>
            <a:r>
              <a:rPr lang="nl-NL" sz="2000" dirty="0"/>
              <a:t>Bloedtransfusie, opgeloste medicatie,…</a:t>
            </a:r>
          </a:p>
          <a:p>
            <a:endParaRPr lang="nl-NL" sz="2000" dirty="0"/>
          </a:p>
          <a:p>
            <a:r>
              <a:rPr lang="nl-NL" sz="2000" b="1" dirty="0"/>
              <a:t>Maximum UF </a:t>
            </a:r>
            <a:r>
              <a:rPr lang="nl-NL" sz="2000" b="1" dirty="0" err="1"/>
              <a:t>rate</a:t>
            </a:r>
            <a:r>
              <a:rPr lang="nl-NL" sz="2000" b="1" dirty="0"/>
              <a:t> niet overschrijden</a:t>
            </a:r>
          </a:p>
          <a:p>
            <a:endParaRPr lang="nl-NL" sz="2000" b="1" dirty="0"/>
          </a:p>
          <a:p>
            <a:r>
              <a:rPr lang="nl-NL" sz="2000" dirty="0"/>
              <a:t>Hou rekening met vochtverlies tgv. urineren, stoelgang, braken, diarree tijdens dialyse.</a:t>
            </a:r>
          </a:p>
          <a:p>
            <a:endParaRPr lang="nl-NL" sz="2000" dirty="0"/>
          </a:p>
          <a:p>
            <a:r>
              <a:rPr lang="nl-NL" sz="2000" dirty="0"/>
              <a:t>Doe bij de eerste controle na aansluiten ook steeds een controle van de ingestelde UF</a:t>
            </a:r>
          </a:p>
          <a:p>
            <a:r>
              <a:rPr lang="nl-NL" sz="2000" dirty="0"/>
              <a:t>en van de UF berekening.</a:t>
            </a:r>
            <a:endParaRPr lang="nl-BE" sz="2000" dirty="0"/>
          </a:p>
        </p:txBody>
      </p:sp>
    </p:spTree>
    <p:extLst>
      <p:ext uri="{BB962C8B-B14F-4D97-AF65-F5344CB8AC3E}">
        <p14:creationId xmlns:p14="http://schemas.microsoft.com/office/powerpoint/2010/main" val="508488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voettekst 1"/>
          <p:cNvSpPr>
            <a:spLocks noGrp="1"/>
          </p:cNvSpPr>
          <p:nvPr>
            <p:ph type="ftr" sz="quarter" idx="11"/>
          </p:nvPr>
        </p:nvSpPr>
        <p:spPr/>
        <p:txBody>
          <a:bodyPr/>
          <a:lstStyle/>
          <a:p>
            <a:endParaRPr lang="nl-BE" dirty="0"/>
          </a:p>
        </p:txBody>
      </p:sp>
      <p:pic>
        <p:nvPicPr>
          <p:cNvPr id="3" name="Afbeelding 2"/>
          <p:cNvPicPr>
            <a:picLocks noChangeAspect="1"/>
          </p:cNvPicPr>
          <p:nvPr/>
        </p:nvPicPr>
        <p:blipFill rotWithShape="1">
          <a:blip r:embed="rId2" cstate="print">
            <a:extLst>
              <a:ext uri="{28A0092B-C50C-407E-A947-70E740481C1C}">
                <a14:useLocalDpi xmlns:a14="http://schemas.microsoft.com/office/drawing/2010/main" val="0"/>
              </a:ext>
            </a:extLst>
          </a:blip>
          <a:srcRect t="34939" b="7429"/>
          <a:stretch/>
        </p:blipFill>
        <p:spPr>
          <a:xfrm>
            <a:off x="859470" y="522514"/>
            <a:ext cx="10433681" cy="5350607"/>
          </a:xfrm>
          <a:prstGeom prst="rect">
            <a:avLst/>
          </a:prstGeom>
        </p:spPr>
      </p:pic>
    </p:spTree>
    <p:extLst>
      <p:ext uri="{BB962C8B-B14F-4D97-AF65-F5344CB8AC3E}">
        <p14:creationId xmlns:p14="http://schemas.microsoft.com/office/powerpoint/2010/main" val="3400873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2" name="Rectangle 2"/>
          <p:cNvSpPr>
            <a:spLocks noGrp="1" noRot="1" noChangeArrowheads="1"/>
          </p:cNvSpPr>
          <p:nvPr>
            <p:ph type="title"/>
          </p:nvPr>
        </p:nvSpPr>
        <p:spPr>
          <a:xfrm>
            <a:off x="1041779" y="424765"/>
            <a:ext cx="9144000" cy="706437"/>
          </a:xfrm>
        </p:spPr>
        <p:txBody>
          <a:bodyPr>
            <a:noAutofit/>
          </a:bodyPr>
          <a:lstStyle/>
          <a:p>
            <a:pPr eaLnBrk="1" hangingPunct="1">
              <a:defRPr/>
            </a:pPr>
            <a:r>
              <a:rPr lang="nl-NL" sz="2800" dirty="0">
                <a:solidFill>
                  <a:schemeClr val="tx1"/>
                </a:solidFill>
              </a:rPr>
              <a:t>De drooggewichtsberekening en ultrafiltratie gebeurt in veel centra op verschillende manieren :</a:t>
            </a:r>
          </a:p>
        </p:txBody>
      </p:sp>
      <p:sp>
        <p:nvSpPr>
          <p:cNvPr id="3" name="Tekstvak 2"/>
          <p:cNvSpPr txBox="1"/>
          <p:nvPr/>
        </p:nvSpPr>
        <p:spPr>
          <a:xfrm>
            <a:off x="1041779" y="1924334"/>
            <a:ext cx="10572415" cy="4154984"/>
          </a:xfrm>
          <a:prstGeom prst="rect">
            <a:avLst/>
          </a:prstGeom>
          <a:noFill/>
        </p:spPr>
        <p:txBody>
          <a:bodyPr wrap="square" rtlCol="0">
            <a:spAutoFit/>
          </a:bodyPr>
          <a:lstStyle/>
          <a:p>
            <a:pPr marL="285750" indent="-285750">
              <a:buFont typeface="Arial" panose="020B0604020202020204" pitchFamily="34" charset="0"/>
              <a:buChar char="•"/>
            </a:pPr>
            <a:r>
              <a:rPr lang="nl-NL" sz="2400" dirty="0"/>
              <a:t>Vast streefgewicht</a:t>
            </a:r>
          </a:p>
          <a:p>
            <a:pPr marL="285750" indent="-285750">
              <a:buFont typeface="Arial" panose="020B0604020202020204" pitchFamily="34" charset="0"/>
              <a:buChar char="•"/>
            </a:pPr>
            <a:r>
              <a:rPr lang="nl-NL" sz="2400" dirty="0"/>
              <a:t>Geen vast streefgewicht maar er wordt gedialyseerd op BVM </a:t>
            </a:r>
          </a:p>
          <a:p>
            <a:pPr marL="285750" indent="-285750">
              <a:buFont typeface="Arial" panose="020B0604020202020204" pitchFamily="34" charset="0"/>
              <a:buChar char="•"/>
            </a:pPr>
            <a:r>
              <a:rPr lang="nl-NL" sz="2400" dirty="0"/>
              <a:t>UF sturing met een flexibel UF-doel :</a:t>
            </a:r>
          </a:p>
          <a:p>
            <a:r>
              <a:rPr lang="nl-NL" sz="2400" dirty="0"/>
              <a:t>Het UF-doel wordt aangepast aan de </a:t>
            </a:r>
            <a:r>
              <a:rPr lang="nl-NL" sz="2400" dirty="0" err="1"/>
              <a:t>dagvorm</a:t>
            </a:r>
            <a:r>
              <a:rPr lang="nl-NL" sz="2400" dirty="0"/>
              <a:t> van de patiënt.</a:t>
            </a:r>
          </a:p>
          <a:p>
            <a:r>
              <a:rPr lang="nl-NL" sz="2400" dirty="0"/>
              <a:t>UF snelheid wordt aangepast aan het actuele bloedvolume zodat het kritische</a:t>
            </a:r>
          </a:p>
          <a:p>
            <a:r>
              <a:rPr lang="nl-NL" sz="2400" dirty="0"/>
              <a:t>RBV van deze patiënt, niet zonder navraag vooraf, onderschreden wordt (afhankelijk van een goed </a:t>
            </a:r>
            <a:r>
              <a:rPr lang="nl-NL" sz="2400" dirty="0" err="1"/>
              <a:t>refillgedrag</a:t>
            </a:r>
            <a:r>
              <a:rPr lang="nl-NL" sz="2400" dirty="0"/>
              <a:t>)</a:t>
            </a:r>
          </a:p>
          <a:p>
            <a:pPr marL="285750" indent="-285750">
              <a:buFont typeface="Arial" panose="020B0604020202020204" pitchFamily="34" charset="0"/>
              <a:buChar char="•"/>
            </a:pPr>
            <a:r>
              <a:rPr lang="nl-NL" sz="2400" dirty="0"/>
              <a:t>aftrekken van extra volume (afsluiten 200gr)</a:t>
            </a:r>
          </a:p>
          <a:p>
            <a:pPr marL="285750" indent="-285750">
              <a:buFont typeface="Arial" panose="020B0604020202020204" pitchFamily="34" charset="0"/>
              <a:buChar char="•"/>
            </a:pPr>
            <a:r>
              <a:rPr lang="nl-NL" sz="2400" dirty="0"/>
              <a:t>met of zonder eten/drinken inbegrepen</a:t>
            </a:r>
          </a:p>
          <a:p>
            <a:pPr marL="285750" indent="-285750">
              <a:buFont typeface="Arial" panose="020B0604020202020204" pitchFamily="34" charset="0"/>
              <a:buChar char="•"/>
            </a:pPr>
            <a:r>
              <a:rPr lang="nl-NL" sz="2400" dirty="0"/>
              <a:t>eten tijdens de </a:t>
            </a:r>
            <a:r>
              <a:rPr lang="nl-NL" sz="2400" dirty="0" err="1"/>
              <a:t>behandeing</a:t>
            </a:r>
            <a:r>
              <a:rPr lang="nl-NL" sz="2400" dirty="0"/>
              <a:t>…UF stopzetten of bijrekenen of niet eten/drinken</a:t>
            </a:r>
          </a:p>
          <a:p>
            <a:pPr marL="285750" indent="-285750">
              <a:buFont typeface="Arial" panose="020B0604020202020204" pitchFamily="34" charset="0"/>
              <a:buChar char="•"/>
            </a:pPr>
            <a:r>
              <a:rPr lang="nl-NL" sz="2400" dirty="0"/>
              <a:t>GUF… </a:t>
            </a:r>
            <a:endParaRPr lang="nl-BE" sz="2400" dirty="0"/>
          </a:p>
        </p:txBody>
      </p:sp>
    </p:spTree>
    <p:extLst>
      <p:ext uri="{BB962C8B-B14F-4D97-AF65-F5344CB8AC3E}">
        <p14:creationId xmlns:p14="http://schemas.microsoft.com/office/powerpoint/2010/main" val="2049264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1828800" y="0"/>
            <a:ext cx="8458200" cy="685800"/>
          </a:xfrm>
        </p:spPr>
        <p:txBody>
          <a:bodyPr/>
          <a:lstStyle/>
          <a:p>
            <a:pPr eaLnBrk="1" hangingPunct="1"/>
            <a:r>
              <a:rPr lang="nl-BE" altLang="nl-BE"/>
              <a:t>LICHAAM EN WATER</a:t>
            </a:r>
            <a:endParaRPr lang="nl-NL" altLang="nl-BE"/>
          </a:p>
        </p:txBody>
      </p:sp>
      <p:graphicFrame>
        <p:nvGraphicFramePr>
          <p:cNvPr id="58371" name="Object 0"/>
          <p:cNvGraphicFramePr>
            <a:graphicFrameLocks noGrp="1" noChangeAspect="1"/>
          </p:cNvGraphicFramePr>
          <p:nvPr>
            <p:ph type="chart" idx="1"/>
          </p:nvPr>
        </p:nvGraphicFramePr>
        <p:xfrm>
          <a:off x="1981201" y="1987551"/>
          <a:ext cx="8004175" cy="4295775"/>
        </p:xfrm>
        <a:graphic>
          <a:graphicData uri="http://schemas.openxmlformats.org/presentationml/2006/ole">
            <mc:AlternateContent xmlns:mc="http://schemas.openxmlformats.org/markup-compatibility/2006">
              <mc:Choice xmlns:v="urn:schemas-microsoft-com:vml" Requires="v">
                <p:oleObj name="Grafiek" r:id="rId2" imgW="8191351" imgH="4524489" progId="MSGraph.Chart.8">
                  <p:embed followColorScheme="full"/>
                </p:oleObj>
              </mc:Choice>
              <mc:Fallback>
                <p:oleObj name="Grafiek" r:id="rId2" imgW="8191351" imgH="4524489" progId="MSGraph.Chart.8">
                  <p:embed followColorScheme="full"/>
                  <p:pic>
                    <p:nvPicPr>
                      <p:cNvPr id="0" name=""/>
                      <p:cNvPicPr>
                        <a:picLocks noChangeAspect="1" noChangeArrowheads="1"/>
                      </p:cNvPicPr>
                      <p:nvPr/>
                    </p:nvPicPr>
                    <p:blipFill>
                      <a:blip r:embed="rId3"/>
                      <a:srcRect/>
                      <a:stretch>
                        <a:fillRect/>
                      </a:stretch>
                    </p:blipFill>
                    <p:spPr bwMode="auto">
                      <a:xfrm>
                        <a:off x="1981201" y="1987551"/>
                        <a:ext cx="8004175" cy="429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8372" name="Text Box 4"/>
          <p:cNvSpPr txBox="1">
            <a:spLocks noChangeArrowheads="1"/>
          </p:cNvSpPr>
          <p:nvPr/>
        </p:nvSpPr>
        <p:spPr bwMode="auto">
          <a:xfrm>
            <a:off x="3810000" y="3733800"/>
            <a:ext cx="869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90000"/>
              <a:buBlip>
                <a:blip r:embed="rId4"/>
              </a:buBlip>
              <a:defRPr sz="3200">
                <a:solidFill>
                  <a:schemeClr val="tx1"/>
                </a:solidFill>
                <a:latin typeface="Tahoma" panose="020B0604030504040204" pitchFamily="34" charset="0"/>
              </a:defRPr>
            </a:lvl1pPr>
            <a:lvl2pPr marL="742950" indent="-285750">
              <a:spcBef>
                <a:spcPct val="20000"/>
              </a:spcBef>
              <a:buSzPct val="80000"/>
              <a:buBlip>
                <a:blip r:embed="rId5"/>
              </a:buBlip>
              <a:defRPr sz="2800">
                <a:solidFill>
                  <a:schemeClr val="tx1"/>
                </a:solidFill>
                <a:latin typeface="Tahoma" panose="020B0604030504040204" pitchFamily="34" charset="0"/>
              </a:defRPr>
            </a:lvl2pPr>
            <a:lvl3pPr marL="1143000" indent="-228600">
              <a:spcBef>
                <a:spcPct val="20000"/>
              </a:spcBef>
              <a:buSzPct val="70000"/>
              <a:buBlip>
                <a:blip r:embed="rId6"/>
              </a:buBlip>
              <a:defRPr sz="2400">
                <a:solidFill>
                  <a:schemeClr val="tx1"/>
                </a:solidFill>
                <a:latin typeface="Tahoma" panose="020B0604030504040204" pitchFamily="34" charset="0"/>
              </a:defRPr>
            </a:lvl3pPr>
            <a:lvl4pPr marL="1600200" indent="-228600">
              <a:spcBef>
                <a:spcPct val="20000"/>
              </a:spcBef>
              <a:buSzPct val="70000"/>
              <a:buBlip>
                <a:blip r:embed="rId7"/>
              </a:buBlip>
              <a:defRPr sz="2000">
                <a:solidFill>
                  <a:schemeClr val="tx1"/>
                </a:solidFill>
                <a:latin typeface="Tahoma" panose="020B0604030504040204" pitchFamily="34" charset="0"/>
              </a:defRPr>
            </a:lvl4pPr>
            <a:lvl5pPr marL="2057400" indent="-228600">
              <a:spcBef>
                <a:spcPct val="20000"/>
              </a:spcBef>
              <a:buSzPct val="70000"/>
              <a:buBlip>
                <a:blip r:embed="rId8"/>
              </a:buBlip>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SzPct val="70000"/>
              <a:buBlip>
                <a:blip r:embed="rId8"/>
              </a:buBlip>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SzPct val="70000"/>
              <a:buBlip>
                <a:blip r:embed="rId8"/>
              </a:buBlip>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SzPct val="70000"/>
              <a:buBlip>
                <a:blip r:embed="rId8"/>
              </a:buBlip>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SzPct val="70000"/>
              <a:buBlip>
                <a:blip r:embed="rId8"/>
              </a:buBlip>
              <a:defRPr sz="2000">
                <a:solidFill>
                  <a:schemeClr val="tx1"/>
                </a:solidFill>
                <a:latin typeface="Tahoma" panose="020B0604030504040204" pitchFamily="34" charset="0"/>
              </a:defRPr>
            </a:lvl9pPr>
          </a:lstStyle>
          <a:p>
            <a:pPr eaLnBrk="1" hangingPunct="1">
              <a:spcBef>
                <a:spcPct val="0"/>
              </a:spcBef>
              <a:buSzTx/>
              <a:buFontTx/>
              <a:buNone/>
            </a:pPr>
            <a:r>
              <a:rPr lang="nl-BE" altLang="nl-BE" sz="2400">
                <a:latin typeface="Times New Roman" panose="02020603050405020304" pitchFamily="18" charset="0"/>
              </a:rPr>
              <a:t>32 kg</a:t>
            </a:r>
            <a:endParaRPr lang="nl-NL" altLang="nl-BE" sz="2400">
              <a:latin typeface="Times New Roman" panose="02020603050405020304" pitchFamily="18" charset="0"/>
            </a:endParaRPr>
          </a:p>
        </p:txBody>
      </p:sp>
      <p:sp>
        <p:nvSpPr>
          <p:cNvPr id="58373" name="Text Box 5"/>
          <p:cNvSpPr txBox="1">
            <a:spLocks noChangeArrowheads="1"/>
          </p:cNvSpPr>
          <p:nvPr/>
        </p:nvSpPr>
        <p:spPr bwMode="auto">
          <a:xfrm>
            <a:off x="6172201" y="3733800"/>
            <a:ext cx="1622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90000"/>
              <a:buBlip>
                <a:blip r:embed="rId4"/>
              </a:buBlip>
              <a:defRPr sz="3200">
                <a:solidFill>
                  <a:schemeClr val="tx1"/>
                </a:solidFill>
                <a:latin typeface="Tahoma" panose="020B0604030504040204" pitchFamily="34" charset="0"/>
              </a:defRPr>
            </a:lvl1pPr>
            <a:lvl2pPr marL="742950" indent="-285750">
              <a:spcBef>
                <a:spcPct val="20000"/>
              </a:spcBef>
              <a:buSzPct val="80000"/>
              <a:buBlip>
                <a:blip r:embed="rId5"/>
              </a:buBlip>
              <a:defRPr sz="2800">
                <a:solidFill>
                  <a:schemeClr val="tx1"/>
                </a:solidFill>
                <a:latin typeface="Tahoma" panose="020B0604030504040204" pitchFamily="34" charset="0"/>
              </a:defRPr>
            </a:lvl2pPr>
            <a:lvl3pPr marL="1143000" indent="-228600">
              <a:spcBef>
                <a:spcPct val="20000"/>
              </a:spcBef>
              <a:buSzPct val="70000"/>
              <a:buBlip>
                <a:blip r:embed="rId6"/>
              </a:buBlip>
              <a:defRPr sz="2400">
                <a:solidFill>
                  <a:schemeClr val="tx1"/>
                </a:solidFill>
                <a:latin typeface="Tahoma" panose="020B0604030504040204" pitchFamily="34" charset="0"/>
              </a:defRPr>
            </a:lvl3pPr>
            <a:lvl4pPr marL="1600200" indent="-228600">
              <a:spcBef>
                <a:spcPct val="20000"/>
              </a:spcBef>
              <a:buSzPct val="70000"/>
              <a:buBlip>
                <a:blip r:embed="rId7"/>
              </a:buBlip>
              <a:defRPr sz="2000">
                <a:solidFill>
                  <a:schemeClr val="tx1"/>
                </a:solidFill>
                <a:latin typeface="Tahoma" panose="020B0604030504040204" pitchFamily="34" charset="0"/>
              </a:defRPr>
            </a:lvl4pPr>
            <a:lvl5pPr marL="2057400" indent="-228600">
              <a:spcBef>
                <a:spcPct val="20000"/>
              </a:spcBef>
              <a:buSzPct val="70000"/>
              <a:buBlip>
                <a:blip r:embed="rId8"/>
              </a:buBlip>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SzPct val="70000"/>
              <a:buBlip>
                <a:blip r:embed="rId8"/>
              </a:buBlip>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SzPct val="70000"/>
              <a:buBlip>
                <a:blip r:embed="rId8"/>
              </a:buBlip>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SzPct val="70000"/>
              <a:buBlip>
                <a:blip r:embed="rId8"/>
              </a:buBlip>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SzPct val="70000"/>
              <a:buBlip>
                <a:blip r:embed="rId8"/>
              </a:buBlip>
              <a:defRPr sz="2000">
                <a:solidFill>
                  <a:schemeClr val="tx1"/>
                </a:solidFill>
                <a:latin typeface="Tahoma" panose="020B0604030504040204" pitchFamily="34" charset="0"/>
              </a:defRPr>
            </a:lvl9pPr>
          </a:lstStyle>
          <a:p>
            <a:pPr eaLnBrk="1" hangingPunct="1">
              <a:spcBef>
                <a:spcPct val="0"/>
              </a:spcBef>
              <a:buSzTx/>
              <a:buFontTx/>
              <a:buNone/>
            </a:pPr>
            <a:r>
              <a:rPr lang="nl-BE" altLang="nl-BE" sz="2400">
                <a:latin typeface="Times New Roman" panose="02020603050405020304" pitchFamily="18" charset="0"/>
              </a:rPr>
              <a:t>48 kg water</a:t>
            </a:r>
            <a:endParaRPr lang="nl-NL" altLang="nl-BE" sz="2400">
              <a:latin typeface="Times New Roman" panose="02020603050405020304" pitchFamily="18" charset="0"/>
            </a:endParaRPr>
          </a:p>
        </p:txBody>
      </p:sp>
      <p:sp>
        <p:nvSpPr>
          <p:cNvPr id="58374" name="Text Box 6"/>
          <p:cNvSpPr txBox="1">
            <a:spLocks noChangeArrowheads="1"/>
          </p:cNvSpPr>
          <p:nvPr/>
        </p:nvSpPr>
        <p:spPr bwMode="auto">
          <a:xfrm>
            <a:off x="4852988" y="1371600"/>
            <a:ext cx="27289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90000"/>
              <a:buBlip>
                <a:blip r:embed="rId4"/>
              </a:buBlip>
              <a:defRPr sz="3200">
                <a:solidFill>
                  <a:schemeClr val="tx1"/>
                </a:solidFill>
                <a:latin typeface="Tahoma" panose="020B0604030504040204" pitchFamily="34" charset="0"/>
              </a:defRPr>
            </a:lvl1pPr>
            <a:lvl2pPr marL="742950" indent="-285750">
              <a:spcBef>
                <a:spcPct val="20000"/>
              </a:spcBef>
              <a:buSzPct val="80000"/>
              <a:buBlip>
                <a:blip r:embed="rId5"/>
              </a:buBlip>
              <a:defRPr sz="2800">
                <a:solidFill>
                  <a:schemeClr val="tx1"/>
                </a:solidFill>
                <a:latin typeface="Tahoma" panose="020B0604030504040204" pitchFamily="34" charset="0"/>
              </a:defRPr>
            </a:lvl2pPr>
            <a:lvl3pPr marL="1143000" indent="-228600">
              <a:spcBef>
                <a:spcPct val="20000"/>
              </a:spcBef>
              <a:buSzPct val="70000"/>
              <a:buBlip>
                <a:blip r:embed="rId6"/>
              </a:buBlip>
              <a:defRPr sz="2400">
                <a:solidFill>
                  <a:schemeClr val="tx1"/>
                </a:solidFill>
                <a:latin typeface="Tahoma" panose="020B0604030504040204" pitchFamily="34" charset="0"/>
              </a:defRPr>
            </a:lvl3pPr>
            <a:lvl4pPr marL="1600200" indent="-228600">
              <a:spcBef>
                <a:spcPct val="20000"/>
              </a:spcBef>
              <a:buSzPct val="70000"/>
              <a:buBlip>
                <a:blip r:embed="rId7"/>
              </a:buBlip>
              <a:defRPr sz="2000">
                <a:solidFill>
                  <a:schemeClr val="tx1"/>
                </a:solidFill>
                <a:latin typeface="Tahoma" panose="020B0604030504040204" pitchFamily="34" charset="0"/>
              </a:defRPr>
            </a:lvl4pPr>
            <a:lvl5pPr marL="2057400" indent="-228600">
              <a:spcBef>
                <a:spcPct val="20000"/>
              </a:spcBef>
              <a:buSzPct val="70000"/>
              <a:buBlip>
                <a:blip r:embed="rId8"/>
              </a:buBlip>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SzPct val="70000"/>
              <a:buBlip>
                <a:blip r:embed="rId8"/>
              </a:buBlip>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SzPct val="70000"/>
              <a:buBlip>
                <a:blip r:embed="rId8"/>
              </a:buBlip>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SzPct val="70000"/>
              <a:buBlip>
                <a:blip r:embed="rId8"/>
              </a:buBlip>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SzPct val="70000"/>
              <a:buBlip>
                <a:blip r:embed="rId8"/>
              </a:buBlip>
              <a:defRPr sz="2000">
                <a:solidFill>
                  <a:schemeClr val="tx1"/>
                </a:solidFill>
                <a:latin typeface="Tahoma" panose="020B0604030504040204" pitchFamily="34" charset="0"/>
              </a:defRPr>
            </a:lvl9pPr>
          </a:lstStyle>
          <a:p>
            <a:pPr algn="ctr" eaLnBrk="1" hangingPunct="1">
              <a:spcBef>
                <a:spcPct val="0"/>
              </a:spcBef>
              <a:buSzTx/>
              <a:buFontTx/>
              <a:buNone/>
            </a:pPr>
            <a:r>
              <a:rPr lang="nl-BE" altLang="nl-BE" sz="2400">
                <a:latin typeface="Times New Roman" panose="02020603050405020304" pitchFamily="18" charset="0"/>
              </a:rPr>
              <a:t>(Lichaam van 80 kg)</a:t>
            </a:r>
            <a:endParaRPr lang="nl-NL" altLang="nl-BE" sz="2400">
              <a:latin typeface="Times New Roman" panose="02020603050405020304" pitchFamily="18" charset="0"/>
            </a:endParaRPr>
          </a:p>
        </p:txBody>
      </p:sp>
    </p:spTree>
    <p:extLst>
      <p:ext uri="{BB962C8B-B14F-4D97-AF65-F5344CB8AC3E}">
        <p14:creationId xmlns:p14="http://schemas.microsoft.com/office/powerpoint/2010/main" val="35544887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1905000" y="762000"/>
            <a:ext cx="8458200" cy="685800"/>
          </a:xfrm>
        </p:spPr>
        <p:txBody>
          <a:bodyPr>
            <a:normAutofit fontScale="90000"/>
          </a:bodyPr>
          <a:lstStyle/>
          <a:p>
            <a:pPr eaLnBrk="1" hangingPunct="1"/>
            <a:r>
              <a:rPr lang="nl-BE" altLang="nl-BE"/>
              <a:t>WATER EN CELLEN</a:t>
            </a:r>
            <a:br>
              <a:rPr lang="nl-BE" altLang="nl-BE"/>
            </a:br>
            <a:endParaRPr lang="nl-NL" altLang="nl-BE"/>
          </a:p>
        </p:txBody>
      </p:sp>
      <p:graphicFrame>
        <p:nvGraphicFramePr>
          <p:cNvPr id="59395" name="Object 0"/>
          <p:cNvGraphicFramePr>
            <a:graphicFrameLocks noGrp="1" noChangeAspect="1"/>
          </p:cNvGraphicFramePr>
          <p:nvPr>
            <p:ph type="chart" idx="1"/>
          </p:nvPr>
        </p:nvGraphicFramePr>
        <p:xfrm>
          <a:off x="1905001" y="2362200"/>
          <a:ext cx="8062913" cy="3841750"/>
        </p:xfrm>
        <a:graphic>
          <a:graphicData uri="http://schemas.openxmlformats.org/presentationml/2006/ole">
            <mc:AlternateContent xmlns:mc="http://schemas.openxmlformats.org/markup-compatibility/2006">
              <mc:Choice xmlns:v="urn:schemas-microsoft-com:vml" Requires="v">
                <p:oleObj name="Grafiek" r:id="rId2" imgW="9915707" imgH="4724337" progId="MSGraph.Chart.8">
                  <p:embed followColorScheme="full"/>
                </p:oleObj>
              </mc:Choice>
              <mc:Fallback>
                <p:oleObj name="Grafiek" r:id="rId2" imgW="9915707" imgH="4724337" progId="MSGraph.Chart.8">
                  <p:embed followColorScheme="full"/>
                  <p:pic>
                    <p:nvPicPr>
                      <p:cNvPr id="0" name=""/>
                      <p:cNvPicPr>
                        <a:picLocks noChangeAspect="1" noChangeArrowheads="1"/>
                      </p:cNvPicPr>
                      <p:nvPr/>
                    </p:nvPicPr>
                    <p:blipFill>
                      <a:blip r:embed="rId3"/>
                      <a:srcRect/>
                      <a:stretch>
                        <a:fillRect/>
                      </a:stretch>
                    </p:blipFill>
                    <p:spPr bwMode="auto">
                      <a:xfrm>
                        <a:off x="1905001" y="2362200"/>
                        <a:ext cx="8062913" cy="384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9396" name="Text Box 4"/>
          <p:cNvSpPr txBox="1">
            <a:spLocks noChangeArrowheads="1"/>
          </p:cNvSpPr>
          <p:nvPr/>
        </p:nvSpPr>
        <p:spPr bwMode="auto">
          <a:xfrm>
            <a:off x="7086600" y="3962400"/>
            <a:ext cx="869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90000"/>
              <a:buBlip>
                <a:blip r:embed="rId4"/>
              </a:buBlip>
              <a:defRPr sz="3200">
                <a:solidFill>
                  <a:schemeClr val="tx1"/>
                </a:solidFill>
                <a:latin typeface="Tahoma" panose="020B0604030504040204" pitchFamily="34" charset="0"/>
              </a:defRPr>
            </a:lvl1pPr>
            <a:lvl2pPr marL="742950" indent="-285750">
              <a:spcBef>
                <a:spcPct val="20000"/>
              </a:spcBef>
              <a:buSzPct val="80000"/>
              <a:buBlip>
                <a:blip r:embed="rId5"/>
              </a:buBlip>
              <a:defRPr sz="2800">
                <a:solidFill>
                  <a:schemeClr val="tx1"/>
                </a:solidFill>
                <a:latin typeface="Tahoma" panose="020B0604030504040204" pitchFamily="34" charset="0"/>
              </a:defRPr>
            </a:lvl2pPr>
            <a:lvl3pPr marL="1143000" indent="-228600">
              <a:spcBef>
                <a:spcPct val="20000"/>
              </a:spcBef>
              <a:buSzPct val="70000"/>
              <a:buBlip>
                <a:blip r:embed="rId6"/>
              </a:buBlip>
              <a:defRPr sz="2400">
                <a:solidFill>
                  <a:schemeClr val="tx1"/>
                </a:solidFill>
                <a:latin typeface="Tahoma" panose="020B0604030504040204" pitchFamily="34" charset="0"/>
              </a:defRPr>
            </a:lvl3pPr>
            <a:lvl4pPr marL="1600200" indent="-228600">
              <a:spcBef>
                <a:spcPct val="20000"/>
              </a:spcBef>
              <a:buSzPct val="70000"/>
              <a:buBlip>
                <a:blip r:embed="rId7"/>
              </a:buBlip>
              <a:defRPr sz="2000">
                <a:solidFill>
                  <a:schemeClr val="tx1"/>
                </a:solidFill>
                <a:latin typeface="Tahoma" panose="020B0604030504040204" pitchFamily="34" charset="0"/>
              </a:defRPr>
            </a:lvl4pPr>
            <a:lvl5pPr marL="2057400" indent="-228600">
              <a:spcBef>
                <a:spcPct val="20000"/>
              </a:spcBef>
              <a:buSzPct val="70000"/>
              <a:buBlip>
                <a:blip r:embed="rId8"/>
              </a:buBlip>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SzPct val="70000"/>
              <a:buBlip>
                <a:blip r:embed="rId8"/>
              </a:buBlip>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SzPct val="70000"/>
              <a:buBlip>
                <a:blip r:embed="rId8"/>
              </a:buBlip>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SzPct val="70000"/>
              <a:buBlip>
                <a:blip r:embed="rId8"/>
              </a:buBlip>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SzPct val="70000"/>
              <a:buBlip>
                <a:blip r:embed="rId8"/>
              </a:buBlip>
              <a:defRPr sz="2000">
                <a:solidFill>
                  <a:schemeClr val="tx1"/>
                </a:solidFill>
                <a:latin typeface="Tahoma" panose="020B0604030504040204" pitchFamily="34" charset="0"/>
              </a:defRPr>
            </a:lvl9pPr>
          </a:lstStyle>
          <a:p>
            <a:pPr eaLnBrk="1" hangingPunct="1">
              <a:spcBef>
                <a:spcPct val="0"/>
              </a:spcBef>
              <a:buSzTx/>
              <a:buFontTx/>
              <a:buNone/>
            </a:pPr>
            <a:r>
              <a:rPr lang="nl-BE" altLang="nl-BE" sz="2400">
                <a:latin typeface="Times New Roman" panose="02020603050405020304" pitchFamily="18" charset="0"/>
              </a:rPr>
              <a:t>16 kg</a:t>
            </a:r>
            <a:endParaRPr lang="nl-NL" altLang="nl-BE" sz="2400">
              <a:latin typeface="Times New Roman" panose="02020603050405020304" pitchFamily="18" charset="0"/>
            </a:endParaRPr>
          </a:p>
        </p:txBody>
      </p:sp>
      <p:sp>
        <p:nvSpPr>
          <p:cNvPr id="59397" name="Text Box 5"/>
          <p:cNvSpPr txBox="1">
            <a:spLocks noChangeArrowheads="1"/>
          </p:cNvSpPr>
          <p:nvPr/>
        </p:nvSpPr>
        <p:spPr bwMode="auto">
          <a:xfrm>
            <a:off x="3886201" y="3962400"/>
            <a:ext cx="19843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90000"/>
              <a:buBlip>
                <a:blip r:embed="rId4"/>
              </a:buBlip>
              <a:defRPr sz="3200">
                <a:solidFill>
                  <a:schemeClr val="tx1"/>
                </a:solidFill>
                <a:latin typeface="Tahoma" panose="020B0604030504040204" pitchFamily="34" charset="0"/>
              </a:defRPr>
            </a:lvl1pPr>
            <a:lvl2pPr marL="742950" indent="-285750">
              <a:spcBef>
                <a:spcPct val="20000"/>
              </a:spcBef>
              <a:buSzPct val="80000"/>
              <a:buBlip>
                <a:blip r:embed="rId5"/>
              </a:buBlip>
              <a:defRPr sz="2800">
                <a:solidFill>
                  <a:schemeClr val="tx1"/>
                </a:solidFill>
                <a:latin typeface="Tahoma" panose="020B0604030504040204" pitchFamily="34" charset="0"/>
              </a:defRPr>
            </a:lvl2pPr>
            <a:lvl3pPr marL="1143000" indent="-228600">
              <a:spcBef>
                <a:spcPct val="20000"/>
              </a:spcBef>
              <a:buSzPct val="70000"/>
              <a:buBlip>
                <a:blip r:embed="rId6"/>
              </a:buBlip>
              <a:defRPr sz="2400">
                <a:solidFill>
                  <a:schemeClr val="tx1"/>
                </a:solidFill>
                <a:latin typeface="Tahoma" panose="020B0604030504040204" pitchFamily="34" charset="0"/>
              </a:defRPr>
            </a:lvl3pPr>
            <a:lvl4pPr marL="1600200" indent="-228600">
              <a:spcBef>
                <a:spcPct val="20000"/>
              </a:spcBef>
              <a:buSzPct val="70000"/>
              <a:buBlip>
                <a:blip r:embed="rId7"/>
              </a:buBlip>
              <a:defRPr sz="2000">
                <a:solidFill>
                  <a:schemeClr val="tx1"/>
                </a:solidFill>
                <a:latin typeface="Tahoma" panose="020B0604030504040204" pitchFamily="34" charset="0"/>
              </a:defRPr>
            </a:lvl4pPr>
            <a:lvl5pPr marL="2057400" indent="-228600">
              <a:spcBef>
                <a:spcPct val="20000"/>
              </a:spcBef>
              <a:buSzPct val="70000"/>
              <a:buBlip>
                <a:blip r:embed="rId8"/>
              </a:buBlip>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SzPct val="70000"/>
              <a:buBlip>
                <a:blip r:embed="rId8"/>
              </a:buBlip>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SzPct val="70000"/>
              <a:buBlip>
                <a:blip r:embed="rId8"/>
              </a:buBlip>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SzPct val="70000"/>
              <a:buBlip>
                <a:blip r:embed="rId8"/>
              </a:buBlip>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SzPct val="70000"/>
              <a:buBlip>
                <a:blip r:embed="rId8"/>
              </a:buBlip>
              <a:defRPr sz="2000">
                <a:solidFill>
                  <a:schemeClr val="tx1"/>
                </a:solidFill>
                <a:latin typeface="Tahoma" panose="020B0604030504040204" pitchFamily="34" charset="0"/>
              </a:defRPr>
            </a:lvl9pPr>
          </a:lstStyle>
          <a:p>
            <a:pPr eaLnBrk="1" hangingPunct="1">
              <a:spcBef>
                <a:spcPct val="0"/>
              </a:spcBef>
              <a:buSzTx/>
              <a:buFontTx/>
              <a:buNone/>
            </a:pPr>
            <a:r>
              <a:rPr lang="nl-BE" altLang="nl-BE" sz="2400" dirty="0">
                <a:latin typeface="Times New Roman" panose="02020603050405020304" pitchFamily="18" charset="0"/>
              </a:rPr>
              <a:t>32 kg in cellen</a:t>
            </a:r>
            <a:endParaRPr lang="nl-NL" altLang="nl-BE" sz="2400" dirty="0">
              <a:latin typeface="Times New Roman" panose="02020603050405020304" pitchFamily="18" charset="0"/>
            </a:endParaRPr>
          </a:p>
        </p:txBody>
      </p:sp>
      <p:sp>
        <p:nvSpPr>
          <p:cNvPr id="59398" name="Text Box 6"/>
          <p:cNvSpPr txBox="1">
            <a:spLocks noChangeArrowheads="1"/>
          </p:cNvSpPr>
          <p:nvPr/>
        </p:nvSpPr>
        <p:spPr bwMode="auto">
          <a:xfrm>
            <a:off x="3200400" y="1447800"/>
            <a:ext cx="59118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90000"/>
              <a:buBlip>
                <a:blip r:embed="rId4"/>
              </a:buBlip>
              <a:defRPr sz="3200">
                <a:solidFill>
                  <a:schemeClr val="tx1"/>
                </a:solidFill>
                <a:latin typeface="Tahoma" panose="020B0604030504040204" pitchFamily="34" charset="0"/>
              </a:defRPr>
            </a:lvl1pPr>
            <a:lvl2pPr marL="742950" indent="-285750">
              <a:spcBef>
                <a:spcPct val="20000"/>
              </a:spcBef>
              <a:buSzPct val="80000"/>
              <a:buBlip>
                <a:blip r:embed="rId5"/>
              </a:buBlip>
              <a:defRPr sz="2800">
                <a:solidFill>
                  <a:schemeClr val="tx1"/>
                </a:solidFill>
                <a:latin typeface="Tahoma" panose="020B0604030504040204" pitchFamily="34" charset="0"/>
              </a:defRPr>
            </a:lvl2pPr>
            <a:lvl3pPr marL="1143000" indent="-228600">
              <a:spcBef>
                <a:spcPct val="20000"/>
              </a:spcBef>
              <a:buSzPct val="70000"/>
              <a:buBlip>
                <a:blip r:embed="rId6"/>
              </a:buBlip>
              <a:defRPr sz="2400">
                <a:solidFill>
                  <a:schemeClr val="tx1"/>
                </a:solidFill>
                <a:latin typeface="Tahoma" panose="020B0604030504040204" pitchFamily="34" charset="0"/>
              </a:defRPr>
            </a:lvl3pPr>
            <a:lvl4pPr marL="1600200" indent="-228600">
              <a:spcBef>
                <a:spcPct val="20000"/>
              </a:spcBef>
              <a:buSzPct val="70000"/>
              <a:buBlip>
                <a:blip r:embed="rId7"/>
              </a:buBlip>
              <a:defRPr sz="2000">
                <a:solidFill>
                  <a:schemeClr val="tx1"/>
                </a:solidFill>
                <a:latin typeface="Tahoma" panose="020B0604030504040204" pitchFamily="34" charset="0"/>
              </a:defRPr>
            </a:lvl4pPr>
            <a:lvl5pPr marL="2057400" indent="-228600">
              <a:spcBef>
                <a:spcPct val="20000"/>
              </a:spcBef>
              <a:buSzPct val="70000"/>
              <a:buBlip>
                <a:blip r:embed="rId8"/>
              </a:buBlip>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SzPct val="70000"/>
              <a:buBlip>
                <a:blip r:embed="rId8"/>
              </a:buBlip>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SzPct val="70000"/>
              <a:buBlip>
                <a:blip r:embed="rId8"/>
              </a:buBlip>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SzPct val="70000"/>
              <a:buBlip>
                <a:blip r:embed="rId8"/>
              </a:buBlip>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SzPct val="70000"/>
              <a:buBlip>
                <a:blip r:embed="rId8"/>
              </a:buBlip>
              <a:defRPr sz="2000">
                <a:solidFill>
                  <a:schemeClr val="tx1"/>
                </a:solidFill>
                <a:latin typeface="Tahoma" panose="020B0604030504040204" pitchFamily="34" charset="0"/>
              </a:defRPr>
            </a:lvl9pPr>
          </a:lstStyle>
          <a:p>
            <a:pPr eaLnBrk="1" hangingPunct="1">
              <a:spcBef>
                <a:spcPct val="0"/>
              </a:spcBef>
              <a:buSzTx/>
              <a:buFontTx/>
              <a:buNone/>
            </a:pPr>
            <a:r>
              <a:rPr lang="nl-BE" altLang="nl-BE" sz="2400">
                <a:latin typeface="Times New Roman" panose="02020603050405020304" pitchFamily="18" charset="0"/>
              </a:rPr>
              <a:t>Lichaam 80 kg </a:t>
            </a:r>
            <a:r>
              <a:rPr lang="nl-BE" altLang="nl-BE" sz="2400">
                <a:latin typeface="Times New Roman" panose="02020603050405020304" pitchFamily="18" charset="0"/>
                <a:sym typeface="Symbol" panose="05050102010706020507" pitchFamily="18" charset="2"/>
              </a:rPr>
              <a:t></a:t>
            </a:r>
            <a:r>
              <a:rPr lang="nl-BE" altLang="nl-BE" sz="2400">
                <a:latin typeface="Times New Roman" panose="02020603050405020304" pitchFamily="18" charset="0"/>
              </a:rPr>
              <a:t> </a:t>
            </a:r>
            <a:r>
              <a:rPr lang="nl-BE" altLang="nl-BE" sz="2400" b="1">
                <a:latin typeface="Times New Roman" panose="02020603050405020304" pitchFamily="18" charset="0"/>
              </a:rPr>
              <a:t>48 kg water </a:t>
            </a:r>
            <a:r>
              <a:rPr lang="nl-BE" altLang="nl-BE" sz="2400" b="1">
                <a:latin typeface="Times New Roman" panose="02020603050405020304" pitchFamily="18" charset="0"/>
                <a:sym typeface="Symbol" panose="05050102010706020507" pitchFamily="18" charset="2"/>
              </a:rPr>
              <a:t></a:t>
            </a:r>
            <a:r>
              <a:rPr lang="nl-BE" altLang="nl-BE" sz="2400" b="1">
                <a:latin typeface="Times New Roman" panose="02020603050405020304" pitchFamily="18" charset="0"/>
              </a:rPr>
              <a:t> verdeling : </a:t>
            </a:r>
            <a:endParaRPr lang="nl-NL" altLang="nl-BE" sz="2400" b="1">
              <a:latin typeface="Times New Roman" panose="02020603050405020304" pitchFamily="18" charset="0"/>
            </a:endParaRPr>
          </a:p>
        </p:txBody>
      </p:sp>
    </p:spTree>
    <p:extLst>
      <p:ext uri="{BB962C8B-B14F-4D97-AF65-F5344CB8AC3E}">
        <p14:creationId xmlns:p14="http://schemas.microsoft.com/office/powerpoint/2010/main" val="37239537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905000" y="762000"/>
            <a:ext cx="8458200" cy="685800"/>
          </a:xfrm>
        </p:spPr>
        <p:txBody>
          <a:bodyPr>
            <a:normAutofit fontScale="90000"/>
          </a:bodyPr>
          <a:lstStyle/>
          <a:p>
            <a:pPr eaLnBrk="1" hangingPunct="1"/>
            <a:r>
              <a:rPr lang="nl-BE" altLang="nl-BE"/>
              <a:t>WATER BUITEN DE CELLEN</a:t>
            </a:r>
            <a:br>
              <a:rPr lang="nl-BE" altLang="nl-BE"/>
            </a:br>
            <a:endParaRPr lang="nl-NL" altLang="nl-BE"/>
          </a:p>
        </p:txBody>
      </p:sp>
      <p:graphicFrame>
        <p:nvGraphicFramePr>
          <p:cNvPr id="60419" name="Object 0"/>
          <p:cNvGraphicFramePr>
            <a:graphicFrameLocks noGrp="1" noChangeAspect="1"/>
          </p:cNvGraphicFramePr>
          <p:nvPr>
            <p:ph type="chart" idx="1"/>
          </p:nvPr>
        </p:nvGraphicFramePr>
        <p:xfrm>
          <a:off x="2514600" y="1905001"/>
          <a:ext cx="7778750" cy="4106863"/>
        </p:xfrm>
        <a:graphic>
          <a:graphicData uri="http://schemas.openxmlformats.org/presentationml/2006/ole">
            <mc:AlternateContent xmlns:mc="http://schemas.openxmlformats.org/markup-compatibility/2006">
              <mc:Choice xmlns:v="urn:schemas-microsoft-com:vml" Requires="v">
                <p:oleObj name="Grafiek" r:id="rId2" imgW="8191351" imgH="4324264" progId="MSGraph.Chart.8">
                  <p:embed followColorScheme="full"/>
                </p:oleObj>
              </mc:Choice>
              <mc:Fallback>
                <p:oleObj name="Grafiek" r:id="rId2" imgW="8191351" imgH="4324264" progId="MSGraph.Chart.8">
                  <p:embed followColorScheme="full"/>
                  <p:pic>
                    <p:nvPicPr>
                      <p:cNvPr id="0" name=""/>
                      <p:cNvPicPr>
                        <a:picLocks noChangeAspect="1" noChangeArrowheads="1"/>
                      </p:cNvPicPr>
                      <p:nvPr/>
                    </p:nvPicPr>
                    <p:blipFill>
                      <a:blip r:embed="rId3"/>
                      <a:srcRect/>
                      <a:stretch>
                        <a:fillRect/>
                      </a:stretch>
                    </p:blipFill>
                    <p:spPr bwMode="auto">
                      <a:xfrm>
                        <a:off x="2514600" y="1905001"/>
                        <a:ext cx="7778750" cy="410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0420" name="Text Box 4"/>
          <p:cNvSpPr txBox="1">
            <a:spLocks noChangeArrowheads="1"/>
          </p:cNvSpPr>
          <p:nvPr/>
        </p:nvSpPr>
        <p:spPr bwMode="auto">
          <a:xfrm>
            <a:off x="4800600" y="3657600"/>
            <a:ext cx="1098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90000"/>
              <a:buBlip>
                <a:blip r:embed="rId4"/>
              </a:buBlip>
              <a:defRPr sz="3200">
                <a:solidFill>
                  <a:schemeClr val="tx1"/>
                </a:solidFill>
                <a:latin typeface="Tahoma" panose="020B0604030504040204" pitchFamily="34" charset="0"/>
              </a:defRPr>
            </a:lvl1pPr>
            <a:lvl2pPr marL="742950" indent="-285750">
              <a:spcBef>
                <a:spcPct val="20000"/>
              </a:spcBef>
              <a:buSzPct val="80000"/>
              <a:buBlip>
                <a:blip r:embed="rId5"/>
              </a:buBlip>
              <a:defRPr sz="2800">
                <a:solidFill>
                  <a:schemeClr val="tx1"/>
                </a:solidFill>
                <a:latin typeface="Tahoma" panose="020B0604030504040204" pitchFamily="34" charset="0"/>
              </a:defRPr>
            </a:lvl2pPr>
            <a:lvl3pPr marL="1143000" indent="-228600">
              <a:spcBef>
                <a:spcPct val="20000"/>
              </a:spcBef>
              <a:buSzPct val="70000"/>
              <a:buBlip>
                <a:blip r:embed="rId6"/>
              </a:buBlip>
              <a:defRPr sz="2400">
                <a:solidFill>
                  <a:schemeClr val="tx1"/>
                </a:solidFill>
                <a:latin typeface="Tahoma" panose="020B0604030504040204" pitchFamily="34" charset="0"/>
              </a:defRPr>
            </a:lvl3pPr>
            <a:lvl4pPr marL="1600200" indent="-228600">
              <a:spcBef>
                <a:spcPct val="20000"/>
              </a:spcBef>
              <a:buSzPct val="70000"/>
              <a:buBlip>
                <a:blip r:embed="rId7"/>
              </a:buBlip>
              <a:defRPr sz="2000">
                <a:solidFill>
                  <a:schemeClr val="tx1"/>
                </a:solidFill>
                <a:latin typeface="Tahoma" panose="020B0604030504040204" pitchFamily="34" charset="0"/>
              </a:defRPr>
            </a:lvl4pPr>
            <a:lvl5pPr marL="2057400" indent="-228600">
              <a:spcBef>
                <a:spcPct val="20000"/>
              </a:spcBef>
              <a:buSzPct val="70000"/>
              <a:buBlip>
                <a:blip r:embed="rId8"/>
              </a:buBlip>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SzPct val="70000"/>
              <a:buBlip>
                <a:blip r:embed="rId8"/>
              </a:buBlip>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SzPct val="70000"/>
              <a:buBlip>
                <a:blip r:embed="rId8"/>
              </a:buBlip>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SzPct val="70000"/>
              <a:buBlip>
                <a:blip r:embed="rId8"/>
              </a:buBlip>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SzPct val="70000"/>
              <a:buBlip>
                <a:blip r:embed="rId8"/>
              </a:buBlip>
              <a:defRPr sz="2000">
                <a:solidFill>
                  <a:schemeClr val="tx1"/>
                </a:solidFill>
                <a:latin typeface="Tahoma" panose="020B0604030504040204" pitchFamily="34" charset="0"/>
              </a:defRPr>
            </a:lvl9pPr>
          </a:lstStyle>
          <a:p>
            <a:pPr eaLnBrk="1" hangingPunct="1">
              <a:spcBef>
                <a:spcPct val="0"/>
              </a:spcBef>
              <a:buSzTx/>
              <a:buFontTx/>
              <a:buNone/>
            </a:pPr>
            <a:r>
              <a:rPr lang="nl-BE" altLang="nl-BE" sz="2400">
                <a:latin typeface="Times New Roman" panose="02020603050405020304" pitchFamily="18" charset="0"/>
              </a:rPr>
              <a:t>12,5 kg</a:t>
            </a:r>
            <a:endParaRPr lang="nl-NL" altLang="nl-BE" sz="2400">
              <a:latin typeface="Times New Roman" panose="02020603050405020304" pitchFamily="18" charset="0"/>
            </a:endParaRPr>
          </a:p>
        </p:txBody>
      </p:sp>
      <p:sp>
        <p:nvSpPr>
          <p:cNvPr id="60421" name="Text Box 5"/>
          <p:cNvSpPr txBox="1">
            <a:spLocks noChangeArrowheads="1"/>
          </p:cNvSpPr>
          <p:nvPr/>
        </p:nvSpPr>
        <p:spPr bwMode="auto">
          <a:xfrm>
            <a:off x="7162800" y="3657600"/>
            <a:ext cx="1022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90000"/>
              <a:buBlip>
                <a:blip r:embed="rId4"/>
              </a:buBlip>
              <a:defRPr sz="3200">
                <a:solidFill>
                  <a:schemeClr val="tx1"/>
                </a:solidFill>
                <a:latin typeface="Tahoma" panose="020B0604030504040204" pitchFamily="34" charset="0"/>
              </a:defRPr>
            </a:lvl1pPr>
            <a:lvl2pPr marL="742950" indent="-285750">
              <a:spcBef>
                <a:spcPct val="20000"/>
              </a:spcBef>
              <a:buSzPct val="80000"/>
              <a:buBlip>
                <a:blip r:embed="rId5"/>
              </a:buBlip>
              <a:defRPr sz="2800">
                <a:solidFill>
                  <a:schemeClr val="tx1"/>
                </a:solidFill>
                <a:latin typeface="Tahoma" panose="020B0604030504040204" pitchFamily="34" charset="0"/>
              </a:defRPr>
            </a:lvl2pPr>
            <a:lvl3pPr marL="1143000" indent="-228600">
              <a:spcBef>
                <a:spcPct val="20000"/>
              </a:spcBef>
              <a:buSzPct val="70000"/>
              <a:buBlip>
                <a:blip r:embed="rId6"/>
              </a:buBlip>
              <a:defRPr sz="2400">
                <a:solidFill>
                  <a:schemeClr val="tx1"/>
                </a:solidFill>
                <a:latin typeface="Tahoma" panose="020B0604030504040204" pitchFamily="34" charset="0"/>
              </a:defRPr>
            </a:lvl3pPr>
            <a:lvl4pPr marL="1600200" indent="-228600">
              <a:spcBef>
                <a:spcPct val="20000"/>
              </a:spcBef>
              <a:buSzPct val="70000"/>
              <a:buBlip>
                <a:blip r:embed="rId7"/>
              </a:buBlip>
              <a:defRPr sz="2000">
                <a:solidFill>
                  <a:schemeClr val="tx1"/>
                </a:solidFill>
                <a:latin typeface="Tahoma" panose="020B0604030504040204" pitchFamily="34" charset="0"/>
              </a:defRPr>
            </a:lvl4pPr>
            <a:lvl5pPr marL="2057400" indent="-228600">
              <a:spcBef>
                <a:spcPct val="20000"/>
              </a:spcBef>
              <a:buSzPct val="70000"/>
              <a:buBlip>
                <a:blip r:embed="rId8"/>
              </a:buBlip>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SzPct val="70000"/>
              <a:buBlip>
                <a:blip r:embed="rId8"/>
              </a:buBlip>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SzPct val="70000"/>
              <a:buBlip>
                <a:blip r:embed="rId8"/>
              </a:buBlip>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SzPct val="70000"/>
              <a:buBlip>
                <a:blip r:embed="rId8"/>
              </a:buBlip>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SzPct val="70000"/>
              <a:buBlip>
                <a:blip r:embed="rId8"/>
              </a:buBlip>
              <a:defRPr sz="2000">
                <a:solidFill>
                  <a:schemeClr val="tx1"/>
                </a:solidFill>
                <a:latin typeface="Tahoma" panose="020B0604030504040204" pitchFamily="34" charset="0"/>
              </a:defRPr>
            </a:lvl9pPr>
          </a:lstStyle>
          <a:p>
            <a:pPr eaLnBrk="1" hangingPunct="1">
              <a:spcBef>
                <a:spcPct val="0"/>
              </a:spcBef>
              <a:buSzTx/>
              <a:buFontTx/>
              <a:buNone/>
            </a:pPr>
            <a:r>
              <a:rPr lang="nl-BE" altLang="nl-BE" sz="2400">
                <a:latin typeface="Times New Roman" panose="02020603050405020304" pitchFamily="18" charset="0"/>
              </a:rPr>
              <a:t>3,5 kg </a:t>
            </a:r>
            <a:endParaRPr lang="nl-NL" altLang="nl-BE" sz="2400">
              <a:latin typeface="Times New Roman" panose="02020603050405020304" pitchFamily="18" charset="0"/>
            </a:endParaRPr>
          </a:p>
        </p:txBody>
      </p:sp>
      <p:sp>
        <p:nvSpPr>
          <p:cNvPr id="60422" name="Text Box 6"/>
          <p:cNvSpPr txBox="1">
            <a:spLocks noChangeArrowheads="1"/>
          </p:cNvSpPr>
          <p:nvPr/>
        </p:nvSpPr>
        <p:spPr bwMode="auto">
          <a:xfrm>
            <a:off x="2362200" y="1066801"/>
            <a:ext cx="763863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90000"/>
              <a:buBlip>
                <a:blip r:embed="rId4"/>
              </a:buBlip>
              <a:defRPr sz="3200">
                <a:solidFill>
                  <a:schemeClr val="tx1"/>
                </a:solidFill>
                <a:latin typeface="Tahoma" panose="020B0604030504040204" pitchFamily="34" charset="0"/>
              </a:defRPr>
            </a:lvl1pPr>
            <a:lvl2pPr marL="742950" indent="-285750">
              <a:spcBef>
                <a:spcPct val="20000"/>
              </a:spcBef>
              <a:buSzPct val="80000"/>
              <a:buBlip>
                <a:blip r:embed="rId5"/>
              </a:buBlip>
              <a:defRPr sz="2800">
                <a:solidFill>
                  <a:schemeClr val="tx1"/>
                </a:solidFill>
                <a:latin typeface="Tahoma" panose="020B0604030504040204" pitchFamily="34" charset="0"/>
              </a:defRPr>
            </a:lvl2pPr>
            <a:lvl3pPr marL="1143000" indent="-228600">
              <a:spcBef>
                <a:spcPct val="20000"/>
              </a:spcBef>
              <a:buSzPct val="70000"/>
              <a:buBlip>
                <a:blip r:embed="rId6"/>
              </a:buBlip>
              <a:defRPr sz="2400">
                <a:solidFill>
                  <a:schemeClr val="tx1"/>
                </a:solidFill>
                <a:latin typeface="Tahoma" panose="020B0604030504040204" pitchFamily="34" charset="0"/>
              </a:defRPr>
            </a:lvl3pPr>
            <a:lvl4pPr marL="1600200" indent="-228600">
              <a:spcBef>
                <a:spcPct val="20000"/>
              </a:spcBef>
              <a:buSzPct val="70000"/>
              <a:buBlip>
                <a:blip r:embed="rId7"/>
              </a:buBlip>
              <a:defRPr sz="2000">
                <a:solidFill>
                  <a:schemeClr val="tx1"/>
                </a:solidFill>
                <a:latin typeface="Tahoma" panose="020B0604030504040204" pitchFamily="34" charset="0"/>
              </a:defRPr>
            </a:lvl4pPr>
            <a:lvl5pPr marL="2057400" indent="-228600">
              <a:spcBef>
                <a:spcPct val="20000"/>
              </a:spcBef>
              <a:buSzPct val="70000"/>
              <a:buBlip>
                <a:blip r:embed="rId8"/>
              </a:buBlip>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SzPct val="70000"/>
              <a:buBlip>
                <a:blip r:embed="rId8"/>
              </a:buBlip>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SzPct val="70000"/>
              <a:buBlip>
                <a:blip r:embed="rId8"/>
              </a:buBlip>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SzPct val="70000"/>
              <a:buBlip>
                <a:blip r:embed="rId8"/>
              </a:buBlip>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SzPct val="70000"/>
              <a:buBlip>
                <a:blip r:embed="rId8"/>
              </a:buBlip>
              <a:defRPr sz="2000">
                <a:solidFill>
                  <a:schemeClr val="tx1"/>
                </a:solidFill>
                <a:latin typeface="Tahoma" panose="020B0604030504040204" pitchFamily="34" charset="0"/>
              </a:defRPr>
            </a:lvl9pPr>
          </a:lstStyle>
          <a:p>
            <a:pPr eaLnBrk="1" hangingPunct="1">
              <a:spcBef>
                <a:spcPct val="0"/>
              </a:spcBef>
              <a:buSzTx/>
              <a:buFontTx/>
              <a:buNone/>
            </a:pPr>
            <a:r>
              <a:rPr lang="nl-BE" altLang="nl-BE" sz="2400">
                <a:latin typeface="Times New Roman" panose="02020603050405020304" pitchFamily="18" charset="0"/>
              </a:rPr>
              <a:t>Lichaam 80 kg </a:t>
            </a:r>
            <a:r>
              <a:rPr lang="nl-BE" altLang="nl-BE" sz="2400">
                <a:latin typeface="Times New Roman" panose="02020603050405020304" pitchFamily="18" charset="0"/>
                <a:sym typeface="Symbol" panose="05050102010706020507" pitchFamily="18" charset="2"/>
              </a:rPr>
              <a:t></a:t>
            </a:r>
            <a:r>
              <a:rPr lang="nl-BE" altLang="nl-BE" sz="2400">
                <a:latin typeface="Times New Roman" panose="02020603050405020304" pitchFamily="18" charset="0"/>
              </a:rPr>
              <a:t> 48 kg water : 	32 kg in de cellen</a:t>
            </a:r>
          </a:p>
          <a:p>
            <a:pPr eaLnBrk="1" hangingPunct="1">
              <a:spcBef>
                <a:spcPct val="0"/>
              </a:spcBef>
              <a:buSzTx/>
              <a:buFontTx/>
              <a:buNone/>
            </a:pPr>
            <a:r>
              <a:rPr lang="nl-BE" altLang="nl-BE" sz="2400">
                <a:latin typeface="Times New Roman" panose="02020603050405020304" pitchFamily="18" charset="0"/>
              </a:rPr>
              <a:t>			 		</a:t>
            </a:r>
            <a:r>
              <a:rPr lang="nl-BE" altLang="nl-BE" sz="2400" b="1">
                <a:latin typeface="Times New Roman" panose="02020603050405020304" pitchFamily="18" charset="0"/>
                <a:sym typeface="Symbol" panose="05050102010706020507" pitchFamily="18" charset="2"/>
              </a:rPr>
              <a:t>16 kg buiten de cellen</a:t>
            </a:r>
            <a:endParaRPr lang="nl-NL" altLang="nl-BE" sz="2400" b="1">
              <a:latin typeface="Times New Roman" panose="02020603050405020304" pitchFamily="18" charset="0"/>
            </a:endParaRPr>
          </a:p>
        </p:txBody>
      </p:sp>
    </p:spTree>
    <p:extLst>
      <p:ext uri="{BB962C8B-B14F-4D97-AF65-F5344CB8AC3E}">
        <p14:creationId xmlns:p14="http://schemas.microsoft.com/office/powerpoint/2010/main" val="40682237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1905000" y="762000"/>
            <a:ext cx="8458200" cy="685800"/>
          </a:xfrm>
        </p:spPr>
        <p:txBody>
          <a:bodyPr>
            <a:normAutofit fontScale="90000"/>
          </a:bodyPr>
          <a:lstStyle/>
          <a:p>
            <a:pPr eaLnBrk="1" hangingPunct="1"/>
            <a:br>
              <a:rPr lang="nl-BE" altLang="nl-BE"/>
            </a:br>
            <a:endParaRPr lang="nl-NL" altLang="nl-BE"/>
          </a:p>
        </p:txBody>
      </p:sp>
      <p:graphicFrame>
        <p:nvGraphicFramePr>
          <p:cNvPr id="61443" name="Object 0"/>
          <p:cNvGraphicFramePr>
            <a:graphicFrameLocks noGrp="1" noChangeAspect="1"/>
          </p:cNvGraphicFramePr>
          <p:nvPr>
            <p:ph type="chart" idx="1"/>
          </p:nvPr>
        </p:nvGraphicFramePr>
        <p:xfrm>
          <a:off x="1524000" y="609600"/>
          <a:ext cx="7778750" cy="5334000"/>
        </p:xfrm>
        <a:graphic>
          <a:graphicData uri="http://schemas.openxmlformats.org/presentationml/2006/ole">
            <mc:AlternateContent xmlns:mc="http://schemas.openxmlformats.org/markup-compatibility/2006">
              <mc:Choice xmlns:v="urn:schemas-microsoft-com:vml" Requires="v">
                <p:oleObj name="Grafiek" r:id="rId2" imgW="8191351" imgH="4324264" progId="MSGraph.Chart.8">
                  <p:embed followColorScheme="full"/>
                </p:oleObj>
              </mc:Choice>
              <mc:Fallback>
                <p:oleObj name="Grafiek" r:id="rId2" imgW="8191351" imgH="4324264" progId="MSGraph.Chart.8">
                  <p:embed followColorScheme="full"/>
                  <p:pic>
                    <p:nvPicPr>
                      <p:cNvPr id="0" name=""/>
                      <p:cNvPicPr>
                        <a:picLocks noChangeAspect="1" noChangeArrowheads="1"/>
                      </p:cNvPicPr>
                      <p:nvPr/>
                    </p:nvPicPr>
                    <p:blipFill>
                      <a:blip r:embed="rId3"/>
                      <a:srcRect/>
                      <a:stretch>
                        <a:fillRect/>
                      </a:stretch>
                    </p:blipFill>
                    <p:spPr bwMode="auto">
                      <a:xfrm>
                        <a:off x="1524000" y="609600"/>
                        <a:ext cx="777875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1444" name="Text Box 4"/>
          <p:cNvSpPr txBox="1">
            <a:spLocks noChangeArrowheads="1"/>
          </p:cNvSpPr>
          <p:nvPr/>
        </p:nvSpPr>
        <p:spPr bwMode="auto">
          <a:xfrm>
            <a:off x="5334000" y="1143000"/>
            <a:ext cx="869950" cy="457200"/>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90000"/>
              <a:buBlip>
                <a:blip r:embed="rId4"/>
              </a:buBlip>
              <a:defRPr sz="3200">
                <a:solidFill>
                  <a:schemeClr val="tx1"/>
                </a:solidFill>
                <a:latin typeface="Tahoma" panose="020B0604030504040204" pitchFamily="34" charset="0"/>
              </a:defRPr>
            </a:lvl1pPr>
            <a:lvl2pPr marL="742950" indent="-285750">
              <a:spcBef>
                <a:spcPct val="20000"/>
              </a:spcBef>
              <a:buSzPct val="80000"/>
              <a:buBlip>
                <a:blip r:embed="rId5"/>
              </a:buBlip>
              <a:defRPr sz="2800">
                <a:solidFill>
                  <a:schemeClr val="tx1"/>
                </a:solidFill>
                <a:latin typeface="Tahoma" panose="020B0604030504040204" pitchFamily="34" charset="0"/>
              </a:defRPr>
            </a:lvl2pPr>
            <a:lvl3pPr marL="1143000" indent="-228600">
              <a:spcBef>
                <a:spcPct val="20000"/>
              </a:spcBef>
              <a:buSzPct val="70000"/>
              <a:buBlip>
                <a:blip r:embed="rId6"/>
              </a:buBlip>
              <a:defRPr sz="2400">
                <a:solidFill>
                  <a:schemeClr val="tx1"/>
                </a:solidFill>
                <a:latin typeface="Tahoma" panose="020B0604030504040204" pitchFamily="34" charset="0"/>
              </a:defRPr>
            </a:lvl3pPr>
            <a:lvl4pPr marL="1600200" indent="-228600">
              <a:spcBef>
                <a:spcPct val="20000"/>
              </a:spcBef>
              <a:buSzPct val="70000"/>
              <a:buBlip>
                <a:blip r:embed="rId7"/>
              </a:buBlip>
              <a:defRPr sz="2000">
                <a:solidFill>
                  <a:schemeClr val="tx1"/>
                </a:solidFill>
                <a:latin typeface="Tahoma" panose="020B0604030504040204" pitchFamily="34" charset="0"/>
              </a:defRPr>
            </a:lvl4pPr>
            <a:lvl5pPr marL="2057400" indent="-228600">
              <a:spcBef>
                <a:spcPct val="20000"/>
              </a:spcBef>
              <a:buSzPct val="70000"/>
              <a:buBlip>
                <a:blip r:embed="rId8"/>
              </a:buBlip>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SzPct val="70000"/>
              <a:buBlip>
                <a:blip r:embed="rId8"/>
              </a:buBlip>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SzPct val="70000"/>
              <a:buBlip>
                <a:blip r:embed="rId8"/>
              </a:buBlip>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SzPct val="70000"/>
              <a:buBlip>
                <a:blip r:embed="rId8"/>
              </a:buBlip>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SzPct val="70000"/>
              <a:buBlip>
                <a:blip r:embed="rId8"/>
              </a:buBlip>
              <a:defRPr sz="2000">
                <a:solidFill>
                  <a:schemeClr val="tx1"/>
                </a:solidFill>
                <a:latin typeface="Tahoma" panose="020B0604030504040204" pitchFamily="34" charset="0"/>
              </a:defRPr>
            </a:lvl9pPr>
          </a:lstStyle>
          <a:p>
            <a:pPr eaLnBrk="1" hangingPunct="1">
              <a:spcBef>
                <a:spcPct val="0"/>
              </a:spcBef>
              <a:buSzTx/>
              <a:buFontTx/>
              <a:buNone/>
            </a:pPr>
            <a:r>
              <a:rPr lang="nl-BE" altLang="nl-BE" sz="2400">
                <a:latin typeface="Times New Roman" panose="02020603050405020304" pitchFamily="18" charset="0"/>
              </a:rPr>
              <a:t>48 kg</a:t>
            </a:r>
            <a:endParaRPr lang="nl-NL" altLang="nl-BE" sz="2400">
              <a:latin typeface="Times New Roman" panose="02020603050405020304" pitchFamily="18" charset="0"/>
            </a:endParaRPr>
          </a:p>
        </p:txBody>
      </p:sp>
      <p:sp>
        <p:nvSpPr>
          <p:cNvPr id="61445" name="Text Box 5"/>
          <p:cNvSpPr txBox="1">
            <a:spLocks noChangeArrowheads="1"/>
          </p:cNvSpPr>
          <p:nvPr/>
        </p:nvSpPr>
        <p:spPr bwMode="auto">
          <a:xfrm>
            <a:off x="4267200" y="4495800"/>
            <a:ext cx="869950" cy="457200"/>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90000"/>
              <a:buBlip>
                <a:blip r:embed="rId4"/>
              </a:buBlip>
              <a:defRPr sz="3200">
                <a:solidFill>
                  <a:schemeClr val="tx1"/>
                </a:solidFill>
                <a:latin typeface="Tahoma" panose="020B0604030504040204" pitchFamily="34" charset="0"/>
              </a:defRPr>
            </a:lvl1pPr>
            <a:lvl2pPr marL="742950" indent="-285750">
              <a:spcBef>
                <a:spcPct val="20000"/>
              </a:spcBef>
              <a:buSzPct val="80000"/>
              <a:buBlip>
                <a:blip r:embed="rId5"/>
              </a:buBlip>
              <a:defRPr sz="2800">
                <a:solidFill>
                  <a:schemeClr val="tx1"/>
                </a:solidFill>
                <a:latin typeface="Tahoma" panose="020B0604030504040204" pitchFamily="34" charset="0"/>
              </a:defRPr>
            </a:lvl2pPr>
            <a:lvl3pPr marL="1143000" indent="-228600">
              <a:spcBef>
                <a:spcPct val="20000"/>
              </a:spcBef>
              <a:buSzPct val="70000"/>
              <a:buBlip>
                <a:blip r:embed="rId6"/>
              </a:buBlip>
              <a:defRPr sz="2400">
                <a:solidFill>
                  <a:schemeClr val="tx1"/>
                </a:solidFill>
                <a:latin typeface="Tahoma" panose="020B0604030504040204" pitchFamily="34" charset="0"/>
              </a:defRPr>
            </a:lvl3pPr>
            <a:lvl4pPr marL="1600200" indent="-228600">
              <a:spcBef>
                <a:spcPct val="20000"/>
              </a:spcBef>
              <a:buSzPct val="70000"/>
              <a:buBlip>
                <a:blip r:embed="rId7"/>
              </a:buBlip>
              <a:defRPr sz="2000">
                <a:solidFill>
                  <a:schemeClr val="tx1"/>
                </a:solidFill>
                <a:latin typeface="Tahoma" panose="020B0604030504040204" pitchFamily="34" charset="0"/>
              </a:defRPr>
            </a:lvl4pPr>
            <a:lvl5pPr marL="2057400" indent="-228600">
              <a:spcBef>
                <a:spcPct val="20000"/>
              </a:spcBef>
              <a:buSzPct val="70000"/>
              <a:buBlip>
                <a:blip r:embed="rId8"/>
              </a:buBlip>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SzPct val="70000"/>
              <a:buBlip>
                <a:blip r:embed="rId8"/>
              </a:buBlip>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SzPct val="70000"/>
              <a:buBlip>
                <a:blip r:embed="rId8"/>
              </a:buBlip>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SzPct val="70000"/>
              <a:buBlip>
                <a:blip r:embed="rId8"/>
              </a:buBlip>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SzPct val="70000"/>
              <a:buBlip>
                <a:blip r:embed="rId8"/>
              </a:buBlip>
              <a:defRPr sz="2000">
                <a:solidFill>
                  <a:schemeClr val="tx1"/>
                </a:solidFill>
                <a:latin typeface="Tahoma" panose="020B0604030504040204" pitchFamily="34" charset="0"/>
              </a:defRPr>
            </a:lvl9pPr>
          </a:lstStyle>
          <a:p>
            <a:pPr eaLnBrk="1" hangingPunct="1">
              <a:spcBef>
                <a:spcPct val="0"/>
              </a:spcBef>
              <a:buSzTx/>
              <a:buFontTx/>
              <a:buNone/>
            </a:pPr>
            <a:r>
              <a:rPr lang="nl-BE" altLang="nl-BE" sz="2400">
                <a:latin typeface="Times New Roman" panose="02020603050405020304" pitchFamily="18" charset="0"/>
              </a:rPr>
              <a:t>32 kg</a:t>
            </a:r>
            <a:endParaRPr lang="nl-NL" altLang="nl-BE" sz="2400">
              <a:latin typeface="Times New Roman" panose="02020603050405020304" pitchFamily="18" charset="0"/>
            </a:endParaRPr>
          </a:p>
        </p:txBody>
      </p:sp>
      <p:sp>
        <p:nvSpPr>
          <p:cNvPr id="61446" name="Text Box 6"/>
          <p:cNvSpPr txBox="1">
            <a:spLocks noChangeArrowheads="1"/>
          </p:cNvSpPr>
          <p:nvPr/>
        </p:nvSpPr>
        <p:spPr bwMode="auto">
          <a:xfrm>
            <a:off x="7162800" y="4495800"/>
            <a:ext cx="914400" cy="457200"/>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90000"/>
              <a:buBlip>
                <a:blip r:embed="rId4"/>
              </a:buBlip>
              <a:defRPr sz="3200">
                <a:solidFill>
                  <a:schemeClr val="tx1"/>
                </a:solidFill>
                <a:latin typeface="Tahoma" panose="020B0604030504040204" pitchFamily="34" charset="0"/>
              </a:defRPr>
            </a:lvl1pPr>
            <a:lvl2pPr marL="742950" indent="-285750">
              <a:spcBef>
                <a:spcPct val="20000"/>
              </a:spcBef>
              <a:buSzPct val="80000"/>
              <a:buBlip>
                <a:blip r:embed="rId5"/>
              </a:buBlip>
              <a:defRPr sz="2800">
                <a:solidFill>
                  <a:schemeClr val="tx1"/>
                </a:solidFill>
                <a:latin typeface="Tahoma" panose="020B0604030504040204" pitchFamily="34" charset="0"/>
              </a:defRPr>
            </a:lvl2pPr>
            <a:lvl3pPr marL="1143000" indent="-228600">
              <a:spcBef>
                <a:spcPct val="20000"/>
              </a:spcBef>
              <a:buSzPct val="70000"/>
              <a:buBlip>
                <a:blip r:embed="rId6"/>
              </a:buBlip>
              <a:defRPr sz="2400">
                <a:solidFill>
                  <a:schemeClr val="tx1"/>
                </a:solidFill>
                <a:latin typeface="Tahoma" panose="020B0604030504040204" pitchFamily="34" charset="0"/>
              </a:defRPr>
            </a:lvl3pPr>
            <a:lvl4pPr marL="1600200" indent="-228600">
              <a:spcBef>
                <a:spcPct val="20000"/>
              </a:spcBef>
              <a:buSzPct val="70000"/>
              <a:buBlip>
                <a:blip r:embed="rId7"/>
              </a:buBlip>
              <a:defRPr sz="2000">
                <a:solidFill>
                  <a:schemeClr val="tx1"/>
                </a:solidFill>
                <a:latin typeface="Tahoma" panose="020B0604030504040204" pitchFamily="34" charset="0"/>
              </a:defRPr>
            </a:lvl4pPr>
            <a:lvl5pPr marL="2057400" indent="-228600">
              <a:spcBef>
                <a:spcPct val="20000"/>
              </a:spcBef>
              <a:buSzPct val="70000"/>
              <a:buBlip>
                <a:blip r:embed="rId8"/>
              </a:buBlip>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SzPct val="70000"/>
              <a:buBlip>
                <a:blip r:embed="rId8"/>
              </a:buBlip>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SzPct val="70000"/>
              <a:buBlip>
                <a:blip r:embed="rId8"/>
              </a:buBlip>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SzPct val="70000"/>
              <a:buBlip>
                <a:blip r:embed="rId8"/>
              </a:buBlip>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SzPct val="70000"/>
              <a:buBlip>
                <a:blip r:embed="rId8"/>
              </a:buBlip>
              <a:defRPr sz="2000">
                <a:solidFill>
                  <a:schemeClr val="tx1"/>
                </a:solidFill>
                <a:latin typeface="Tahoma" panose="020B0604030504040204" pitchFamily="34" charset="0"/>
              </a:defRPr>
            </a:lvl9pPr>
          </a:lstStyle>
          <a:p>
            <a:pPr eaLnBrk="1" hangingPunct="1">
              <a:spcBef>
                <a:spcPct val="0"/>
              </a:spcBef>
              <a:buSzTx/>
              <a:buFontTx/>
              <a:buNone/>
            </a:pPr>
            <a:r>
              <a:rPr lang="nl-BE" altLang="nl-BE" sz="2400">
                <a:latin typeface="Times New Roman" panose="02020603050405020304" pitchFamily="18" charset="0"/>
              </a:rPr>
              <a:t>12 kg</a:t>
            </a:r>
            <a:endParaRPr lang="nl-NL" altLang="nl-BE" sz="2400">
              <a:latin typeface="Times New Roman" panose="02020603050405020304" pitchFamily="18" charset="0"/>
            </a:endParaRPr>
          </a:p>
        </p:txBody>
      </p:sp>
      <p:sp>
        <p:nvSpPr>
          <p:cNvPr id="61447" name="Text Box 7"/>
          <p:cNvSpPr txBox="1">
            <a:spLocks noChangeArrowheads="1"/>
          </p:cNvSpPr>
          <p:nvPr/>
        </p:nvSpPr>
        <p:spPr bwMode="auto">
          <a:xfrm>
            <a:off x="8305800" y="4495800"/>
            <a:ext cx="717550" cy="457200"/>
          </a:xfrm>
          <a:prstGeom prst="rect">
            <a:avLst/>
          </a:prstGeom>
          <a:solidFill>
            <a:srgbClr val="FF0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90000"/>
              <a:buBlip>
                <a:blip r:embed="rId4"/>
              </a:buBlip>
              <a:defRPr sz="3200">
                <a:solidFill>
                  <a:schemeClr val="tx1"/>
                </a:solidFill>
                <a:latin typeface="Tahoma" panose="020B0604030504040204" pitchFamily="34" charset="0"/>
              </a:defRPr>
            </a:lvl1pPr>
            <a:lvl2pPr marL="742950" indent="-285750">
              <a:spcBef>
                <a:spcPct val="20000"/>
              </a:spcBef>
              <a:buSzPct val="80000"/>
              <a:buBlip>
                <a:blip r:embed="rId5"/>
              </a:buBlip>
              <a:defRPr sz="2800">
                <a:solidFill>
                  <a:schemeClr val="tx1"/>
                </a:solidFill>
                <a:latin typeface="Tahoma" panose="020B0604030504040204" pitchFamily="34" charset="0"/>
              </a:defRPr>
            </a:lvl2pPr>
            <a:lvl3pPr marL="1143000" indent="-228600">
              <a:spcBef>
                <a:spcPct val="20000"/>
              </a:spcBef>
              <a:buSzPct val="70000"/>
              <a:buBlip>
                <a:blip r:embed="rId6"/>
              </a:buBlip>
              <a:defRPr sz="2400">
                <a:solidFill>
                  <a:schemeClr val="tx1"/>
                </a:solidFill>
                <a:latin typeface="Tahoma" panose="020B0604030504040204" pitchFamily="34" charset="0"/>
              </a:defRPr>
            </a:lvl3pPr>
            <a:lvl4pPr marL="1600200" indent="-228600">
              <a:spcBef>
                <a:spcPct val="20000"/>
              </a:spcBef>
              <a:buSzPct val="70000"/>
              <a:buBlip>
                <a:blip r:embed="rId7"/>
              </a:buBlip>
              <a:defRPr sz="2000">
                <a:solidFill>
                  <a:schemeClr val="tx1"/>
                </a:solidFill>
                <a:latin typeface="Tahoma" panose="020B0604030504040204" pitchFamily="34" charset="0"/>
              </a:defRPr>
            </a:lvl4pPr>
            <a:lvl5pPr marL="2057400" indent="-228600">
              <a:spcBef>
                <a:spcPct val="20000"/>
              </a:spcBef>
              <a:buSzPct val="70000"/>
              <a:buBlip>
                <a:blip r:embed="rId8"/>
              </a:buBlip>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SzPct val="70000"/>
              <a:buBlip>
                <a:blip r:embed="rId8"/>
              </a:buBlip>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SzPct val="70000"/>
              <a:buBlip>
                <a:blip r:embed="rId8"/>
              </a:buBlip>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SzPct val="70000"/>
              <a:buBlip>
                <a:blip r:embed="rId8"/>
              </a:buBlip>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SzPct val="70000"/>
              <a:buBlip>
                <a:blip r:embed="rId8"/>
              </a:buBlip>
              <a:defRPr sz="2000">
                <a:solidFill>
                  <a:schemeClr val="tx1"/>
                </a:solidFill>
                <a:latin typeface="Tahoma" panose="020B0604030504040204" pitchFamily="34" charset="0"/>
              </a:defRPr>
            </a:lvl9pPr>
          </a:lstStyle>
          <a:p>
            <a:pPr eaLnBrk="1" hangingPunct="1">
              <a:spcBef>
                <a:spcPct val="0"/>
              </a:spcBef>
              <a:buSzTx/>
              <a:buFontTx/>
              <a:buNone/>
            </a:pPr>
            <a:r>
              <a:rPr lang="nl-BE" altLang="nl-BE" sz="2400">
                <a:latin typeface="Times New Roman" panose="02020603050405020304" pitchFamily="18" charset="0"/>
              </a:rPr>
              <a:t>4 kg</a:t>
            </a:r>
            <a:endParaRPr lang="nl-NL" altLang="nl-BE" sz="2400">
              <a:latin typeface="Times New Roman" panose="02020603050405020304" pitchFamily="18" charset="0"/>
            </a:endParaRPr>
          </a:p>
        </p:txBody>
      </p:sp>
      <p:sp>
        <p:nvSpPr>
          <p:cNvPr id="61448" name="Text Box 8"/>
          <p:cNvSpPr txBox="1">
            <a:spLocks noChangeArrowheads="1"/>
          </p:cNvSpPr>
          <p:nvPr/>
        </p:nvSpPr>
        <p:spPr bwMode="auto">
          <a:xfrm>
            <a:off x="9291268" y="3962401"/>
            <a:ext cx="119295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90000"/>
              <a:buBlip>
                <a:blip r:embed="rId4"/>
              </a:buBlip>
              <a:defRPr sz="3200">
                <a:solidFill>
                  <a:schemeClr val="tx1"/>
                </a:solidFill>
                <a:latin typeface="Tahoma" panose="020B0604030504040204" pitchFamily="34" charset="0"/>
              </a:defRPr>
            </a:lvl1pPr>
            <a:lvl2pPr marL="742950" indent="-285750">
              <a:spcBef>
                <a:spcPct val="20000"/>
              </a:spcBef>
              <a:buSzPct val="80000"/>
              <a:buBlip>
                <a:blip r:embed="rId5"/>
              </a:buBlip>
              <a:defRPr sz="2800">
                <a:solidFill>
                  <a:schemeClr val="tx1"/>
                </a:solidFill>
                <a:latin typeface="Tahoma" panose="020B0604030504040204" pitchFamily="34" charset="0"/>
              </a:defRPr>
            </a:lvl2pPr>
            <a:lvl3pPr marL="1143000" indent="-228600">
              <a:spcBef>
                <a:spcPct val="20000"/>
              </a:spcBef>
              <a:buSzPct val="70000"/>
              <a:buBlip>
                <a:blip r:embed="rId6"/>
              </a:buBlip>
              <a:defRPr sz="2400">
                <a:solidFill>
                  <a:schemeClr val="tx1"/>
                </a:solidFill>
                <a:latin typeface="Tahoma" panose="020B0604030504040204" pitchFamily="34" charset="0"/>
              </a:defRPr>
            </a:lvl3pPr>
            <a:lvl4pPr marL="1600200" indent="-228600">
              <a:spcBef>
                <a:spcPct val="20000"/>
              </a:spcBef>
              <a:buSzPct val="70000"/>
              <a:buBlip>
                <a:blip r:embed="rId7"/>
              </a:buBlip>
              <a:defRPr sz="2000">
                <a:solidFill>
                  <a:schemeClr val="tx1"/>
                </a:solidFill>
                <a:latin typeface="Tahoma" panose="020B0604030504040204" pitchFamily="34" charset="0"/>
              </a:defRPr>
            </a:lvl4pPr>
            <a:lvl5pPr marL="2057400" indent="-228600">
              <a:spcBef>
                <a:spcPct val="20000"/>
              </a:spcBef>
              <a:buSzPct val="70000"/>
              <a:buBlip>
                <a:blip r:embed="rId8"/>
              </a:buBlip>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SzPct val="70000"/>
              <a:buBlip>
                <a:blip r:embed="rId8"/>
              </a:buBlip>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SzPct val="70000"/>
              <a:buBlip>
                <a:blip r:embed="rId8"/>
              </a:buBlip>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SzPct val="70000"/>
              <a:buBlip>
                <a:blip r:embed="rId8"/>
              </a:buBlip>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SzPct val="70000"/>
              <a:buBlip>
                <a:blip r:embed="rId8"/>
              </a:buBlip>
              <a:defRPr sz="2000">
                <a:solidFill>
                  <a:schemeClr val="tx1"/>
                </a:solidFill>
                <a:latin typeface="Tahoma" panose="020B0604030504040204" pitchFamily="34" charset="0"/>
              </a:defRPr>
            </a:lvl9pPr>
          </a:lstStyle>
          <a:p>
            <a:pPr algn="ctr" eaLnBrk="1" hangingPunct="1">
              <a:spcBef>
                <a:spcPct val="0"/>
              </a:spcBef>
              <a:buSzTx/>
              <a:buFontTx/>
              <a:buNone/>
            </a:pPr>
            <a:r>
              <a:rPr lang="nl-BE" altLang="nl-BE" sz="2400">
                <a:latin typeface="Times New Roman" panose="02020603050405020304" pitchFamily="18" charset="0"/>
              </a:rPr>
              <a:t>- 0,5 à 1</a:t>
            </a:r>
          </a:p>
          <a:p>
            <a:pPr algn="ctr" eaLnBrk="1" hangingPunct="1">
              <a:spcBef>
                <a:spcPct val="0"/>
              </a:spcBef>
              <a:buSzTx/>
              <a:buFontTx/>
              <a:buNone/>
            </a:pPr>
            <a:r>
              <a:rPr lang="nl-BE" altLang="nl-BE" sz="2400">
                <a:latin typeface="Times New Roman" panose="02020603050405020304" pitchFamily="18" charset="0"/>
              </a:rPr>
              <a:t>kg/uur</a:t>
            </a:r>
            <a:endParaRPr lang="nl-NL" altLang="nl-BE" sz="2400">
              <a:latin typeface="Times New Roman" panose="02020603050405020304" pitchFamily="18" charset="0"/>
            </a:endParaRPr>
          </a:p>
        </p:txBody>
      </p:sp>
      <p:sp>
        <p:nvSpPr>
          <p:cNvPr id="61449" name="Text Box 9"/>
          <p:cNvSpPr txBox="1">
            <a:spLocks noChangeArrowheads="1"/>
          </p:cNvSpPr>
          <p:nvPr/>
        </p:nvSpPr>
        <p:spPr bwMode="auto">
          <a:xfrm>
            <a:off x="9220201" y="3581400"/>
            <a:ext cx="12874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90000"/>
              <a:buBlip>
                <a:blip r:embed="rId4"/>
              </a:buBlip>
              <a:defRPr sz="3200">
                <a:solidFill>
                  <a:schemeClr val="tx1"/>
                </a:solidFill>
                <a:latin typeface="Tahoma" panose="020B0604030504040204" pitchFamily="34" charset="0"/>
              </a:defRPr>
            </a:lvl1pPr>
            <a:lvl2pPr marL="742950" indent="-285750">
              <a:spcBef>
                <a:spcPct val="20000"/>
              </a:spcBef>
              <a:buSzPct val="80000"/>
              <a:buBlip>
                <a:blip r:embed="rId5"/>
              </a:buBlip>
              <a:defRPr sz="2800">
                <a:solidFill>
                  <a:schemeClr val="tx1"/>
                </a:solidFill>
                <a:latin typeface="Tahoma" panose="020B0604030504040204" pitchFamily="34" charset="0"/>
              </a:defRPr>
            </a:lvl2pPr>
            <a:lvl3pPr marL="1143000" indent="-228600">
              <a:spcBef>
                <a:spcPct val="20000"/>
              </a:spcBef>
              <a:buSzPct val="70000"/>
              <a:buBlip>
                <a:blip r:embed="rId6"/>
              </a:buBlip>
              <a:defRPr sz="2400">
                <a:solidFill>
                  <a:schemeClr val="tx1"/>
                </a:solidFill>
                <a:latin typeface="Tahoma" panose="020B0604030504040204" pitchFamily="34" charset="0"/>
              </a:defRPr>
            </a:lvl3pPr>
            <a:lvl4pPr marL="1600200" indent="-228600">
              <a:spcBef>
                <a:spcPct val="20000"/>
              </a:spcBef>
              <a:buSzPct val="70000"/>
              <a:buBlip>
                <a:blip r:embed="rId7"/>
              </a:buBlip>
              <a:defRPr sz="2000">
                <a:solidFill>
                  <a:schemeClr val="tx1"/>
                </a:solidFill>
                <a:latin typeface="Tahoma" panose="020B0604030504040204" pitchFamily="34" charset="0"/>
              </a:defRPr>
            </a:lvl4pPr>
            <a:lvl5pPr marL="2057400" indent="-228600">
              <a:spcBef>
                <a:spcPct val="20000"/>
              </a:spcBef>
              <a:buSzPct val="70000"/>
              <a:buBlip>
                <a:blip r:embed="rId8"/>
              </a:buBlip>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SzPct val="70000"/>
              <a:buBlip>
                <a:blip r:embed="rId8"/>
              </a:buBlip>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SzPct val="70000"/>
              <a:buBlip>
                <a:blip r:embed="rId8"/>
              </a:buBlip>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SzPct val="70000"/>
              <a:buBlip>
                <a:blip r:embed="rId8"/>
              </a:buBlip>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SzPct val="70000"/>
              <a:buBlip>
                <a:blip r:embed="rId8"/>
              </a:buBlip>
              <a:defRPr sz="2000">
                <a:solidFill>
                  <a:schemeClr val="tx1"/>
                </a:solidFill>
                <a:latin typeface="Tahoma" panose="020B0604030504040204" pitchFamily="34" charset="0"/>
              </a:defRPr>
            </a:lvl9pPr>
          </a:lstStyle>
          <a:p>
            <a:pPr eaLnBrk="1" hangingPunct="1">
              <a:spcBef>
                <a:spcPct val="0"/>
              </a:spcBef>
              <a:buSzTx/>
              <a:buFontTx/>
              <a:buNone/>
            </a:pPr>
            <a:r>
              <a:rPr lang="nl-NL" altLang="nl-BE" sz="2400">
                <a:latin typeface="Times New Roman" panose="02020603050405020304" pitchFamily="18" charset="0"/>
                <a:sym typeface="Symbol" panose="05050102010706020507" pitchFamily="18" charset="2"/>
              </a:rPr>
              <a:t></a:t>
            </a:r>
            <a:r>
              <a:rPr lang="nl-BE" altLang="nl-BE" sz="2400">
                <a:latin typeface="Times New Roman" panose="02020603050405020304" pitchFamily="18" charset="0"/>
                <a:sym typeface="Symbol" panose="05050102010706020507" pitchFamily="18" charset="2"/>
              </a:rPr>
              <a:t> Naald</a:t>
            </a:r>
            <a:endParaRPr lang="nl-NL" altLang="nl-BE" sz="2400">
              <a:latin typeface="Times New Roman" panose="02020603050405020304" pitchFamily="18" charset="0"/>
            </a:endParaRPr>
          </a:p>
        </p:txBody>
      </p:sp>
      <p:sp>
        <p:nvSpPr>
          <p:cNvPr id="61450" name="Text Box 10"/>
          <p:cNvSpPr txBox="1">
            <a:spLocks noChangeArrowheads="1"/>
          </p:cNvSpPr>
          <p:nvPr/>
        </p:nvSpPr>
        <p:spPr bwMode="auto">
          <a:xfrm>
            <a:off x="6400800" y="3657600"/>
            <a:ext cx="4841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90000"/>
              <a:buBlip>
                <a:blip r:embed="rId4"/>
              </a:buBlip>
              <a:defRPr sz="3200">
                <a:solidFill>
                  <a:schemeClr val="tx1"/>
                </a:solidFill>
                <a:latin typeface="Tahoma" panose="020B0604030504040204" pitchFamily="34" charset="0"/>
              </a:defRPr>
            </a:lvl1pPr>
            <a:lvl2pPr marL="742950" indent="-285750">
              <a:spcBef>
                <a:spcPct val="20000"/>
              </a:spcBef>
              <a:buSzPct val="80000"/>
              <a:buBlip>
                <a:blip r:embed="rId5"/>
              </a:buBlip>
              <a:defRPr sz="2800">
                <a:solidFill>
                  <a:schemeClr val="tx1"/>
                </a:solidFill>
                <a:latin typeface="Tahoma" panose="020B0604030504040204" pitchFamily="34" charset="0"/>
              </a:defRPr>
            </a:lvl2pPr>
            <a:lvl3pPr marL="1143000" indent="-228600">
              <a:spcBef>
                <a:spcPct val="20000"/>
              </a:spcBef>
              <a:buSzPct val="70000"/>
              <a:buBlip>
                <a:blip r:embed="rId6"/>
              </a:buBlip>
              <a:defRPr sz="2400">
                <a:solidFill>
                  <a:schemeClr val="tx1"/>
                </a:solidFill>
                <a:latin typeface="Tahoma" panose="020B0604030504040204" pitchFamily="34" charset="0"/>
              </a:defRPr>
            </a:lvl3pPr>
            <a:lvl4pPr marL="1600200" indent="-228600">
              <a:spcBef>
                <a:spcPct val="20000"/>
              </a:spcBef>
              <a:buSzPct val="70000"/>
              <a:buBlip>
                <a:blip r:embed="rId7"/>
              </a:buBlip>
              <a:defRPr sz="2000">
                <a:solidFill>
                  <a:schemeClr val="tx1"/>
                </a:solidFill>
                <a:latin typeface="Tahoma" panose="020B0604030504040204" pitchFamily="34" charset="0"/>
              </a:defRPr>
            </a:lvl4pPr>
            <a:lvl5pPr marL="2057400" indent="-228600">
              <a:spcBef>
                <a:spcPct val="20000"/>
              </a:spcBef>
              <a:buSzPct val="70000"/>
              <a:buBlip>
                <a:blip r:embed="rId8"/>
              </a:buBlip>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SzPct val="70000"/>
              <a:buBlip>
                <a:blip r:embed="rId8"/>
              </a:buBlip>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SzPct val="70000"/>
              <a:buBlip>
                <a:blip r:embed="rId8"/>
              </a:buBlip>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SzPct val="70000"/>
              <a:buBlip>
                <a:blip r:embed="rId8"/>
              </a:buBlip>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SzPct val="70000"/>
              <a:buBlip>
                <a:blip r:embed="rId8"/>
              </a:buBlip>
              <a:defRPr sz="2000">
                <a:solidFill>
                  <a:schemeClr val="tx1"/>
                </a:solidFill>
                <a:latin typeface="Tahoma" panose="020B0604030504040204" pitchFamily="34" charset="0"/>
              </a:defRPr>
            </a:lvl9pPr>
          </a:lstStyle>
          <a:p>
            <a:pPr eaLnBrk="1" hangingPunct="1">
              <a:spcBef>
                <a:spcPct val="0"/>
              </a:spcBef>
              <a:buSzTx/>
              <a:buFontTx/>
              <a:buNone/>
            </a:pPr>
            <a:r>
              <a:rPr lang="nl-NL" altLang="nl-BE" sz="2400">
                <a:latin typeface="Times New Roman" panose="02020603050405020304" pitchFamily="18" charset="0"/>
                <a:sym typeface="Symbol" panose="05050102010706020507" pitchFamily="18" charset="2"/>
              </a:rPr>
              <a:t></a:t>
            </a:r>
            <a:endParaRPr lang="nl-NL" altLang="nl-BE" sz="2400">
              <a:latin typeface="Times New Roman" panose="02020603050405020304" pitchFamily="18" charset="0"/>
            </a:endParaRPr>
          </a:p>
        </p:txBody>
      </p:sp>
      <p:sp>
        <p:nvSpPr>
          <p:cNvPr id="61451" name="Text Box 11"/>
          <p:cNvSpPr txBox="1">
            <a:spLocks noChangeArrowheads="1"/>
          </p:cNvSpPr>
          <p:nvPr/>
        </p:nvSpPr>
        <p:spPr bwMode="auto">
          <a:xfrm>
            <a:off x="8001000" y="3657600"/>
            <a:ext cx="4841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90000"/>
              <a:buBlip>
                <a:blip r:embed="rId4"/>
              </a:buBlip>
              <a:defRPr sz="3200">
                <a:solidFill>
                  <a:schemeClr val="tx1"/>
                </a:solidFill>
                <a:latin typeface="Tahoma" panose="020B0604030504040204" pitchFamily="34" charset="0"/>
              </a:defRPr>
            </a:lvl1pPr>
            <a:lvl2pPr marL="742950" indent="-285750">
              <a:spcBef>
                <a:spcPct val="20000"/>
              </a:spcBef>
              <a:buSzPct val="80000"/>
              <a:buBlip>
                <a:blip r:embed="rId5"/>
              </a:buBlip>
              <a:defRPr sz="2800">
                <a:solidFill>
                  <a:schemeClr val="tx1"/>
                </a:solidFill>
                <a:latin typeface="Tahoma" panose="020B0604030504040204" pitchFamily="34" charset="0"/>
              </a:defRPr>
            </a:lvl2pPr>
            <a:lvl3pPr marL="1143000" indent="-228600">
              <a:spcBef>
                <a:spcPct val="20000"/>
              </a:spcBef>
              <a:buSzPct val="70000"/>
              <a:buBlip>
                <a:blip r:embed="rId6"/>
              </a:buBlip>
              <a:defRPr sz="2400">
                <a:solidFill>
                  <a:schemeClr val="tx1"/>
                </a:solidFill>
                <a:latin typeface="Tahoma" panose="020B0604030504040204" pitchFamily="34" charset="0"/>
              </a:defRPr>
            </a:lvl3pPr>
            <a:lvl4pPr marL="1600200" indent="-228600">
              <a:spcBef>
                <a:spcPct val="20000"/>
              </a:spcBef>
              <a:buSzPct val="70000"/>
              <a:buBlip>
                <a:blip r:embed="rId7"/>
              </a:buBlip>
              <a:defRPr sz="2000">
                <a:solidFill>
                  <a:schemeClr val="tx1"/>
                </a:solidFill>
                <a:latin typeface="Tahoma" panose="020B0604030504040204" pitchFamily="34" charset="0"/>
              </a:defRPr>
            </a:lvl4pPr>
            <a:lvl5pPr marL="2057400" indent="-228600">
              <a:spcBef>
                <a:spcPct val="20000"/>
              </a:spcBef>
              <a:buSzPct val="70000"/>
              <a:buBlip>
                <a:blip r:embed="rId8"/>
              </a:buBlip>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SzPct val="70000"/>
              <a:buBlip>
                <a:blip r:embed="rId8"/>
              </a:buBlip>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SzPct val="70000"/>
              <a:buBlip>
                <a:blip r:embed="rId8"/>
              </a:buBlip>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SzPct val="70000"/>
              <a:buBlip>
                <a:blip r:embed="rId8"/>
              </a:buBlip>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SzPct val="70000"/>
              <a:buBlip>
                <a:blip r:embed="rId8"/>
              </a:buBlip>
              <a:defRPr sz="2000">
                <a:solidFill>
                  <a:schemeClr val="tx1"/>
                </a:solidFill>
                <a:latin typeface="Tahoma" panose="020B0604030504040204" pitchFamily="34" charset="0"/>
              </a:defRPr>
            </a:lvl9pPr>
          </a:lstStyle>
          <a:p>
            <a:pPr eaLnBrk="1" hangingPunct="1">
              <a:spcBef>
                <a:spcPct val="0"/>
              </a:spcBef>
              <a:buSzTx/>
              <a:buFontTx/>
              <a:buNone/>
            </a:pPr>
            <a:r>
              <a:rPr lang="nl-NL" altLang="nl-BE" sz="2400">
                <a:latin typeface="Times New Roman" panose="02020603050405020304" pitchFamily="18" charset="0"/>
                <a:sym typeface="Symbol" panose="05050102010706020507" pitchFamily="18" charset="2"/>
              </a:rPr>
              <a:t></a:t>
            </a:r>
            <a:endParaRPr lang="nl-NL" altLang="nl-BE" sz="2400">
              <a:latin typeface="Times New Roman" panose="02020603050405020304" pitchFamily="18" charset="0"/>
            </a:endParaRPr>
          </a:p>
        </p:txBody>
      </p:sp>
      <p:sp>
        <p:nvSpPr>
          <p:cNvPr id="61452" name="Text Box 12"/>
          <p:cNvSpPr txBox="1">
            <a:spLocks noChangeArrowheads="1"/>
          </p:cNvSpPr>
          <p:nvPr/>
        </p:nvSpPr>
        <p:spPr bwMode="auto">
          <a:xfrm>
            <a:off x="8153400" y="3886200"/>
            <a:ext cx="4841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90000"/>
              <a:buBlip>
                <a:blip r:embed="rId4"/>
              </a:buBlip>
              <a:defRPr sz="3200">
                <a:solidFill>
                  <a:schemeClr val="tx1"/>
                </a:solidFill>
                <a:latin typeface="Tahoma" panose="020B0604030504040204" pitchFamily="34" charset="0"/>
              </a:defRPr>
            </a:lvl1pPr>
            <a:lvl2pPr marL="742950" indent="-285750">
              <a:spcBef>
                <a:spcPct val="20000"/>
              </a:spcBef>
              <a:buSzPct val="80000"/>
              <a:buBlip>
                <a:blip r:embed="rId5"/>
              </a:buBlip>
              <a:defRPr sz="2800">
                <a:solidFill>
                  <a:schemeClr val="tx1"/>
                </a:solidFill>
                <a:latin typeface="Tahoma" panose="020B0604030504040204" pitchFamily="34" charset="0"/>
              </a:defRPr>
            </a:lvl2pPr>
            <a:lvl3pPr marL="1143000" indent="-228600">
              <a:spcBef>
                <a:spcPct val="20000"/>
              </a:spcBef>
              <a:buSzPct val="70000"/>
              <a:buBlip>
                <a:blip r:embed="rId6"/>
              </a:buBlip>
              <a:defRPr sz="2400">
                <a:solidFill>
                  <a:schemeClr val="tx1"/>
                </a:solidFill>
                <a:latin typeface="Tahoma" panose="020B0604030504040204" pitchFamily="34" charset="0"/>
              </a:defRPr>
            </a:lvl3pPr>
            <a:lvl4pPr marL="1600200" indent="-228600">
              <a:spcBef>
                <a:spcPct val="20000"/>
              </a:spcBef>
              <a:buSzPct val="70000"/>
              <a:buBlip>
                <a:blip r:embed="rId7"/>
              </a:buBlip>
              <a:defRPr sz="2000">
                <a:solidFill>
                  <a:schemeClr val="tx1"/>
                </a:solidFill>
                <a:latin typeface="Tahoma" panose="020B0604030504040204" pitchFamily="34" charset="0"/>
              </a:defRPr>
            </a:lvl4pPr>
            <a:lvl5pPr marL="2057400" indent="-228600">
              <a:spcBef>
                <a:spcPct val="20000"/>
              </a:spcBef>
              <a:buSzPct val="70000"/>
              <a:buBlip>
                <a:blip r:embed="rId8"/>
              </a:buBlip>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SzPct val="70000"/>
              <a:buBlip>
                <a:blip r:embed="rId8"/>
              </a:buBlip>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SzPct val="70000"/>
              <a:buBlip>
                <a:blip r:embed="rId8"/>
              </a:buBlip>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SzPct val="70000"/>
              <a:buBlip>
                <a:blip r:embed="rId8"/>
              </a:buBlip>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SzPct val="70000"/>
              <a:buBlip>
                <a:blip r:embed="rId8"/>
              </a:buBlip>
              <a:defRPr sz="2000">
                <a:solidFill>
                  <a:schemeClr val="tx1"/>
                </a:solidFill>
                <a:latin typeface="Tahoma" panose="020B0604030504040204" pitchFamily="34" charset="0"/>
              </a:defRPr>
            </a:lvl9pPr>
          </a:lstStyle>
          <a:p>
            <a:pPr eaLnBrk="1" hangingPunct="1">
              <a:spcBef>
                <a:spcPct val="0"/>
              </a:spcBef>
              <a:buSzTx/>
              <a:buFontTx/>
              <a:buNone/>
            </a:pPr>
            <a:r>
              <a:rPr lang="nl-NL" altLang="nl-BE" sz="2400">
                <a:latin typeface="Times New Roman" panose="02020603050405020304" pitchFamily="18" charset="0"/>
                <a:sym typeface="Symbol" panose="05050102010706020507" pitchFamily="18" charset="2"/>
              </a:rPr>
              <a:t></a:t>
            </a:r>
            <a:endParaRPr lang="nl-NL" altLang="nl-BE" sz="2400">
              <a:latin typeface="Times New Roman" panose="02020603050405020304" pitchFamily="18" charset="0"/>
            </a:endParaRPr>
          </a:p>
        </p:txBody>
      </p:sp>
      <p:sp>
        <p:nvSpPr>
          <p:cNvPr id="61453" name="Text Box 13"/>
          <p:cNvSpPr txBox="1">
            <a:spLocks noChangeArrowheads="1"/>
          </p:cNvSpPr>
          <p:nvPr/>
        </p:nvSpPr>
        <p:spPr bwMode="auto">
          <a:xfrm flipH="1">
            <a:off x="6553200" y="3886200"/>
            <a:ext cx="3698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90000"/>
              <a:buBlip>
                <a:blip r:embed="rId4"/>
              </a:buBlip>
              <a:defRPr sz="3200">
                <a:solidFill>
                  <a:schemeClr val="tx1"/>
                </a:solidFill>
                <a:latin typeface="Tahoma" panose="020B0604030504040204" pitchFamily="34" charset="0"/>
              </a:defRPr>
            </a:lvl1pPr>
            <a:lvl2pPr marL="742950" indent="-285750">
              <a:spcBef>
                <a:spcPct val="20000"/>
              </a:spcBef>
              <a:buSzPct val="80000"/>
              <a:buBlip>
                <a:blip r:embed="rId5"/>
              </a:buBlip>
              <a:defRPr sz="2800">
                <a:solidFill>
                  <a:schemeClr val="tx1"/>
                </a:solidFill>
                <a:latin typeface="Tahoma" panose="020B0604030504040204" pitchFamily="34" charset="0"/>
              </a:defRPr>
            </a:lvl2pPr>
            <a:lvl3pPr marL="1143000" indent="-228600">
              <a:spcBef>
                <a:spcPct val="20000"/>
              </a:spcBef>
              <a:buSzPct val="70000"/>
              <a:buBlip>
                <a:blip r:embed="rId6"/>
              </a:buBlip>
              <a:defRPr sz="2400">
                <a:solidFill>
                  <a:schemeClr val="tx1"/>
                </a:solidFill>
                <a:latin typeface="Tahoma" panose="020B0604030504040204" pitchFamily="34" charset="0"/>
              </a:defRPr>
            </a:lvl3pPr>
            <a:lvl4pPr marL="1600200" indent="-228600">
              <a:spcBef>
                <a:spcPct val="20000"/>
              </a:spcBef>
              <a:buSzPct val="70000"/>
              <a:buBlip>
                <a:blip r:embed="rId7"/>
              </a:buBlip>
              <a:defRPr sz="2000">
                <a:solidFill>
                  <a:schemeClr val="tx1"/>
                </a:solidFill>
                <a:latin typeface="Tahoma" panose="020B0604030504040204" pitchFamily="34" charset="0"/>
              </a:defRPr>
            </a:lvl4pPr>
            <a:lvl5pPr marL="2057400" indent="-228600">
              <a:spcBef>
                <a:spcPct val="20000"/>
              </a:spcBef>
              <a:buSzPct val="70000"/>
              <a:buBlip>
                <a:blip r:embed="rId8"/>
              </a:buBlip>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SzPct val="70000"/>
              <a:buBlip>
                <a:blip r:embed="rId8"/>
              </a:buBlip>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SzPct val="70000"/>
              <a:buBlip>
                <a:blip r:embed="rId8"/>
              </a:buBlip>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SzPct val="70000"/>
              <a:buBlip>
                <a:blip r:embed="rId8"/>
              </a:buBlip>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SzPct val="70000"/>
              <a:buBlip>
                <a:blip r:embed="rId8"/>
              </a:buBlip>
              <a:defRPr sz="2000">
                <a:solidFill>
                  <a:schemeClr val="tx1"/>
                </a:solidFill>
                <a:latin typeface="Tahoma" panose="020B0604030504040204" pitchFamily="34" charset="0"/>
              </a:defRPr>
            </a:lvl9pPr>
          </a:lstStyle>
          <a:p>
            <a:pPr eaLnBrk="1" hangingPunct="1">
              <a:spcBef>
                <a:spcPct val="0"/>
              </a:spcBef>
              <a:buSzTx/>
              <a:buFontTx/>
              <a:buNone/>
            </a:pPr>
            <a:r>
              <a:rPr lang="nl-NL" altLang="nl-BE" sz="2400">
                <a:latin typeface="Times New Roman" panose="02020603050405020304" pitchFamily="18" charset="0"/>
                <a:sym typeface="Symbol" panose="05050102010706020507" pitchFamily="18" charset="2"/>
              </a:rPr>
              <a:t></a:t>
            </a:r>
            <a:endParaRPr lang="nl-NL" altLang="nl-BE" sz="2400">
              <a:latin typeface="Times New Roman" panose="02020603050405020304" pitchFamily="18" charset="0"/>
            </a:endParaRPr>
          </a:p>
        </p:txBody>
      </p:sp>
      <p:sp>
        <p:nvSpPr>
          <p:cNvPr id="61454" name="Text Box 14"/>
          <p:cNvSpPr txBox="1">
            <a:spLocks noChangeArrowheads="1"/>
          </p:cNvSpPr>
          <p:nvPr/>
        </p:nvSpPr>
        <p:spPr bwMode="auto">
          <a:xfrm>
            <a:off x="6629400" y="4038600"/>
            <a:ext cx="4841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90000"/>
              <a:buBlip>
                <a:blip r:embed="rId4"/>
              </a:buBlip>
              <a:defRPr sz="3200">
                <a:solidFill>
                  <a:schemeClr val="tx1"/>
                </a:solidFill>
                <a:latin typeface="Tahoma" panose="020B0604030504040204" pitchFamily="34" charset="0"/>
              </a:defRPr>
            </a:lvl1pPr>
            <a:lvl2pPr marL="742950" indent="-285750">
              <a:spcBef>
                <a:spcPct val="20000"/>
              </a:spcBef>
              <a:buSzPct val="80000"/>
              <a:buBlip>
                <a:blip r:embed="rId5"/>
              </a:buBlip>
              <a:defRPr sz="2800">
                <a:solidFill>
                  <a:schemeClr val="tx1"/>
                </a:solidFill>
                <a:latin typeface="Tahoma" panose="020B0604030504040204" pitchFamily="34" charset="0"/>
              </a:defRPr>
            </a:lvl2pPr>
            <a:lvl3pPr marL="1143000" indent="-228600">
              <a:spcBef>
                <a:spcPct val="20000"/>
              </a:spcBef>
              <a:buSzPct val="70000"/>
              <a:buBlip>
                <a:blip r:embed="rId6"/>
              </a:buBlip>
              <a:defRPr sz="2400">
                <a:solidFill>
                  <a:schemeClr val="tx1"/>
                </a:solidFill>
                <a:latin typeface="Tahoma" panose="020B0604030504040204" pitchFamily="34" charset="0"/>
              </a:defRPr>
            </a:lvl3pPr>
            <a:lvl4pPr marL="1600200" indent="-228600">
              <a:spcBef>
                <a:spcPct val="20000"/>
              </a:spcBef>
              <a:buSzPct val="70000"/>
              <a:buBlip>
                <a:blip r:embed="rId7"/>
              </a:buBlip>
              <a:defRPr sz="2000">
                <a:solidFill>
                  <a:schemeClr val="tx1"/>
                </a:solidFill>
                <a:latin typeface="Tahoma" panose="020B0604030504040204" pitchFamily="34" charset="0"/>
              </a:defRPr>
            </a:lvl4pPr>
            <a:lvl5pPr marL="2057400" indent="-228600">
              <a:spcBef>
                <a:spcPct val="20000"/>
              </a:spcBef>
              <a:buSzPct val="70000"/>
              <a:buBlip>
                <a:blip r:embed="rId8"/>
              </a:buBlip>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SzPct val="70000"/>
              <a:buBlip>
                <a:blip r:embed="rId8"/>
              </a:buBlip>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SzPct val="70000"/>
              <a:buBlip>
                <a:blip r:embed="rId8"/>
              </a:buBlip>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SzPct val="70000"/>
              <a:buBlip>
                <a:blip r:embed="rId8"/>
              </a:buBlip>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SzPct val="70000"/>
              <a:buBlip>
                <a:blip r:embed="rId8"/>
              </a:buBlip>
              <a:defRPr sz="2000">
                <a:solidFill>
                  <a:schemeClr val="tx1"/>
                </a:solidFill>
                <a:latin typeface="Tahoma" panose="020B0604030504040204" pitchFamily="34" charset="0"/>
              </a:defRPr>
            </a:lvl9pPr>
          </a:lstStyle>
          <a:p>
            <a:pPr eaLnBrk="1" hangingPunct="1">
              <a:spcBef>
                <a:spcPct val="0"/>
              </a:spcBef>
              <a:buSzTx/>
              <a:buFontTx/>
              <a:buNone/>
            </a:pPr>
            <a:r>
              <a:rPr lang="nl-NL" altLang="nl-BE" sz="2400">
                <a:latin typeface="Times New Roman" panose="02020603050405020304" pitchFamily="18" charset="0"/>
                <a:sym typeface="Symbol" panose="05050102010706020507" pitchFamily="18" charset="2"/>
              </a:rPr>
              <a:t></a:t>
            </a:r>
            <a:endParaRPr lang="nl-NL" altLang="nl-BE" sz="2400">
              <a:latin typeface="Times New Roman" panose="02020603050405020304" pitchFamily="18" charset="0"/>
            </a:endParaRPr>
          </a:p>
        </p:txBody>
      </p:sp>
      <p:sp>
        <p:nvSpPr>
          <p:cNvPr id="61455" name="Text Box 15"/>
          <p:cNvSpPr txBox="1">
            <a:spLocks noChangeArrowheads="1"/>
          </p:cNvSpPr>
          <p:nvPr/>
        </p:nvSpPr>
        <p:spPr bwMode="auto">
          <a:xfrm>
            <a:off x="8305800" y="4038600"/>
            <a:ext cx="4841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90000"/>
              <a:buBlip>
                <a:blip r:embed="rId4"/>
              </a:buBlip>
              <a:defRPr sz="3200">
                <a:solidFill>
                  <a:schemeClr val="tx1"/>
                </a:solidFill>
                <a:latin typeface="Tahoma" panose="020B0604030504040204" pitchFamily="34" charset="0"/>
              </a:defRPr>
            </a:lvl1pPr>
            <a:lvl2pPr marL="742950" indent="-285750">
              <a:spcBef>
                <a:spcPct val="20000"/>
              </a:spcBef>
              <a:buSzPct val="80000"/>
              <a:buBlip>
                <a:blip r:embed="rId5"/>
              </a:buBlip>
              <a:defRPr sz="2800">
                <a:solidFill>
                  <a:schemeClr val="tx1"/>
                </a:solidFill>
                <a:latin typeface="Tahoma" panose="020B0604030504040204" pitchFamily="34" charset="0"/>
              </a:defRPr>
            </a:lvl2pPr>
            <a:lvl3pPr marL="1143000" indent="-228600">
              <a:spcBef>
                <a:spcPct val="20000"/>
              </a:spcBef>
              <a:buSzPct val="70000"/>
              <a:buBlip>
                <a:blip r:embed="rId6"/>
              </a:buBlip>
              <a:defRPr sz="2400">
                <a:solidFill>
                  <a:schemeClr val="tx1"/>
                </a:solidFill>
                <a:latin typeface="Tahoma" panose="020B0604030504040204" pitchFamily="34" charset="0"/>
              </a:defRPr>
            </a:lvl3pPr>
            <a:lvl4pPr marL="1600200" indent="-228600">
              <a:spcBef>
                <a:spcPct val="20000"/>
              </a:spcBef>
              <a:buSzPct val="70000"/>
              <a:buBlip>
                <a:blip r:embed="rId7"/>
              </a:buBlip>
              <a:defRPr sz="2000">
                <a:solidFill>
                  <a:schemeClr val="tx1"/>
                </a:solidFill>
                <a:latin typeface="Tahoma" panose="020B0604030504040204" pitchFamily="34" charset="0"/>
              </a:defRPr>
            </a:lvl4pPr>
            <a:lvl5pPr marL="2057400" indent="-228600">
              <a:spcBef>
                <a:spcPct val="20000"/>
              </a:spcBef>
              <a:buSzPct val="70000"/>
              <a:buBlip>
                <a:blip r:embed="rId8"/>
              </a:buBlip>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SzPct val="70000"/>
              <a:buBlip>
                <a:blip r:embed="rId8"/>
              </a:buBlip>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SzPct val="70000"/>
              <a:buBlip>
                <a:blip r:embed="rId8"/>
              </a:buBlip>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SzPct val="70000"/>
              <a:buBlip>
                <a:blip r:embed="rId8"/>
              </a:buBlip>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SzPct val="70000"/>
              <a:buBlip>
                <a:blip r:embed="rId8"/>
              </a:buBlip>
              <a:defRPr sz="2000">
                <a:solidFill>
                  <a:schemeClr val="tx1"/>
                </a:solidFill>
                <a:latin typeface="Tahoma" panose="020B0604030504040204" pitchFamily="34" charset="0"/>
              </a:defRPr>
            </a:lvl9pPr>
          </a:lstStyle>
          <a:p>
            <a:pPr eaLnBrk="1" hangingPunct="1">
              <a:spcBef>
                <a:spcPct val="0"/>
              </a:spcBef>
              <a:buSzTx/>
              <a:buFontTx/>
              <a:buNone/>
            </a:pPr>
            <a:r>
              <a:rPr lang="nl-NL" altLang="nl-BE" sz="2400">
                <a:latin typeface="Times New Roman" panose="02020603050405020304" pitchFamily="18" charset="0"/>
                <a:sym typeface="Symbol" panose="05050102010706020507" pitchFamily="18" charset="2"/>
              </a:rPr>
              <a:t></a:t>
            </a:r>
            <a:endParaRPr lang="nl-NL" altLang="nl-BE" sz="2400">
              <a:latin typeface="Times New Roman" panose="02020603050405020304" pitchFamily="18" charset="0"/>
            </a:endParaRPr>
          </a:p>
        </p:txBody>
      </p:sp>
      <p:sp>
        <p:nvSpPr>
          <p:cNvPr id="61456" name="Text Box 16"/>
          <p:cNvSpPr txBox="1">
            <a:spLocks noChangeArrowheads="1"/>
          </p:cNvSpPr>
          <p:nvPr/>
        </p:nvSpPr>
        <p:spPr bwMode="auto">
          <a:xfrm>
            <a:off x="2438400" y="228601"/>
            <a:ext cx="7391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90000"/>
              <a:buBlip>
                <a:blip r:embed="rId4"/>
              </a:buBlip>
              <a:defRPr sz="3200">
                <a:solidFill>
                  <a:schemeClr val="tx1"/>
                </a:solidFill>
                <a:latin typeface="Tahoma" panose="020B0604030504040204" pitchFamily="34" charset="0"/>
              </a:defRPr>
            </a:lvl1pPr>
            <a:lvl2pPr marL="742950" indent="-285750">
              <a:spcBef>
                <a:spcPct val="20000"/>
              </a:spcBef>
              <a:buSzPct val="80000"/>
              <a:buBlip>
                <a:blip r:embed="rId5"/>
              </a:buBlip>
              <a:defRPr sz="2800">
                <a:solidFill>
                  <a:schemeClr val="tx1"/>
                </a:solidFill>
                <a:latin typeface="Tahoma" panose="020B0604030504040204" pitchFamily="34" charset="0"/>
              </a:defRPr>
            </a:lvl2pPr>
            <a:lvl3pPr marL="1143000" indent="-228600">
              <a:spcBef>
                <a:spcPct val="20000"/>
              </a:spcBef>
              <a:buSzPct val="70000"/>
              <a:buBlip>
                <a:blip r:embed="rId6"/>
              </a:buBlip>
              <a:defRPr sz="2400">
                <a:solidFill>
                  <a:schemeClr val="tx1"/>
                </a:solidFill>
                <a:latin typeface="Tahoma" panose="020B0604030504040204" pitchFamily="34" charset="0"/>
              </a:defRPr>
            </a:lvl3pPr>
            <a:lvl4pPr marL="1600200" indent="-228600">
              <a:spcBef>
                <a:spcPct val="20000"/>
              </a:spcBef>
              <a:buSzPct val="70000"/>
              <a:buBlip>
                <a:blip r:embed="rId7"/>
              </a:buBlip>
              <a:defRPr sz="2000">
                <a:solidFill>
                  <a:schemeClr val="tx1"/>
                </a:solidFill>
                <a:latin typeface="Tahoma" panose="020B0604030504040204" pitchFamily="34" charset="0"/>
              </a:defRPr>
            </a:lvl4pPr>
            <a:lvl5pPr marL="2057400" indent="-228600">
              <a:spcBef>
                <a:spcPct val="20000"/>
              </a:spcBef>
              <a:buSzPct val="70000"/>
              <a:buBlip>
                <a:blip r:embed="rId8"/>
              </a:buBlip>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SzPct val="70000"/>
              <a:buBlip>
                <a:blip r:embed="rId8"/>
              </a:buBlip>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SzPct val="70000"/>
              <a:buBlip>
                <a:blip r:embed="rId8"/>
              </a:buBlip>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SzPct val="70000"/>
              <a:buBlip>
                <a:blip r:embed="rId8"/>
              </a:buBlip>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SzPct val="70000"/>
              <a:buBlip>
                <a:blip r:embed="rId8"/>
              </a:buBlip>
              <a:defRPr sz="2000">
                <a:solidFill>
                  <a:schemeClr val="tx1"/>
                </a:solidFill>
                <a:latin typeface="Tahoma" panose="020B0604030504040204" pitchFamily="34" charset="0"/>
              </a:defRPr>
            </a:lvl9pPr>
          </a:lstStyle>
          <a:p>
            <a:pPr eaLnBrk="1" hangingPunct="1">
              <a:spcBef>
                <a:spcPct val="0"/>
              </a:spcBef>
              <a:buSzTx/>
              <a:buFontTx/>
              <a:buNone/>
            </a:pPr>
            <a:r>
              <a:rPr lang="nl-BE" altLang="nl-BE" sz="2800">
                <a:latin typeface="Times New Roman" panose="02020603050405020304" pitchFamily="18" charset="0"/>
              </a:rPr>
              <a:t>Water per compartiment bij lichaamsgewicht 80kg</a:t>
            </a:r>
            <a:endParaRPr lang="nl-NL" altLang="nl-BE" sz="2800">
              <a:latin typeface="Times New Roman" panose="02020603050405020304" pitchFamily="18" charset="0"/>
            </a:endParaRPr>
          </a:p>
        </p:txBody>
      </p:sp>
      <p:sp>
        <p:nvSpPr>
          <p:cNvPr id="61457" name="Text Box 17"/>
          <p:cNvSpPr txBox="1">
            <a:spLocks noChangeArrowheads="1"/>
          </p:cNvSpPr>
          <p:nvPr/>
        </p:nvSpPr>
        <p:spPr bwMode="auto">
          <a:xfrm>
            <a:off x="9393238" y="3200400"/>
            <a:ext cx="12747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90000"/>
              <a:buBlip>
                <a:blip r:embed="rId4"/>
              </a:buBlip>
              <a:defRPr sz="3200">
                <a:solidFill>
                  <a:schemeClr val="tx1"/>
                </a:solidFill>
                <a:latin typeface="Tahoma" panose="020B0604030504040204" pitchFamily="34" charset="0"/>
              </a:defRPr>
            </a:lvl1pPr>
            <a:lvl2pPr marL="742950" indent="-285750">
              <a:spcBef>
                <a:spcPct val="20000"/>
              </a:spcBef>
              <a:buSzPct val="80000"/>
              <a:buBlip>
                <a:blip r:embed="rId5"/>
              </a:buBlip>
              <a:defRPr sz="2800">
                <a:solidFill>
                  <a:schemeClr val="tx1"/>
                </a:solidFill>
                <a:latin typeface="Tahoma" panose="020B0604030504040204" pitchFamily="34" charset="0"/>
              </a:defRPr>
            </a:lvl2pPr>
            <a:lvl3pPr marL="1143000" indent="-228600">
              <a:spcBef>
                <a:spcPct val="20000"/>
              </a:spcBef>
              <a:buSzPct val="70000"/>
              <a:buBlip>
                <a:blip r:embed="rId6"/>
              </a:buBlip>
              <a:defRPr sz="2400">
                <a:solidFill>
                  <a:schemeClr val="tx1"/>
                </a:solidFill>
                <a:latin typeface="Tahoma" panose="020B0604030504040204" pitchFamily="34" charset="0"/>
              </a:defRPr>
            </a:lvl3pPr>
            <a:lvl4pPr marL="1600200" indent="-228600">
              <a:spcBef>
                <a:spcPct val="20000"/>
              </a:spcBef>
              <a:buSzPct val="70000"/>
              <a:buBlip>
                <a:blip r:embed="rId7"/>
              </a:buBlip>
              <a:defRPr sz="2000">
                <a:solidFill>
                  <a:schemeClr val="tx1"/>
                </a:solidFill>
                <a:latin typeface="Tahoma" panose="020B0604030504040204" pitchFamily="34" charset="0"/>
              </a:defRPr>
            </a:lvl4pPr>
            <a:lvl5pPr marL="2057400" indent="-228600">
              <a:spcBef>
                <a:spcPct val="20000"/>
              </a:spcBef>
              <a:buSzPct val="70000"/>
              <a:buBlip>
                <a:blip r:embed="rId8"/>
              </a:buBlip>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SzPct val="70000"/>
              <a:buBlip>
                <a:blip r:embed="rId8"/>
              </a:buBlip>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SzPct val="70000"/>
              <a:buBlip>
                <a:blip r:embed="rId8"/>
              </a:buBlip>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SzPct val="70000"/>
              <a:buBlip>
                <a:blip r:embed="rId8"/>
              </a:buBlip>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SzPct val="70000"/>
              <a:buBlip>
                <a:blip r:embed="rId8"/>
              </a:buBlip>
              <a:defRPr sz="2000">
                <a:solidFill>
                  <a:schemeClr val="tx1"/>
                </a:solidFill>
                <a:latin typeface="Tahoma" panose="020B0604030504040204" pitchFamily="34" charset="0"/>
              </a:defRPr>
            </a:lvl9pPr>
          </a:lstStyle>
          <a:p>
            <a:pPr eaLnBrk="1" hangingPunct="1">
              <a:spcBef>
                <a:spcPct val="0"/>
              </a:spcBef>
              <a:buSzTx/>
              <a:buFontTx/>
              <a:buNone/>
            </a:pPr>
            <a:r>
              <a:rPr lang="nl-BE" altLang="nl-BE" sz="2400">
                <a:latin typeface="Times New Roman" panose="02020603050405020304" pitchFamily="18" charset="0"/>
              </a:rPr>
              <a:t>Dialyse :</a:t>
            </a:r>
            <a:endParaRPr lang="nl-NL" altLang="nl-BE" sz="2400">
              <a:latin typeface="Times New Roman" panose="02020603050405020304" pitchFamily="18" charset="0"/>
            </a:endParaRPr>
          </a:p>
        </p:txBody>
      </p:sp>
      <p:sp>
        <p:nvSpPr>
          <p:cNvPr id="61458" name="Text Box 18"/>
          <p:cNvSpPr txBox="1">
            <a:spLocks noChangeArrowheads="1"/>
          </p:cNvSpPr>
          <p:nvPr/>
        </p:nvSpPr>
        <p:spPr bwMode="auto">
          <a:xfrm>
            <a:off x="6858000" y="2819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90000"/>
              <a:buBlip>
                <a:blip r:embed="rId4"/>
              </a:buBlip>
              <a:defRPr sz="3200">
                <a:solidFill>
                  <a:schemeClr val="tx1"/>
                </a:solidFill>
                <a:latin typeface="Tahoma" panose="020B0604030504040204" pitchFamily="34" charset="0"/>
              </a:defRPr>
            </a:lvl1pPr>
            <a:lvl2pPr marL="742950" indent="-285750">
              <a:spcBef>
                <a:spcPct val="20000"/>
              </a:spcBef>
              <a:buSzPct val="80000"/>
              <a:buBlip>
                <a:blip r:embed="rId5"/>
              </a:buBlip>
              <a:defRPr sz="2800">
                <a:solidFill>
                  <a:schemeClr val="tx1"/>
                </a:solidFill>
                <a:latin typeface="Tahoma" panose="020B0604030504040204" pitchFamily="34" charset="0"/>
              </a:defRPr>
            </a:lvl2pPr>
            <a:lvl3pPr marL="1143000" indent="-228600">
              <a:spcBef>
                <a:spcPct val="20000"/>
              </a:spcBef>
              <a:buSzPct val="70000"/>
              <a:buBlip>
                <a:blip r:embed="rId6"/>
              </a:buBlip>
              <a:defRPr sz="2400">
                <a:solidFill>
                  <a:schemeClr val="tx1"/>
                </a:solidFill>
                <a:latin typeface="Tahoma" panose="020B0604030504040204" pitchFamily="34" charset="0"/>
              </a:defRPr>
            </a:lvl3pPr>
            <a:lvl4pPr marL="1600200" indent="-228600">
              <a:spcBef>
                <a:spcPct val="20000"/>
              </a:spcBef>
              <a:buSzPct val="70000"/>
              <a:buBlip>
                <a:blip r:embed="rId7"/>
              </a:buBlip>
              <a:defRPr sz="2000">
                <a:solidFill>
                  <a:schemeClr val="tx1"/>
                </a:solidFill>
                <a:latin typeface="Tahoma" panose="020B0604030504040204" pitchFamily="34" charset="0"/>
              </a:defRPr>
            </a:lvl4pPr>
            <a:lvl5pPr marL="2057400" indent="-228600">
              <a:spcBef>
                <a:spcPct val="20000"/>
              </a:spcBef>
              <a:buSzPct val="70000"/>
              <a:buBlip>
                <a:blip r:embed="rId8"/>
              </a:buBlip>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SzPct val="70000"/>
              <a:buBlip>
                <a:blip r:embed="rId8"/>
              </a:buBlip>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SzPct val="70000"/>
              <a:buBlip>
                <a:blip r:embed="rId8"/>
              </a:buBlip>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SzPct val="70000"/>
              <a:buBlip>
                <a:blip r:embed="rId8"/>
              </a:buBlip>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SzPct val="70000"/>
              <a:buBlip>
                <a:blip r:embed="rId8"/>
              </a:buBlip>
              <a:defRPr sz="2000">
                <a:solidFill>
                  <a:schemeClr val="tx1"/>
                </a:solidFill>
                <a:latin typeface="Tahoma" panose="020B0604030504040204" pitchFamily="34" charset="0"/>
              </a:defRPr>
            </a:lvl9pPr>
          </a:lstStyle>
          <a:p>
            <a:pPr eaLnBrk="1" hangingPunct="1">
              <a:spcBef>
                <a:spcPct val="50000"/>
              </a:spcBef>
              <a:buSzTx/>
              <a:buFontTx/>
              <a:buNone/>
            </a:pPr>
            <a:r>
              <a:rPr lang="nl-BE" altLang="nl-BE" sz="2400">
                <a:latin typeface="Times New Roman" panose="02020603050405020304" pitchFamily="18" charset="0"/>
              </a:rPr>
              <a:t>REFILLING</a:t>
            </a:r>
            <a:endParaRPr lang="nl-NL" altLang="nl-BE" sz="2400">
              <a:latin typeface="Times New Roman" panose="02020603050405020304" pitchFamily="18" charset="0"/>
            </a:endParaRPr>
          </a:p>
        </p:txBody>
      </p:sp>
      <p:sp>
        <p:nvSpPr>
          <p:cNvPr id="61459" name="Line 20"/>
          <p:cNvSpPr>
            <a:spLocks noChangeShapeType="1"/>
          </p:cNvSpPr>
          <p:nvPr/>
        </p:nvSpPr>
        <p:spPr bwMode="auto">
          <a:xfrm>
            <a:off x="7848600" y="3124200"/>
            <a:ext cx="609600" cy="83820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nl-BE"/>
          </a:p>
        </p:txBody>
      </p:sp>
    </p:spTree>
    <p:extLst>
      <p:ext uri="{BB962C8B-B14F-4D97-AF65-F5344CB8AC3E}">
        <p14:creationId xmlns:p14="http://schemas.microsoft.com/office/powerpoint/2010/main" val="26785057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3490" name="Object 0"/>
          <p:cNvGraphicFramePr>
            <a:graphicFrameLocks noGrp="1" noChangeAspect="1"/>
          </p:cNvGraphicFramePr>
          <p:nvPr>
            <p:ph type="chart" idx="1"/>
          </p:nvPr>
        </p:nvGraphicFramePr>
        <p:xfrm>
          <a:off x="1828800" y="609601"/>
          <a:ext cx="7778750" cy="5641975"/>
        </p:xfrm>
        <a:graphic>
          <a:graphicData uri="http://schemas.openxmlformats.org/presentationml/2006/ole">
            <mc:AlternateContent xmlns:mc="http://schemas.openxmlformats.org/markup-compatibility/2006">
              <mc:Choice xmlns:v="urn:schemas-microsoft-com:vml" Requires="v">
                <p:oleObj name="Grafiek" r:id="rId2" imgW="8191351" imgH="4791079" progId="MSGraph.Chart.8">
                  <p:embed followColorScheme="full"/>
                </p:oleObj>
              </mc:Choice>
              <mc:Fallback>
                <p:oleObj name="Grafiek" r:id="rId2" imgW="8191351" imgH="4791079" progId="MSGraph.Chart.8">
                  <p:embed followColorScheme="full"/>
                  <p:pic>
                    <p:nvPicPr>
                      <p:cNvPr id="0" name=""/>
                      <p:cNvPicPr>
                        <a:picLocks noChangeAspect="1" noChangeArrowheads="1"/>
                      </p:cNvPicPr>
                      <p:nvPr/>
                    </p:nvPicPr>
                    <p:blipFill>
                      <a:blip r:embed="rId3"/>
                      <a:srcRect/>
                      <a:stretch>
                        <a:fillRect/>
                      </a:stretch>
                    </p:blipFill>
                    <p:spPr bwMode="auto">
                      <a:xfrm>
                        <a:off x="1828800" y="609601"/>
                        <a:ext cx="7778750" cy="564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3491" name="Text Box 3"/>
          <p:cNvSpPr txBox="1">
            <a:spLocks noChangeArrowheads="1"/>
          </p:cNvSpPr>
          <p:nvPr/>
        </p:nvSpPr>
        <p:spPr bwMode="auto">
          <a:xfrm>
            <a:off x="9112250" y="2057401"/>
            <a:ext cx="79375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90000"/>
              <a:buBlip>
                <a:blip r:embed="rId4"/>
              </a:buBlip>
              <a:defRPr sz="3200">
                <a:solidFill>
                  <a:schemeClr val="tx1"/>
                </a:solidFill>
                <a:latin typeface="Tahoma" panose="020B0604030504040204" pitchFamily="34" charset="0"/>
              </a:defRPr>
            </a:lvl1pPr>
            <a:lvl2pPr marL="742950" indent="-285750">
              <a:spcBef>
                <a:spcPct val="20000"/>
              </a:spcBef>
              <a:buSzPct val="80000"/>
              <a:buBlip>
                <a:blip r:embed="rId5"/>
              </a:buBlip>
              <a:defRPr sz="2800">
                <a:solidFill>
                  <a:schemeClr val="tx1"/>
                </a:solidFill>
                <a:latin typeface="Tahoma" panose="020B0604030504040204" pitchFamily="34" charset="0"/>
              </a:defRPr>
            </a:lvl2pPr>
            <a:lvl3pPr marL="1143000" indent="-228600">
              <a:spcBef>
                <a:spcPct val="20000"/>
              </a:spcBef>
              <a:buSzPct val="70000"/>
              <a:buBlip>
                <a:blip r:embed="rId6"/>
              </a:buBlip>
              <a:defRPr sz="2400">
                <a:solidFill>
                  <a:schemeClr val="tx1"/>
                </a:solidFill>
                <a:latin typeface="Tahoma" panose="020B0604030504040204" pitchFamily="34" charset="0"/>
              </a:defRPr>
            </a:lvl3pPr>
            <a:lvl4pPr marL="1600200" indent="-228600">
              <a:spcBef>
                <a:spcPct val="20000"/>
              </a:spcBef>
              <a:buSzPct val="70000"/>
              <a:buBlip>
                <a:blip r:embed="rId7"/>
              </a:buBlip>
              <a:defRPr sz="2000">
                <a:solidFill>
                  <a:schemeClr val="tx1"/>
                </a:solidFill>
                <a:latin typeface="Tahoma" panose="020B0604030504040204" pitchFamily="34" charset="0"/>
              </a:defRPr>
            </a:lvl4pPr>
            <a:lvl5pPr marL="2057400" indent="-228600">
              <a:spcBef>
                <a:spcPct val="20000"/>
              </a:spcBef>
              <a:buSzPct val="70000"/>
              <a:buBlip>
                <a:blip r:embed="rId8"/>
              </a:buBlip>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SzPct val="70000"/>
              <a:buBlip>
                <a:blip r:embed="rId8"/>
              </a:buBlip>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SzPct val="70000"/>
              <a:buBlip>
                <a:blip r:embed="rId8"/>
              </a:buBlip>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SzPct val="70000"/>
              <a:buBlip>
                <a:blip r:embed="rId8"/>
              </a:buBlip>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SzPct val="70000"/>
              <a:buBlip>
                <a:blip r:embed="rId8"/>
              </a:buBlip>
              <a:defRPr sz="2000">
                <a:solidFill>
                  <a:schemeClr val="tx1"/>
                </a:solidFill>
                <a:latin typeface="Tahoma" panose="020B0604030504040204" pitchFamily="34" charset="0"/>
              </a:defRPr>
            </a:lvl9pPr>
          </a:lstStyle>
          <a:p>
            <a:pPr eaLnBrk="1" hangingPunct="1">
              <a:spcBef>
                <a:spcPct val="0"/>
              </a:spcBef>
              <a:buSzTx/>
              <a:buFontTx/>
              <a:buNone/>
            </a:pPr>
            <a:r>
              <a:rPr lang="nl-BE" altLang="nl-BE" sz="4800">
                <a:solidFill>
                  <a:srgbClr val="FF3300"/>
                </a:solidFill>
                <a:latin typeface="Times New Roman" panose="02020603050405020304" pitchFamily="18" charset="0"/>
                <a:sym typeface="Symbol" panose="05050102010706020507" pitchFamily="18" charset="2"/>
              </a:rPr>
              <a:t></a:t>
            </a:r>
            <a:endParaRPr lang="nl-NL" altLang="nl-BE" sz="2400">
              <a:solidFill>
                <a:srgbClr val="FF3300"/>
              </a:solidFill>
              <a:latin typeface="Times New Roman" panose="02020603050405020304" pitchFamily="18" charset="0"/>
            </a:endParaRPr>
          </a:p>
        </p:txBody>
      </p:sp>
      <p:sp>
        <p:nvSpPr>
          <p:cNvPr id="63492" name="Text Box 4"/>
          <p:cNvSpPr txBox="1">
            <a:spLocks noChangeArrowheads="1"/>
          </p:cNvSpPr>
          <p:nvPr/>
        </p:nvSpPr>
        <p:spPr bwMode="auto">
          <a:xfrm>
            <a:off x="9178926" y="1676400"/>
            <a:ext cx="14890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90000"/>
              <a:buBlip>
                <a:blip r:embed="rId4"/>
              </a:buBlip>
              <a:defRPr sz="3200">
                <a:solidFill>
                  <a:schemeClr val="tx1"/>
                </a:solidFill>
                <a:latin typeface="Tahoma" panose="020B0604030504040204" pitchFamily="34" charset="0"/>
              </a:defRPr>
            </a:lvl1pPr>
            <a:lvl2pPr marL="742950" indent="-285750">
              <a:spcBef>
                <a:spcPct val="20000"/>
              </a:spcBef>
              <a:buSzPct val="80000"/>
              <a:buBlip>
                <a:blip r:embed="rId5"/>
              </a:buBlip>
              <a:defRPr sz="2800">
                <a:solidFill>
                  <a:schemeClr val="tx1"/>
                </a:solidFill>
                <a:latin typeface="Tahoma" panose="020B0604030504040204" pitchFamily="34" charset="0"/>
              </a:defRPr>
            </a:lvl2pPr>
            <a:lvl3pPr marL="1143000" indent="-228600">
              <a:spcBef>
                <a:spcPct val="20000"/>
              </a:spcBef>
              <a:buSzPct val="70000"/>
              <a:buBlip>
                <a:blip r:embed="rId6"/>
              </a:buBlip>
              <a:defRPr sz="2400">
                <a:solidFill>
                  <a:schemeClr val="tx1"/>
                </a:solidFill>
                <a:latin typeface="Tahoma" panose="020B0604030504040204" pitchFamily="34" charset="0"/>
              </a:defRPr>
            </a:lvl3pPr>
            <a:lvl4pPr marL="1600200" indent="-228600">
              <a:spcBef>
                <a:spcPct val="20000"/>
              </a:spcBef>
              <a:buSzPct val="70000"/>
              <a:buBlip>
                <a:blip r:embed="rId7"/>
              </a:buBlip>
              <a:defRPr sz="2000">
                <a:solidFill>
                  <a:schemeClr val="tx1"/>
                </a:solidFill>
                <a:latin typeface="Tahoma" panose="020B0604030504040204" pitchFamily="34" charset="0"/>
              </a:defRPr>
            </a:lvl4pPr>
            <a:lvl5pPr marL="2057400" indent="-228600">
              <a:spcBef>
                <a:spcPct val="20000"/>
              </a:spcBef>
              <a:buSzPct val="70000"/>
              <a:buBlip>
                <a:blip r:embed="rId8"/>
              </a:buBlip>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SzPct val="70000"/>
              <a:buBlip>
                <a:blip r:embed="rId8"/>
              </a:buBlip>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SzPct val="70000"/>
              <a:buBlip>
                <a:blip r:embed="rId8"/>
              </a:buBlip>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SzPct val="70000"/>
              <a:buBlip>
                <a:blip r:embed="rId8"/>
              </a:buBlip>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SzPct val="70000"/>
              <a:buBlip>
                <a:blip r:embed="rId8"/>
              </a:buBlip>
              <a:defRPr sz="2000">
                <a:solidFill>
                  <a:schemeClr val="tx1"/>
                </a:solidFill>
                <a:latin typeface="Tahoma" panose="020B0604030504040204" pitchFamily="34" charset="0"/>
              </a:defRPr>
            </a:lvl9pPr>
          </a:lstStyle>
          <a:p>
            <a:pPr eaLnBrk="1" hangingPunct="1">
              <a:spcBef>
                <a:spcPct val="0"/>
              </a:spcBef>
              <a:buSzTx/>
              <a:buFontTx/>
              <a:buNone/>
            </a:pPr>
            <a:r>
              <a:rPr lang="nl-BE" altLang="nl-BE" sz="2400">
                <a:solidFill>
                  <a:srgbClr val="FF3300"/>
                </a:solidFill>
                <a:latin typeface="Times New Roman" panose="02020603050405020304" pitchFamily="18" charset="0"/>
              </a:rPr>
              <a:t>DIALYSE</a:t>
            </a:r>
            <a:endParaRPr lang="nl-NL" altLang="nl-BE" sz="2400">
              <a:solidFill>
                <a:srgbClr val="FF3300"/>
              </a:solidFill>
              <a:latin typeface="Times New Roman" panose="02020603050405020304" pitchFamily="18" charset="0"/>
            </a:endParaRPr>
          </a:p>
        </p:txBody>
      </p:sp>
      <p:sp>
        <p:nvSpPr>
          <p:cNvPr id="63493" name="Text Box 5"/>
          <p:cNvSpPr txBox="1">
            <a:spLocks noChangeArrowheads="1"/>
          </p:cNvSpPr>
          <p:nvPr/>
        </p:nvSpPr>
        <p:spPr bwMode="auto">
          <a:xfrm>
            <a:off x="9402764" y="2590801"/>
            <a:ext cx="127631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90000"/>
              <a:buBlip>
                <a:blip r:embed="rId4"/>
              </a:buBlip>
              <a:defRPr sz="3200">
                <a:solidFill>
                  <a:schemeClr val="tx1"/>
                </a:solidFill>
                <a:latin typeface="Tahoma" panose="020B0604030504040204" pitchFamily="34" charset="0"/>
              </a:defRPr>
            </a:lvl1pPr>
            <a:lvl2pPr marL="742950" indent="-285750">
              <a:spcBef>
                <a:spcPct val="20000"/>
              </a:spcBef>
              <a:buSzPct val="80000"/>
              <a:buBlip>
                <a:blip r:embed="rId5"/>
              </a:buBlip>
              <a:defRPr sz="2800">
                <a:solidFill>
                  <a:schemeClr val="tx1"/>
                </a:solidFill>
                <a:latin typeface="Tahoma" panose="020B0604030504040204" pitchFamily="34" charset="0"/>
              </a:defRPr>
            </a:lvl2pPr>
            <a:lvl3pPr marL="1143000" indent="-228600">
              <a:spcBef>
                <a:spcPct val="20000"/>
              </a:spcBef>
              <a:buSzPct val="70000"/>
              <a:buBlip>
                <a:blip r:embed="rId6"/>
              </a:buBlip>
              <a:defRPr sz="2400">
                <a:solidFill>
                  <a:schemeClr val="tx1"/>
                </a:solidFill>
                <a:latin typeface="Tahoma" panose="020B0604030504040204" pitchFamily="34" charset="0"/>
              </a:defRPr>
            </a:lvl3pPr>
            <a:lvl4pPr marL="1600200" indent="-228600">
              <a:spcBef>
                <a:spcPct val="20000"/>
              </a:spcBef>
              <a:buSzPct val="70000"/>
              <a:buBlip>
                <a:blip r:embed="rId7"/>
              </a:buBlip>
              <a:defRPr sz="2000">
                <a:solidFill>
                  <a:schemeClr val="tx1"/>
                </a:solidFill>
                <a:latin typeface="Tahoma" panose="020B0604030504040204" pitchFamily="34" charset="0"/>
              </a:defRPr>
            </a:lvl4pPr>
            <a:lvl5pPr marL="2057400" indent="-228600">
              <a:spcBef>
                <a:spcPct val="20000"/>
              </a:spcBef>
              <a:buSzPct val="70000"/>
              <a:buBlip>
                <a:blip r:embed="rId8"/>
              </a:buBlip>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SzPct val="70000"/>
              <a:buBlip>
                <a:blip r:embed="rId8"/>
              </a:buBlip>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SzPct val="70000"/>
              <a:buBlip>
                <a:blip r:embed="rId8"/>
              </a:buBlip>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SzPct val="70000"/>
              <a:buBlip>
                <a:blip r:embed="rId8"/>
              </a:buBlip>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SzPct val="70000"/>
              <a:buBlip>
                <a:blip r:embed="rId8"/>
              </a:buBlip>
              <a:defRPr sz="2000">
                <a:solidFill>
                  <a:schemeClr val="tx1"/>
                </a:solidFill>
                <a:latin typeface="Tahoma" panose="020B0604030504040204" pitchFamily="34" charset="0"/>
              </a:defRPr>
            </a:lvl9pPr>
          </a:lstStyle>
          <a:p>
            <a:pPr eaLnBrk="1" hangingPunct="1">
              <a:spcBef>
                <a:spcPct val="0"/>
              </a:spcBef>
              <a:buSzTx/>
              <a:buFontTx/>
              <a:buNone/>
            </a:pPr>
            <a:r>
              <a:rPr lang="nl-BE" altLang="nl-BE" sz="2400">
                <a:solidFill>
                  <a:srgbClr val="FF3300"/>
                </a:solidFill>
                <a:latin typeface="Times New Roman" panose="02020603050405020304" pitchFamily="18" charset="0"/>
              </a:rPr>
              <a:t>-0,5 à 1</a:t>
            </a:r>
          </a:p>
          <a:p>
            <a:pPr eaLnBrk="1" hangingPunct="1">
              <a:spcBef>
                <a:spcPct val="0"/>
              </a:spcBef>
              <a:buSzTx/>
              <a:buFontTx/>
              <a:buNone/>
            </a:pPr>
            <a:r>
              <a:rPr lang="nl-BE" altLang="nl-BE" sz="2400">
                <a:solidFill>
                  <a:srgbClr val="FF3300"/>
                </a:solidFill>
                <a:latin typeface="Times New Roman" panose="02020603050405020304" pitchFamily="18" charset="0"/>
              </a:rPr>
              <a:t>Liter/uur</a:t>
            </a:r>
            <a:endParaRPr lang="nl-NL" altLang="nl-BE" sz="2400">
              <a:solidFill>
                <a:srgbClr val="FF3300"/>
              </a:solidFill>
              <a:latin typeface="Times New Roman" panose="02020603050405020304" pitchFamily="18" charset="0"/>
            </a:endParaRPr>
          </a:p>
        </p:txBody>
      </p:sp>
      <p:sp>
        <p:nvSpPr>
          <p:cNvPr id="63494" name="Text Box 6"/>
          <p:cNvSpPr txBox="1">
            <a:spLocks noChangeArrowheads="1"/>
          </p:cNvSpPr>
          <p:nvPr/>
        </p:nvSpPr>
        <p:spPr bwMode="auto">
          <a:xfrm>
            <a:off x="5257800" y="5257800"/>
            <a:ext cx="869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90000"/>
              <a:buBlip>
                <a:blip r:embed="rId4"/>
              </a:buBlip>
              <a:defRPr sz="3200">
                <a:solidFill>
                  <a:schemeClr val="tx1"/>
                </a:solidFill>
                <a:latin typeface="Tahoma" panose="020B0604030504040204" pitchFamily="34" charset="0"/>
              </a:defRPr>
            </a:lvl1pPr>
            <a:lvl2pPr marL="742950" indent="-285750">
              <a:spcBef>
                <a:spcPct val="20000"/>
              </a:spcBef>
              <a:buSzPct val="80000"/>
              <a:buBlip>
                <a:blip r:embed="rId5"/>
              </a:buBlip>
              <a:defRPr sz="2800">
                <a:solidFill>
                  <a:schemeClr val="tx1"/>
                </a:solidFill>
                <a:latin typeface="Tahoma" panose="020B0604030504040204" pitchFamily="34" charset="0"/>
              </a:defRPr>
            </a:lvl2pPr>
            <a:lvl3pPr marL="1143000" indent="-228600">
              <a:spcBef>
                <a:spcPct val="20000"/>
              </a:spcBef>
              <a:buSzPct val="70000"/>
              <a:buBlip>
                <a:blip r:embed="rId6"/>
              </a:buBlip>
              <a:defRPr sz="2400">
                <a:solidFill>
                  <a:schemeClr val="tx1"/>
                </a:solidFill>
                <a:latin typeface="Tahoma" panose="020B0604030504040204" pitchFamily="34" charset="0"/>
              </a:defRPr>
            </a:lvl3pPr>
            <a:lvl4pPr marL="1600200" indent="-228600">
              <a:spcBef>
                <a:spcPct val="20000"/>
              </a:spcBef>
              <a:buSzPct val="70000"/>
              <a:buBlip>
                <a:blip r:embed="rId7"/>
              </a:buBlip>
              <a:defRPr sz="2000">
                <a:solidFill>
                  <a:schemeClr val="tx1"/>
                </a:solidFill>
                <a:latin typeface="Tahoma" panose="020B0604030504040204" pitchFamily="34" charset="0"/>
              </a:defRPr>
            </a:lvl4pPr>
            <a:lvl5pPr marL="2057400" indent="-228600">
              <a:spcBef>
                <a:spcPct val="20000"/>
              </a:spcBef>
              <a:buSzPct val="70000"/>
              <a:buBlip>
                <a:blip r:embed="rId8"/>
              </a:buBlip>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SzPct val="70000"/>
              <a:buBlip>
                <a:blip r:embed="rId8"/>
              </a:buBlip>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SzPct val="70000"/>
              <a:buBlip>
                <a:blip r:embed="rId8"/>
              </a:buBlip>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SzPct val="70000"/>
              <a:buBlip>
                <a:blip r:embed="rId8"/>
              </a:buBlip>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SzPct val="70000"/>
              <a:buBlip>
                <a:blip r:embed="rId8"/>
              </a:buBlip>
              <a:defRPr sz="2000">
                <a:solidFill>
                  <a:schemeClr val="tx1"/>
                </a:solidFill>
                <a:latin typeface="Tahoma" panose="020B0604030504040204" pitchFamily="34" charset="0"/>
              </a:defRPr>
            </a:lvl9pPr>
          </a:lstStyle>
          <a:p>
            <a:pPr eaLnBrk="1" hangingPunct="1">
              <a:spcBef>
                <a:spcPct val="0"/>
              </a:spcBef>
              <a:buSzTx/>
              <a:buFontTx/>
              <a:buNone/>
            </a:pPr>
            <a:r>
              <a:rPr lang="nl-BE" altLang="nl-BE" sz="2400">
                <a:latin typeface="Times New Roman" panose="02020603050405020304" pitchFamily="18" charset="0"/>
              </a:rPr>
              <a:t>80 kg</a:t>
            </a:r>
            <a:endParaRPr lang="nl-NL" altLang="nl-BE" sz="2400">
              <a:latin typeface="Times New Roman" panose="02020603050405020304" pitchFamily="18" charset="0"/>
            </a:endParaRPr>
          </a:p>
        </p:txBody>
      </p:sp>
      <p:sp>
        <p:nvSpPr>
          <p:cNvPr id="63495" name="Text Box 7"/>
          <p:cNvSpPr txBox="1">
            <a:spLocks noChangeArrowheads="1"/>
          </p:cNvSpPr>
          <p:nvPr/>
        </p:nvSpPr>
        <p:spPr bwMode="auto">
          <a:xfrm>
            <a:off x="3352800" y="3886200"/>
            <a:ext cx="869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90000"/>
              <a:buBlip>
                <a:blip r:embed="rId4"/>
              </a:buBlip>
              <a:defRPr sz="3200">
                <a:solidFill>
                  <a:schemeClr val="tx1"/>
                </a:solidFill>
                <a:latin typeface="Tahoma" panose="020B0604030504040204" pitchFamily="34" charset="0"/>
              </a:defRPr>
            </a:lvl1pPr>
            <a:lvl2pPr marL="742950" indent="-285750">
              <a:spcBef>
                <a:spcPct val="20000"/>
              </a:spcBef>
              <a:buSzPct val="80000"/>
              <a:buBlip>
                <a:blip r:embed="rId5"/>
              </a:buBlip>
              <a:defRPr sz="2800">
                <a:solidFill>
                  <a:schemeClr val="tx1"/>
                </a:solidFill>
                <a:latin typeface="Tahoma" panose="020B0604030504040204" pitchFamily="34" charset="0"/>
              </a:defRPr>
            </a:lvl2pPr>
            <a:lvl3pPr marL="1143000" indent="-228600">
              <a:spcBef>
                <a:spcPct val="20000"/>
              </a:spcBef>
              <a:buSzPct val="70000"/>
              <a:buBlip>
                <a:blip r:embed="rId6"/>
              </a:buBlip>
              <a:defRPr sz="2400">
                <a:solidFill>
                  <a:schemeClr val="tx1"/>
                </a:solidFill>
                <a:latin typeface="Tahoma" panose="020B0604030504040204" pitchFamily="34" charset="0"/>
              </a:defRPr>
            </a:lvl3pPr>
            <a:lvl4pPr marL="1600200" indent="-228600">
              <a:spcBef>
                <a:spcPct val="20000"/>
              </a:spcBef>
              <a:buSzPct val="70000"/>
              <a:buBlip>
                <a:blip r:embed="rId7"/>
              </a:buBlip>
              <a:defRPr sz="2000">
                <a:solidFill>
                  <a:schemeClr val="tx1"/>
                </a:solidFill>
                <a:latin typeface="Tahoma" panose="020B0604030504040204" pitchFamily="34" charset="0"/>
              </a:defRPr>
            </a:lvl4pPr>
            <a:lvl5pPr marL="2057400" indent="-228600">
              <a:spcBef>
                <a:spcPct val="20000"/>
              </a:spcBef>
              <a:buSzPct val="70000"/>
              <a:buBlip>
                <a:blip r:embed="rId8"/>
              </a:buBlip>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SzPct val="70000"/>
              <a:buBlip>
                <a:blip r:embed="rId8"/>
              </a:buBlip>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SzPct val="70000"/>
              <a:buBlip>
                <a:blip r:embed="rId8"/>
              </a:buBlip>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SzPct val="70000"/>
              <a:buBlip>
                <a:blip r:embed="rId8"/>
              </a:buBlip>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SzPct val="70000"/>
              <a:buBlip>
                <a:blip r:embed="rId8"/>
              </a:buBlip>
              <a:defRPr sz="2000">
                <a:solidFill>
                  <a:schemeClr val="tx1"/>
                </a:solidFill>
                <a:latin typeface="Tahoma" panose="020B0604030504040204" pitchFamily="34" charset="0"/>
              </a:defRPr>
            </a:lvl9pPr>
          </a:lstStyle>
          <a:p>
            <a:pPr eaLnBrk="1" hangingPunct="1">
              <a:spcBef>
                <a:spcPct val="0"/>
              </a:spcBef>
              <a:buSzTx/>
              <a:buFontTx/>
              <a:buNone/>
            </a:pPr>
            <a:r>
              <a:rPr lang="nl-BE" altLang="nl-BE" sz="2400">
                <a:latin typeface="Times New Roman" panose="02020603050405020304" pitchFamily="18" charset="0"/>
              </a:rPr>
              <a:t>32 kg</a:t>
            </a:r>
            <a:endParaRPr lang="nl-NL" altLang="nl-BE" sz="2400">
              <a:latin typeface="Times New Roman" panose="02020603050405020304" pitchFamily="18" charset="0"/>
            </a:endParaRPr>
          </a:p>
        </p:txBody>
      </p:sp>
      <p:sp>
        <p:nvSpPr>
          <p:cNvPr id="63496" name="Text Box 8"/>
          <p:cNvSpPr txBox="1">
            <a:spLocks noChangeArrowheads="1"/>
          </p:cNvSpPr>
          <p:nvPr/>
        </p:nvSpPr>
        <p:spPr bwMode="auto">
          <a:xfrm>
            <a:off x="6705600" y="3886200"/>
            <a:ext cx="869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90000"/>
              <a:buBlip>
                <a:blip r:embed="rId4"/>
              </a:buBlip>
              <a:defRPr sz="3200">
                <a:solidFill>
                  <a:schemeClr val="tx1"/>
                </a:solidFill>
                <a:latin typeface="Tahoma" panose="020B0604030504040204" pitchFamily="34" charset="0"/>
              </a:defRPr>
            </a:lvl1pPr>
            <a:lvl2pPr marL="742950" indent="-285750">
              <a:spcBef>
                <a:spcPct val="20000"/>
              </a:spcBef>
              <a:buSzPct val="80000"/>
              <a:buBlip>
                <a:blip r:embed="rId5"/>
              </a:buBlip>
              <a:defRPr sz="2800">
                <a:solidFill>
                  <a:schemeClr val="tx1"/>
                </a:solidFill>
                <a:latin typeface="Tahoma" panose="020B0604030504040204" pitchFamily="34" charset="0"/>
              </a:defRPr>
            </a:lvl2pPr>
            <a:lvl3pPr marL="1143000" indent="-228600">
              <a:spcBef>
                <a:spcPct val="20000"/>
              </a:spcBef>
              <a:buSzPct val="70000"/>
              <a:buBlip>
                <a:blip r:embed="rId6"/>
              </a:buBlip>
              <a:defRPr sz="2400">
                <a:solidFill>
                  <a:schemeClr val="tx1"/>
                </a:solidFill>
                <a:latin typeface="Tahoma" panose="020B0604030504040204" pitchFamily="34" charset="0"/>
              </a:defRPr>
            </a:lvl3pPr>
            <a:lvl4pPr marL="1600200" indent="-228600">
              <a:spcBef>
                <a:spcPct val="20000"/>
              </a:spcBef>
              <a:buSzPct val="70000"/>
              <a:buBlip>
                <a:blip r:embed="rId7"/>
              </a:buBlip>
              <a:defRPr sz="2000">
                <a:solidFill>
                  <a:schemeClr val="tx1"/>
                </a:solidFill>
                <a:latin typeface="Tahoma" panose="020B0604030504040204" pitchFamily="34" charset="0"/>
              </a:defRPr>
            </a:lvl4pPr>
            <a:lvl5pPr marL="2057400" indent="-228600">
              <a:spcBef>
                <a:spcPct val="20000"/>
              </a:spcBef>
              <a:buSzPct val="70000"/>
              <a:buBlip>
                <a:blip r:embed="rId8"/>
              </a:buBlip>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SzPct val="70000"/>
              <a:buBlip>
                <a:blip r:embed="rId8"/>
              </a:buBlip>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SzPct val="70000"/>
              <a:buBlip>
                <a:blip r:embed="rId8"/>
              </a:buBlip>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SzPct val="70000"/>
              <a:buBlip>
                <a:blip r:embed="rId8"/>
              </a:buBlip>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SzPct val="70000"/>
              <a:buBlip>
                <a:blip r:embed="rId8"/>
              </a:buBlip>
              <a:defRPr sz="2000">
                <a:solidFill>
                  <a:schemeClr val="tx1"/>
                </a:solidFill>
                <a:latin typeface="Tahoma" panose="020B0604030504040204" pitchFamily="34" charset="0"/>
              </a:defRPr>
            </a:lvl9pPr>
          </a:lstStyle>
          <a:p>
            <a:pPr eaLnBrk="1" hangingPunct="1">
              <a:spcBef>
                <a:spcPct val="0"/>
              </a:spcBef>
              <a:buSzTx/>
              <a:buFontTx/>
              <a:buNone/>
            </a:pPr>
            <a:r>
              <a:rPr lang="nl-BE" altLang="nl-BE" sz="2400">
                <a:latin typeface="Times New Roman" panose="02020603050405020304" pitchFamily="18" charset="0"/>
              </a:rPr>
              <a:t>48 kg</a:t>
            </a:r>
            <a:endParaRPr lang="nl-NL" altLang="nl-BE" sz="2400">
              <a:latin typeface="Times New Roman" panose="02020603050405020304" pitchFamily="18" charset="0"/>
            </a:endParaRPr>
          </a:p>
        </p:txBody>
      </p:sp>
      <p:sp>
        <p:nvSpPr>
          <p:cNvPr id="63497" name="Text Box 9"/>
          <p:cNvSpPr txBox="1">
            <a:spLocks noChangeArrowheads="1"/>
          </p:cNvSpPr>
          <p:nvPr/>
        </p:nvSpPr>
        <p:spPr bwMode="auto">
          <a:xfrm>
            <a:off x="6096000" y="2514600"/>
            <a:ext cx="869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90000"/>
              <a:buBlip>
                <a:blip r:embed="rId4"/>
              </a:buBlip>
              <a:defRPr sz="3200">
                <a:solidFill>
                  <a:schemeClr val="tx1"/>
                </a:solidFill>
                <a:latin typeface="Tahoma" panose="020B0604030504040204" pitchFamily="34" charset="0"/>
              </a:defRPr>
            </a:lvl1pPr>
            <a:lvl2pPr marL="742950" indent="-285750">
              <a:spcBef>
                <a:spcPct val="20000"/>
              </a:spcBef>
              <a:buSzPct val="80000"/>
              <a:buBlip>
                <a:blip r:embed="rId5"/>
              </a:buBlip>
              <a:defRPr sz="2800">
                <a:solidFill>
                  <a:schemeClr val="tx1"/>
                </a:solidFill>
                <a:latin typeface="Tahoma" panose="020B0604030504040204" pitchFamily="34" charset="0"/>
              </a:defRPr>
            </a:lvl2pPr>
            <a:lvl3pPr marL="1143000" indent="-228600">
              <a:spcBef>
                <a:spcPct val="20000"/>
              </a:spcBef>
              <a:buSzPct val="70000"/>
              <a:buBlip>
                <a:blip r:embed="rId6"/>
              </a:buBlip>
              <a:defRPr sz="2400">
                <a:solidFill>
                  <a:schemeClr val="tx1"/>
                </a:solidFill>
                <a:latin typeface="Tahoma" panose="020B0604030504040204" pitchFamily="34" charset="0"/>
              </a:defRPr>
            </a:lvl3pPr>
            <a:lvl4pPr marL="1600200" indent="-228600">
              <a:spcBef>
                <a:spcPct val="20000"/>
              </a:spcBef>
              <a:buSzPct val="70000"/>
              <a:buBlip>
                <a:blip r:embed="rId7"/>
              </a:buBlip>
              <a:defRPr sz="2000">
                <a:solidFill>
                  <a:schemeClr val="tx1"/>
                </a:solidFill>
                <a:latin typeface="Tahoma" panose="020B0604030504040204" pitchFamily="34" charset="0"/>
              </a:defRPr>
            </a:lvl4pPr>
            <a:lvl5pPr marL="2057400" indent="-228600">
              <a:spcBef>
                <a:spcPct val="20000"/>
              </a:spcBef>
              <a:buSzPct val="70000"/>
              <a:buBlip>
                <a:blip r:embed="rId8"/>
              </a:buBlip>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SzPct val="70000"/>
              <a:buBlip>
                <a:blip r:embed="rId8"/>
              </a:buBlip>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SzPct val="70000"/>
              <a:buBlip>
                <a:blip r:embed="rId8"/>
              </a:buBlip>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SzPct val="70000"/>
              <a:buBlip>
                <a:blip r:embed="rId8"/>
              </a:buBlip>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SzPct val="70000"/>
              <a:buBlip>
                <a:blip r:embed="rId8"/>
              </a:buBlip>
              <a:defRPr sz="2000">
                <a:solidFill>
                  <a:schemeClr val="tx1"/>
                </a:solidFill>
                <a:latin typeface="Tahoma" panose="020B0604030504040204" pitchFamily="34" charset="0"/>
              </a:defRPr>
            </a:lvl9pPr>
          </a:lstStyle>
          <a:p>
            <a:pPr eaLnBrk="1" hangingPunct="1">
              <a:spcBef>
                <a:spcPct val="0"/>
              </a:spcBef>
              <a:buSzTx/>
              <a:buFontTx/>
              <a:buNone/>
            </a:pPr>
            <a:r>
              <a:rPr lang="nl-BE" altLang="nl-BE" sz="2400">
                <a:latin typeface="Times New Roman" panose="02020603050405020304" pitchFamily="18" charset="0"/>
              </a:rPr>
              <a:t>32 kg</a:t>
            </a:r>
            <a:endParaRPr lang="nl-NL" altLang="nl-BE" sz="2400">
              <a:latin typeface="Times New Roman" panose="02020603050405020304" pitchFamily="18" charset="0"/>
            </a:endParaRPr>
          </a:p>
        </p:txBody>
      </p:sp>
      <p:sp>
        <p:nvSpPr>
          <p:cNvPr id="63498" name="Text Box 10"/>
          <p:cNvSpPr txBox="1">
            <a:spLocks noChangeArrowheads="1"/>
          </p:cNvSpPr>
          <p:nvPr/>
        </p:nvSpPr>
        <p:spPr bwMode="auto">
          <a:xfrm>
            <a:off x="7848600" y="2514600"/>
            <a:ext cx="793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90000"/>
              <a:buBlip>
                <a:blip r:embed="rId4"/>
              </a:buBlip>
              <a:defRPr sz="3200">
                <a:solidFill>
                  <a:schemeClr val="tx1"/>
                </a:solidFill>
                <a:latin typeface="Tahoma" panose="020B0604030504040204" pitchFamily="34" charset="0"/>
              </a:defRPr>
            </a:lvl1pPr>
            <a:lvl2pPr marL="742950" indent="-285750">
              <a:spcBef>
                <a:spcPct val="20000"/>
              </a:spcBef>
              <a:buSzPct val="80000"/>
              <a:buBlip>
                <a:blip r:embed="rId5"/>
              </a:buBlip>
              <a:defRPr sz="2800">
                <a:solidFill>
                  <a:schemeClr val="tx1"/>
                </a:solidFill>
                <a:latin typeface="Tahoma" panose="020B0604030504040204" pitchFamily="34" charset="0"/>
              </a:defRPr>
            </a:lvl2pPr>
            <a:lvl3pPr marL="1143000" indent="-228600">
              <a:spcBef>
                <a:spcPct val="20000"/>
              </a:spcBef>
              <a:buSzPct val="70000"/>
              <a:buBlip>
                <a:blip r:embed="rId6"/>
              </a:buBlip>
              <a:defRPr sz="2400">
                <a:solidFill>
                  <a:schemeClr val="tx1"/>
                </a:solidFill>
                <a:latin typeface="Tahoma" panose="020B0604030504040204" pitchFamily="34" charset="0"/>
              </a:defRPr>
            </a:lvl3pPr>
            <a:lvl4pPr marL="1600200" indent="-228600">
              <a:spcBef>
                <a:spcPct val="20000"/>
              </a:spcBef>
              <a:buSzPct val="70000"/>
              <a:buBlip>
                <a:blip r:embed="rId7"/>
              </a:buBlip>
              <a:defRPr sz="2000">
                <a:solidFill>
                  <a:schemeClr val="tx1"/>
                </a:solidFill>
                <a:latin typeface="Tahoma" panose="020B0604030504040204" pitchFamily="34" charset="0"/>
              </a:defRPr>
            </a:lvl4pPr>
            <a:lvl5pPr marL="2057400" indent="-228600">
              <a:spcBef>
                <a:spcPct val="20000"/>
              </a:spcBef>
              <a:buSzPct val="70000"/>
              <a:buBlip>
                <a:blip r:embed="rId8"/>
              </a:buBlip>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SzPct val="70000"/>
              <a:buBlip>
                <a:blip r:embed="rId8"/>
              </a:buBlip>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SzPct val="70000"/>
              <a:buBlip>
                <a:blip r:embed="rId8"/>
              </a:buBlip>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SzPct val="70000"/>
              <a:buBlip>
                <a:blip r:embed="rId8"/>
              </a:buBlip>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SzPct val="70000"/>
              <a:buBlip>
                <a:blip r:embed="rId8"/>
              </a:buBlip>
              <a:defRPr sz="2000">
                <a:solidFill>
                  <a:schemeClr val="tx1"/>
                </a:solidFill>
                <a:latin typeface="Tahoma" panose="020B0604030504040204" pitchFamily="34" charset="0"/>
              </a:defRPr>
            </a:lvl9pPr>
          </a:lstStyle>
          <a:p>
            <a:pPr eaLnBrk="1" hangingPunct="1">
              <a:spcBef>
                <a:spcPct val="0"/>
              </a:spcBef>
              <a:buSzTx/>
              <a:buFontTx/>
              <a:buNone/>
            </a:pPr>
            <a:r>
              <a:rPr lang="nl-BE" altLang="nl-BE" sz="2400">
                <a:latin typeface="Times New Roman" panose="02020603050405020304" pitchFamily="18" charset="0"/>
              </a:rPr>
              <a:t>12kg</a:t>
            </a:r>
            <a:endParaRPr lang="nl-NL" altLang="nl-BE" sz="2400">
              <a:latin typeface="Times New Roman" panose="02020603050405020304" pitchFamily="18" charset="0"/>
            </a:endParaRPr>
          </a:p>
        </p:txBody>
      </p:sp>
      <p:sp>
        <p:nvSpPr>
          <p:cNvPr id="63499" name="Text Box 11"/>
          <p:cNvSpPr txBox="1">
            <a:spLocks noChangeArrowheads="1"/>
          </p:cNvSpPr>
          <p:nvPr/>
        </p:nvSpPr>
        <p:spPr bwMode="auto">
          <a:xfrm>
            <a:off x="8686800" y="2514600"/>
            <a:ext cx="717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90000"/>
              <a:buBlip>
                <a:blip r:embed="rId4"/>
              </a:buBlip>
              <a:defRPr sz="3200">
                <a:solidFill>
                  <a:schemeClr val="tx1"/>
                </a:solidFill>
                <a:latin typeface="Tahoma" panose="020B0604030504040204" pitchFamily="34" charset="0"/>
              </a:defRPr>
            </a:lvl1pPr>
            <a:lvl2pPr marL="742950" indent="-285750">
              <a:spcBef>
                <a:spcPct val="20000"/>
              </a:spcBef>
              <a:buSzPct val="80000"/>
              <a:buBlip>
                <a:blip r:embed="rId5"/>
              </a:buBlip>
              <a:defRPr sz="2800">
                <a:solidFill>
                  <a:schemeClr val="tx1"/>
                </a:solidFill>
                <a:latin typeface="Tahoma" panose="020B0604030504040204" pitchFamily="34" charset="0"/>
              </a:defRPr>
            </a:lvl2pPr>
            <a:lvl3pPr marL="1143000" indent="-228600">
              <a:spcBef>
                <a:spcPct val="20000"/>
              </a:spcBef>
              <a:buSzPct val="70000"/>
              <a:buBlip>
                <a:blip r:embed="rId6"/>
              </a:buBlip>
              <a:defRPr sz="2400">
                <a:solidFill>
                  <a:schemeClr val="tx1"/>
                </a:solidFill>
                <a:latin typeface="Tahoma" panose="020B0604030504040204" pitchFamily="34" charset="0"/>
              </a:defRPr>
            </a:lvl3pPr>
            <a:lvl4pPr marL="1600200" indent="-228600">
              <a:spcBef>
                <a:spcPct val="20000"/>
              </a:spcBef>
              <a:buSzPct val="70000"/>
              <a:buBlip>
                <a:blip r:embed="rId7"/>
              </a:buBlip>
              <a:defRPr sz="2000">
                <a:solidFill>
                  <a:schemeClr val="tx1"/>
                </a:solidFill>
                <a:latin typeface="Tahoma" panose="020B0604030504040204" pitchFamily="34" charset="0"/>
              </a:defRPr>
            </a:lvl4pPr>
            <a:lvl5pPr marL="2057400" indent="-228600">
              <a:spcBef>
                <a:spcPct val="20000"/>
              </a:spcBef>
              <a:buSzPct val="70000"/>
              <a:buBlip>
                <a:blip r:embed="rId8"/>
              </a:buBlip>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SzPct val="70000"/>
              <a:buBlip>
                <a:blip r:embed="rId8"/>
              </a:buBlip>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SzPct val="70000"/>
              <a:buBlip>
                <a:blip r:embed="rId8"/>
              </a:buBlip>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SzPct val="70000"/>
              <a:buBlip>
                <a:blip r:embed="rId8"/>
              </a:buBlip>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SzPct val="70000"/>
              <a:buBlip>
                <a:blip r:embed="rId8"/>
              </a:buBlip>
              <a:defRPr sz="2000">
                <a:solidFill>
                  <a:schemeClr val="tx1"/>
                </a:solidFill>
                <a:latin typeface="Tahoma" panose="020B0604030504040204" pitchFamily="34" charset="0"/>
              </a:defRPr>
            </a:lvl9pPr>
          </a:lstStyle>
          <a:p>
            <a:pPr eaLnBrk="1" hangingPunct="1">
              <a:spcBef>
                <a:spcPct val="0"/>
              </a:spcBef>
              <a:buSzTx/>
              <a:buFontTx/>
              <a:buNone/>
            </a:pPr>
            <a:r>
              <a:rPr lang="nl-BE" altLang="nl-BE" sz="2400">
                <a:latin typeface="Times New Roman" panose="02020603050405020304" pitchFamily="18" charset="0"/>
              </a:rPr>
              <a:t>4 kg</a:t>
            </a:r>
            <a:endParaRPr lang="nl-NL" altLang="nl-BE" sz="2400">
              <a:latin typeface="Times New Roman" panose="02020603050405020304" pitchFamily="18" charset="0"/>
            </a:endParaRPr>
          </a:p>
        </p:txBody>
      </p:sp>
      <p:sp>
        <p:nvSpPr>
          <p:cNvPr id="63500" name="Text Box 12"/>
          <p:cNvSpPr txBox="1">
            <a:spLocks noChangeArrowheads="1"/>
          </p:cNvSpPr>
          <p:nvPr/>
        </p:nvSpPr>
        <p:spPr bwMode="auto">
          <a:xfrm>
            <a:off x="7467600" y="1752601"/>
            <a:ext cx="79375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90000"/>
              <a:buBlip>
                <a:blip r:embed="rId4"/>
              </a:buBlip>
              <a:defRPr sz="3200">
                <a:solidFill>
                  <a:schemeClr val="tx1"/>
                </a:solidFill>
                <a:latin typeface="Tahoma" panose="020B0604030504040204" pitchFamily="34" charset="0"/>
              </a:defRPr>
            </a:lvl1pPr>
            <a:lvl2pPr marL="742950" indent="-285750">
              <a:spcBef>
                <a:spcPct val="20000"/>
              </a:spcBef>
              <a:buSzPct val="80000"/>
              <a:buBlip>
                <a:blip r:embed="rId5"/>
              </a:buBlip>
              <a:defRPr sz="2800">
                <a:solidFill>
                  <a:schemeClr val="tx1"/>
                </a:solidFill>
                <a:latin typeface="Tahoma" panose="020B0604030504040204" pitchFamily="34" charset="0"/>
              </a:defRPr>
            </a:lvl2pPr>
            <a:lvl3pPr marL="1143000" indent="-228600">
              <a:spcBef>
                <a:spcPct val="20000"/>
              </a:spcBef>
              <a:buSzPct val="70000"/>
              <a:buBlip>
                <a:blip r:embed="rId6"/>
              </a:buBlip>
              <a:defRPr sz="2400">
                <a:solidFill>
                  <a:schemeClr val="tx1"/>
                </a:solidFill>
                <a:latin typeface="Tahoma" panose="020B0604030504040204" pitchFamily="34" charset="0"/>
              </a:defRPr>
            </a:lvl3pPr>
            <a:lvl4pPr marL="1600200" indent="-228600">
              <a:spcBef>
                <a:spcPct val="20000"/>
              </a:spcBef>
              <a:buSzPct val="70000"/>
              <a:buBlip>
                <a:blip r:embed="rId7"/>
              </a:buBlip>
              <a:defRPr sz="2000">
                <a:solidFill>
                  <a:schemeClr val="tx1"/>
                </a:solidFill>
                <a:latin typeface="Tahoma" panose="020B0604030504040204" pitchFamily="34" charset="0"/>
              </a:defRPr>
            </a:lvl4pPr>
            <a:lvl5pPr marL="2057400" indent="-228600">
              <a:spcBef>
                <a:spcPct val="20000"/>
              </a:spcBef>
              <a:buSzPct val="70000"/>
              <a:buBlip>
                <a:blip r:embed="rId8"/>
              </a:buBlip>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SzPct val="70000"/>
              <a:buBlip>
                <a:blip r:embed="rId8"/>
              </a:buBlip>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SzPct val="70000"/>
              <a:buBlip>
                <a:blip r:embed="rId8"/>
              </a:buBlip>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SzPct val="70000"/>
              <a:buBlip>
                <a:blip r:embed="rId8"/>
              </a:buBlip>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SzPct val="70000"/>
              <a:buBlip>
                <a:blip r:embed="rId8"/>
              </a:buBlip>
              <a:defRPr sz="2000">
                <a:solidFill>
                  <a:schemeClr val="tx1"/>
                </a:solidFill>
                <a:latin typeface="Tahoma" panose="020B0604030504040204" pitchFamily="34" charset="0"/>
              </a:defRPr>
            </a:lvl9pPr>
          </a:lstStyle>
          <a:p>
            <a:pPr eaLnBrk="1" hangingPunct="1">
              <a:spcBef>
                <a:spcPct val="0"/>
              </a:spcBef>
              <a:buSzTx/>
              <a:buFontTx/>
              <a:buNone/>
            </a:pPr>
            <a:r>
              <a:rPr lang="nl-BE" altLang="nl-BE" sz="4800">
                <a:latin typeface="Times New Roman" panose="02020603050405020304" pitchFamily="18" charset="0"/>
                <a:sym typeface="Symbol" panose="05050102010706020507" pitchFamily="18" charset="2"/>
              </a:rPr>
              <a:t></a:t>
            </a:r>
            <a:endParaRPr lang="nl-NL" altLang="nl-BE" sz="4800">
              <a:latin typeface="Times New Roman" panose="02020603050405020304" pitchFamily="18" charset="0"/>
            </a:endParaRPr>
          </a:p>
        </p:txBody>
      </p:sp>
      <p:sp>
        <p:nvSpPr>
          <p:cNvPr id="63501" name="Text Box 13"/>
          <p:cNvSpPr txBox="1">
            <a:spLocks noChangeArrowheads="1"/>
          </p:cNvSpPr>
          <p:nvPr/>
        </p:nvSpPr>
        <p:spPr bwMode="auto">
          <a:xfrm>
            <a:off x="8382000" y="1752601"/>
            <a:ext cx="79375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90000"/>
              <a:buBlip>
                <a:blip r:embed="rId4"/>
              </a:buBlip>
              <a:defRPr sz="3200">
                <a:solidFill>
                  <a:schemeClr val="tx1"/>
                </a:solidFill>
                <a:latin typeface="Tahoma" panose="020B0604030504040204" pitchFamily="34" charset="0"/>
              </a:defRPr>
            </a:lvl1pPr>
            <a:lvl2pPr marL="742950" indent="-285750">
              <a:spcBef>
                <a:spcPct val="20000"/>
              </a:spcBef>
              <a:buSzPct val="80000"/>
              <a:buBlip>
                <a:blip r:embed="rId5"/>
              </a:buBlip>
              <a:defRPr sz="2800">
                <a:solidFill>
                  <a:schemeClr val="tx1"/>
                </a:solidFill>
                <a:latin typeface="Tahoma" panose="020B0604030504040204" pitchFamily="34" charset="0"/>
              </a:defRPr>
            </a:lvl2pPr>
            <a:lvl3pPr marL="1143000" indent="-228600">
              <a:spcBef>
                <a:spcPct val="20000"/>
              </a:spcBef>
              <a:buSzPct val="70000"/>
              <a:buBlip>
                <a:blip r:embed="rId6"/>
              </a:buBlip>
              <a:defRPr sz="2400">
                <a:solidFill>
                  <a:schemeClr val="tx1"/>
                </a:solidFill>
                <a:latin typeface="Tahoma" panose="020B0604030504040204" pitchFamily="34" charset="0"/>
              </a:defRPr>
            </a:lvl3pPr>
            <a:lvl4pPr marL="1600200" indent="-228600">
              <a:spcBef>
                <a:spcPct val="20000"/>
              </a:spcBef>
              <a:buSzPct val="70000"/>
              <a:buBlip>
                <a:blip r:embed="rId7"/>
              </a:buBlip>
              <a:defRPr sz="2000">
                <a:solidFill>
                  <a:schemeClr val="tx1"/>
                </a:solidFill>
                <a:latin typeface="Tahoma" panose="020B0604030504040204" pitchFamily="34" charset="0"/>
              </a:defRPr>
            </a:lvl4pPr>
            <a:lvl5pPr marL="2057400" indent="-228600">
              <a:spcBef>
                <a:spcPct val="20000"/>
              </a:spcBef>
              <a:buSzPct val="70000"/>
              <a:buBlip>
                <a:blip r:embed="rId8"/>
              </a:buBlip>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SzPct val="70000"/>
              <a:buBlip>
                <a:blip r:embed="rId8"/>
              </a:buBlip>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SzPct val="70000"/>
              <a:buBlip>
                <a:blip r:embed="rId8"/>
              </a:buBlip>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SzPct val="70000"/>
              <a:buBlip>
                <a:blip r:embed="rId8"/>
              </a:buBlip>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SzPct val="70000"/>
              <a:buBlip>
                <a:blip r:embed="rId8"/>
              </a:buBlip>
              <a:defRPr sz="2000">
                <a:solidFill>
                  <a:schemeClr val="tx1"/>
                </a:solidFill>
                <a:latin typeface="Tahoma" panose="020B0604030504040204" pitchFamily="34" charset="0"/>
              </a:defRPr>
            </a:lvl9pPr>
          </a:lstStyle>
          <a:p>
            <a:pPr eaLnBrk="1" hangingPunct="1">
              <a:spcBef>
                <a:spcPct val="0"/>
              </a:spcBef>
              <a:buSzTx/>
              <a:buFontTx/>
              <a:buNone/>
            </a:pPr>
            <a:r>
              <a:rPr lang="nl-BE" altLang="nl-BE" sz="4800">
                <a:latin typeface="Times New Roman" panose="02020603050405020304" pitchFamily="18" charset="0"/>
                <a:sym typeface="Symbol" panose="05050102010706020507" pitchFamily="18" charset="2"/>
              </a:rPr>
              <a:t></a:t>
            </a:r>
            <a:endParaRPr lang="nl-NL" altLang="nl-BE" sz="4800">
              <a:latin typeface="Times New Roman" panose="02020603050405020304" pitchFamily="18" charset="0"/>
            </a:endParaRPr>
          </a:p>
        </p:txBody>
      </p:sp>
    </p:spTree>
    <p:extLst>
      <p:ext uri="{BB962C8B-B14F-4D97-AF65-F5344CB8AC3E}">
        <p14:creationId xmlns:p14="http://schemas.microsoft.com/office/powerpoint/2010/main" val="28487962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2"/>
          <p:cNvSpPr>
            <a:spLocks noGrp="1" noRot="1" noChangeArrowheads="1"/>
          </p:cNvSpPr>
          <p:nvPr>
            <p:ph type="title"/>
          </p:nvPr>
        </p:nvSpPr>
        <p:spPr/>
        <p:txBody>
          <a:bodyPr/>
          <a:lstStyle/>
          <a:p>
            <a:pPr algn="ctr" eaLnBrk="1" hangingPunct="1">
              <a:defRPr/>
            </a:pPr>
            <a:r>
              <a:rPr lang="nl-NL" sz="4800" dirty="0">
                <a:solidFill>
                  <a:schemeClr val="tx2">
                    <a:lumMod val="60000"/>
                    <a:lumOff val="40000"/>
                  </a:schemeClr>
                </a:solidFill>
              </a:rPr>
              <a:t>aansluitfase</a:t>
            </a:r>
          </a:p>
        </p:txBody>
      </p:sp>
      <p:sp>
        <p:nvSpPr>
          <p:cNvPr id="235523" name="Rectangle 3"/>
          <p:cNvSpPr>
            <a:spLocks noGrp="1" noChangeArrowheads="1"/>
          </p:cNvSpPr>
          <p:nvPr>
            <p:ph type="body" idx="1"/>
          </p:nvPr>
        </p:nvSpPr>
        <p:spPr/>
        <p:txBody>
          <a:bodyPr>
            <a:normAutofit/>
          </a:bodyPr>
          <a:lstStyle/>
          <a:p>
            <a:pPr eaLnBrk="1" hangingPunct="1">
              <a:defRPr/>
            </a:pPr>
            <a:r>
              <a:rPr lang="nl-NL" b="1" i="1" dirty="0"/>
              <a:t>UF calculatie</a:t>
            </a:r>
          </a:p>
          <a:p>
            <a:pPr eaLnBrk="1" hangingPunct="1">
              <a:defRPr/>
            </a:pPr>
            <a:endParaRPr lang="nl-NL" dirty="0"/>
          </a:p>
          <a:p>
            <a:pPr eaLnBrk="1" hangingPunct="1">
              <a:defRPr/>
            </a:pPr>
            <a:r>
              <a:rPr lang="nl-NL" dirty="0"/>
              <a:t>Een correcte weging is primordiaal voor een correcte programmering van het UF volume !</a:t>
            </a:r>
          </a:p>
          <a:p>
            <a:pPr eaLnBrk="1" hangingPunct="1">
              <a:defRPr/>
            </a:pPr>
            <a:r>
              <a:rPr lang="nl-NL" dirty="0"/>
              <a:t>≠ manieren om patiënten te wegen :</a:t>
            </a:r>
          </a:p>
          <a:p>
            <a:pPr eaLnBrk="1" hangingPunct="1">
              <a:defRPr/>
            </a:pPr>
            <a:r>
              <a:rPr lang="nl-NL" dirty="0"/>
              <a:t>Stoelweegschaal ‘den </a:t>
            </a:r>
            <a:r>
              <a:rPr lang="nl-NL" dirty="0" err="1"/>
              <a:t>arnold</a:t>
            </a:r>
            <a:r>
              <a:rPr lang="nl-NL" dirty="0"/>
              <a:t>’</a:t>
            </a:r>
          </a:p>
          <a:p>
            <a:pPr eaLnBrk="1" hangingPunct="1">
              <a:defRPr/>
            </a:pPr>
            <a:r>
              <a:rPr lang="nl-NL" dirty="0"/>
              <a:t>Weegbrug</a:t>
            </a:r>
          </a:p>
          <a:p>
            <a:pPr eaLnBrk="1" hangingPunct="1">
              <a:defRPr/>
            </a:pPr>
            <a:r>
              <a:rPr lang="nl-NL" dirty="0"/>
              <a:t>Weegbedden</a:t>
            </a:r>
          </a:p>
          <a:p>
            <a:pPr eaLnBrk="1" hangingPunct="1">
              <a:defRPr/>
            </a:pPr>
            <a:endParaRPr lang="nl-NL" dirty="0"/>
          </a:p>
          <a:p>
            <a:pPr eaLnBrk="1" hangingPunct="1">
              <a:defRPr/>
            </a:pPr>
            <a:r>
              <a:rPr lang="nl-NL" dirty="0"/>
              <a:t>Observatie naar gewichtsfraude </a:t>
            </a:r>
            <a:r>
              <a:rPr lang="nl-NL" dirty="0">
                <a:sym typeface="Wingdings" panose="05000000000000000000" pitchFamily="2" charset="2"/>
              </a:rPr>
              <a:t></a:t>
            </a:r>
            <a:endParaRPr lang="nl-NL" dirty="0"/>
          </a:p>
          <a:p>
            <a:pPr eaLnBrk="1" hangingPunct="1">
              <a:defRPr/>
            </a:pPr>
            <a:endParaRPr lang="nl-BE" dirty="0"/>
          </a:p>
        </p:txBody>
      </p:sp>
    </p:spTree>
    <p:extLst>
      <p:ext uri="{BB962C8B-B14F-4D97-AF65-F5344CB8AC3E}">
        <p14:creationId xmlns:p14="http://schemas.microsoft.com/office/powerpoint/2010/main" val="3299244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voettekst 1"/>
          <p:cNvSpPr>
            <a:spLocks noGrp="1"/>
          </p:cNvSpPr>
          <p:nvPr>
            <p:ph type="ftr" sz="quarter" idx="11"/>
          </p:nvPr>
        </p:nvSpPr>
        <p:spPr>
          <a:xfrm>
            <a:off x="401573" y="6309697"/>
            <a:ext cx="8093863" cy="365125"/>
          </a:xfrm>
        </p:spPr>
        <p:txBody>
          <a:bodyPr/>
          <a:lstStyle/>
          <a:p>
            <a:endParaRPr lang="nl-BE" dirty="0"/>
          </a:p>
        </p:txBody>
      </p:sp>
      <p:sp>
        <p:nvSpPr>
          <p:cNvPr id="3" name="Tekstvak 2"/>
          <p:cNvSpPr txBox="1"/>
          <p:nvPr/>
        </p:nvSpPr>
        <p:spPr>
          <a:xfrm>
            <a:off x="2169994" y="1119116"/>
            <a:ext cx="184731" cy="369332"/>
          </a:xfrm>
          <a:prstGeom prst="rect">
            <a:avLst/>
          </a:prstGeom>
          <a:noFill/>
        </p:spPr>
        <p:txBody>
          <a:bodyPr wrap="none" rtlCol="0">
            <a:spAutoFit/>
          </a:bodyPr>
          <a:lstStyle/>
          <a:p>
            <a:endParaRPr lang="nl-BE" dirty="0"/>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79474" y="2244282"/>
            <a:ext cx="2399239" cy="1671359"/>
          </a:xfrm>
          <a:prstGeom prst="rect">
            <a:avLst/>
          </a:prstGeom>
        </p:spPr>
      </p:pic>
      <p:pic>
        <p:nvPicPr>
          <p:cNvPr id="6" name="Afbeelding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71737" y="2015001"/>
            <a:ext cx="1762125" cy="876300"/>
          </a:xfrm>
          <a:prstGeom prst="rect">
            <a:avLst/>
          </a:prstGeom>
        </p:spPr>
      </p:pic>
      <p:pic>
        <p:nvPicPr>
          <p:cNvPr id="7" name="Afbeelding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78713" y="638557"/>
            <a:ext cx="2752725" cy="2047875"/>
          </a:xfrm>
          <a:prstGeom prst="rect">
            <a:avLst/>
          </a:prstGeom>
        </p:spPr>
      </p:pic>
      <p:pic>
        <p:nvPicPr>
          <p:cNvPr id="8" name="Afbeelding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6865" y="3524779"/>
            <a:ext cx="4133850" cy="2095500"/>
          </a:xfrm>
          <a:prstGeom prst="rect">
            <a:avLst/>
          </a:prstGeom>
        </p:spPr>
      </p:pic>
      <p:pic>
        <p:nvPicPr>
          <p:cNvPr id="9" name="Afbeelding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40885" y="3210787"/>
            <a:ext cx="2066925" cy="2095500"/>
          </a:xfrm>
          <a:prstGeom prst="rect">
            <a:avLst/>
          </a:prstGeom>
        </p:spPr>
      </p:pic>
      <p:pic>
        <p:nvPicPr>
          <p:cNvPr id="10" name="Afbeelding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489960" y="158307"/>
            <a:ext cx="1914525" cy="2085975"/>
          </a:xfrm>
          <a:prstGeom prst="rect">
            <a:avLst/>
          </a:prstGeom>
        </p:spPr>
      </p:pic>
      <p:pic>
        <p:nvPicPr>
          <p:cNvPr id="11" name="Afbeelding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479093" y="4064919"/>
            <a:ext cx="2095500" cy="2095500"/>
          </a:xfrm>
          <a:prstGeom prst="rect">
            <a:avLst/>
          </a:prstGeom>
        </p:spPr>
      </p:pic>
      <p:pic>
        <p:nvPicPr>
          <p:cNvPr id="12" name="Afbeelding 1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83150" y="284245"/>
            <a:ext cx="1171575" cy="1714500"/>
          </a:xfrm>
          <a:prstGeom prst="rect">
            <a:avLst/>
          </a:prstGeom>
        </p:spPr>
      </p:pic>
    </p:spTree>
    <p:extLst>
      <p:ext uri="{BB962C8B-B14F-4D97-AF65-F5344CB8AC3E}">
        <p14:creationId xmlns:p14="http://schemas.microsoft.com/office/powerpoint/2010/main" val="3381229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inhoud 3"/>
          <p:cNvSpPr>
            <a:spLocks noGrp="1"/>
          </p:cNvSpPr>
          <p:nvPr>
            <p:ph idx="1"/>
          </p:nvPr>
        </p:nvSpPr>
        <p:spPr>
          <a:xfrm>
            <a:off x="327546" y="504967"/>
            <a:ext cx="11313590" cy="5851383"/>
          </a:xfrm>
        </p:spPr>
        <p:txBody>
          <a:bodyPr/>
          <a:lstStyle/>
          <a:p>
            <a:r>
              <a:rPr lang="nl-NL" dirty="0"/>
              <a:t>Meewegen van een gips, </a:t>
            </a:r>
            <a:r>
              <a:rPr lang="nl-NL" dirty="0" err="1"/>
              <a:t>holter</a:t>
            </a:r>
            <a:r>
              <a:rPr lang="nl-NL" dirty="0"/>
              <a:t>, prothese,…</a:t>
            </a:r>
          </a:p>
          <a:p>
            <a:r>
              <a:rPr lang="nl-NL" dirty="0"/>
              <a:t>Interpretatie gewichtstoename : diarree, braken, dorst door hyperglycemie, feestje, WE, dieetfouten(</a:t>
            </a:r>
            <a:r>
              <a:rPr lang="nl-NL" dirty="0" err="1"/>
              <a:t>vochtintname</a:t>
            </a:r>
            <a:r>
              <a:rPr lang="nl-NL" dirty="0"/>
              <a:t>/voeding)</a:t>
            </a:r>
          </a:p>
          <a:p>
            <a:r>
              <a:rPr lang="nl-NL" dirty="0"/>
              <a:t>Maximum UF </a:t>
            </a:r>
            <a:r>
              <a:rPr lang="nl-NL" dirty="0" err="1"/>
              <a:t>rate</a:t>
            </a:r>
            <a:r>
              <a:rPr lang="nl-NL" dirty="0"/>
              <a:t> ! </a:t>
            </a:r>
            <a:endParaRPr lang="nl-BE" dirty="0"/>
          </a:p>
        </p:txBody>
      </p:sp>
      <p:pic>
        <p:nvPicPr>
          <p:cNvPr id="5" name="Afbeelding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35446" y="2511188"/>
            <a:ext cx="4086227" cy="2893325"/>
          </a:xfrm>
          <a:prstGeom prst="rect">
            <a:avLst/>
          </a:prstGeom>
        </p:spPr>
      </p:pic>
    </p:spTree>
    <p:extLst>
      <p:ext uri="{BB962C8B-B14F-4D97-AF65-F5344CB8AC3E}">
        <p14:creationId xmlns:p14="http://schemas.microsoft.com/office/powerpoint/2010/main" val="826557912"/>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r>
              <a:rPr lang="nl-NL" altLang="nl-BE" dirty="0">
                <a:cs typeface="Times New Roman" panose="02020603050405020304" pitchFamily="18" charset="0"/>
              </a:rPr>
              <a:t>Aansluitfase</a:t>
            </a:r>
            <a:br>
              <a:rPr lang="nl-NL" altLang="nl-BE" dirty="0">
                <a:cs typeface="Times New Roman" panose="02020603050405020304" pitchFamily="18" charset="0"/>
              </a:rPr>
            </a:br>
            <a:endParaRPr lang="nl-NL" altLang="nl-BE" b="1" dirty="0">
              <a:cs typeface="Times New Roman" panose="02020603050405020304" pitchFamily="18" charset="0"/>
            </a:endParaRPr>
          </a:p>
        </p:txBody>
      </p:sp>
      <p:sp>
        <p:nvSpPr>
          <p:cNvPr id="56323" name="Rectangle 3"/>
          <p:cNvSpPr>
            <a:spLocks noGrp="1" noChangeArrowheads="1"/>
          </p:cNvSpPr>
          <p:nvPr>
            <p:ph type="body" idx="1"/>
          </p:nvPr>
        </p:nvSpPr>
        <p:spPr>
          <a:xfrm>
            <a:off x="550862" y="1227996"/>
            <a:ext cx="11090274" cy="4644000"/>
          </a:xfrm>
        </p:spPr>
        <p:txBody>
          <a:bodyPr>
            <a:normAutofit fontScale="92500" lnSpcReduction="10000"/>
          </a:bodyPr>
          <a:lstStyle/>
          <a:p>
            <a:pPr eaLnBrk="1" hangingPunct="1"/>
            <a:r>
              <a:rPr lang="nl-NL" altLang="nl-BE" b="1" i="1" dirty="0"/>
              <a:t>Stel de behandeling in volgens het voorschrift</a:t>
            </a:r>
          </a:p>
          <a:p>
            <a:pPr eaLnBrk="1" hangingPunct="1"/>
            <a:r>
              <a:rPr lang="nl-NL" altLang="nl-BE" b="1" i="1" dirty="0"/>
              <a:t> </a:t>
            </a:r>
            <a:endParaRPr lang="nl-BE" altLang="nl-BE" b="1" i="1" dirty="0"/>
          </a:p>
          <a:p>
            <a:pPr lvl="1" algn="just" eaLnBrk="1" hangingPunct="1"/>
            <a:r>
              <a:rPr lang="nl-BE" altLang="nl-BE" dirty="0">
                <a:cs typeface="Times New Roman" panose="02020603050405020304" pitchFamily="18" charset="0"/>
              </a:rPr>
              <a:t>access van de patiënt</a:t>
            </a:r>
            <a:endParaRPr lang="nl-BE" altLang="nl-BE" dirty="0">
              <a:cs typeface="Arial" panose="020B0604020202020204" pitchFamily="34" charset="0"/>
            </a:endParaRPr>
          </a:p>
          <a:p>
            <a:pPr lvl="1" algn="just" eaLnBrk="1" hangingPunct="1"/>
            <a:r>
              <a:rPr lang="nl-BE" altLang="nl-BE" dirty="0">
                <a:cs typeface="Times New Roman" panose="02020603050405020304" pitchFamily="18" charset="0"/>
              </a:rPr>
              <a:t>type </a:t>
            </a:r>
            <a:r>
              <a:rPr lang="nl-BE" altLang="nl-BE" dirty="0" err="1">
                <a:cs typeface="Times New Roman" panose="02020603050405020304" pitchFamily="18" charset="0"/>
              </a:rPr>
              <a:t>kustnier</a:t>
            </a:r>
            <a:endParaRPr lang="nl-BE" altLang="nl-BE" dirty="0">
              <a:cs typeface="Arial" panose="020B0604020202020204" pitchFamily="34" charset="0"/>
            </a:endParaRPr>
          </a:p>
          <a:p>
            <a:pPr lvl="1" algn="just" eaLnBrk="1" hangingPunct="1"/>
            <a:r>
              <a:rPr lang="nl-BE" altLang="nl-BE" dirty="0">
                <a:cs typeface="Times New Roman" panose="02020603050405020304" pitchFamily="18" charset="0"/>
              </a:rPr>
              <a:t>type behandeling (HD/HDF pré-</a:t>
            </a:r>
            <a:r>
              <a:rPr lang="nl-BE" altLang="nl-BE" dirty="0" err="1">
                <a:cs typeface="Times New Roman" panose="02020603050405020304" pitchFamily="18" charset="0"/>
              </a:rPr>
              <a:t>dilutie</a:t>
            </a:r>
            <a:r>
              <a:rPr lang="nl-BE" altLang="nl-BE" dirty="0">
                <a:cs typeface="Times New Roman" panose="02020603050405020304" pitchFamily="18" charset="0"/>
              </a:rPr>
              <a:t>/</a:t>
            </a:r>
            <a:r>
              <a:rPr lang="nl-BE" altLang="nl-BE" dirty="0" err="1">
                <a:cs typeface="Times New Roman" panose="02020603050405020304" pitchFamily="18" charset="0"/>
              </a:rPr>
              <a:t>postdilutie</a:t>
            </a:r>
            <a:r>
              <a:rPr lang="nl-BE" altLang="nl-BE" dirty="0">
                <a:cs typeface="Times New Roman" panose="02020603050405020304" pitchFamily="18" charset="0"/>
              </a:rPr>
              <a:t>)</a:t>
            </a:r>
            <a:endParaRPr lang="nl-BE" altLang="nl-BE" dirty="0">
              <a:cs typeface="Arial" panose="020B0604020202020204" pitchFamily="34" charset="0"/>
            </a:endParaRPr>
          </a:p>
          <a:p>
            <a:pPr lvl="1" algn="just" eaLnBrk="1" hangingPunct="1"/>
            <a:r>
              <a:rPr lang="nl-BE" altLang="nl-BE" dirty="0">
                <a:cs typeface="Times New Roman" panose="02020603050405020304" pitchFamily="18" charset="0"/>
              </a:rPr>
              <a:t>type antistolling</a:t>
            </a:r>
            <a:endParaRPr lang="nl-BE" altLang="nl-BE" dirty="0">
              <a:cs typeface="Arial" panose="020B0604020202020204" pitchFamily="34" charset="0"/>
            </a:endParaRPr>
          </a:p>
          <a:p>
            <a:pPr lvl="1" algn="just" eaLnBrk="1" hangingPunct="1"/>
            <a:r>
              <a:rPr lang="nl-BE" altLang="nl-BE" dirty="0" err="1">
                <a:cs typeface="Times New Roman" panose="02020603050405020304" pitchFamily="18" charset="0"/>
              </a:rPr>
              <a:t>priming</a:t>
            </a:r>
            <a:endParaRPr lang="nl-BE" altLang="nl-BE" dirty="0">
              <a:cs typeface="Arial" panose="020B0604020202020204" pitchFamily="34" charset="0"/>
            </a:endParaRPr>
          </a:p>
          <a:p>
            <a:pPr lvl="1" algn="just" eaLnBrk="1" hangingPunct="1"/>
            <a:r>
              <a:rPr lang="nl-BE" altLang="nl-BE" dirty="0" err="1">
                <a:cs typeface="Times New Roman" panose="02020603050405020304" pitchFamily="18" charset="0"/>
              </a:rPr>
              <a:t>Qb</a:t>
            </a:r>
            <a:r>
              <a:rPr lang="nl-BE" altLang="nl-BE" dirty="0">
                <a:cs typeface="Times New Roman" panose="02020603050405020304" pitchFamily="18" charset="0"/>
              </a:rPr>
              <a:t> of het gewenste Totaal Bloedvolume (TBV)</a:t>
            </a:r>
            <a:endParaRPr lang="nl-BE" altLang="nl-BE" dirty="0">
              <a:cs typeface="Arial" panose="020B0604020202020204" pitchFamily="34" charset="0"/>
            </a:endParaRPr>
          </a:p>
          <a:p>
            <a:pPr lvl="1" algn="just" eaLnBrk="1" hangingPunct="1"/>
            <a:r>
              <a:rPr lang="nl-BE" altLang="nl-BE" dirty="0" err="1">
                <a:cs typeface="Times New Roman" panose="02020603050405020304" pitchFamily="18" charset="0"/>
              </a:rPr>
              <a:t>dialysaatsamenstelling</a:t>
            </a:r>
            <a:endParaRPr lang="nl-BE" altLang="nl-BE" dirty="0">
              <a:cs typeface="Arial" panose="020B0604020202020204" pitchFamily="34" charset="0"/>
            </a:endParaRPr>
          </a:p>
          <a:p>
            <a:pPr lvl="1" algn="just" eaLnBrk="1" hangingPunct="1"/>
            <a:r>
              <a:rPr lang="nl-BE" altLang="nl-BE" dirty="0" err="1">
                <a:cs typeface="Times New Roman" panose="02020603050405020304" pitchFamily="18" charset="0"/>
              </a:rPr>
              <a:t>Qd</a:t>
            </a:r>
            <a:r>
              <a:rPr lang="nl-BE" altLang="nl-BE" dirty="0">
                <a:cs typeface="Times New Roman" panose="02020603050405020304" pitchFamily="18" charset="0"/>
              </a:rPr>
              <a:t>   (standaard) </a:t>
            </a:r>
            <a:endParaRPr lang="nl-BE" altLang="nl-BE" dirty="0">
              <a:cs typeface="Arial" panose="020B0604020202020204" pitchFamily="34" charset="0"/>
            </a:endParaRPr>
          </a:p>
          <a:p>
            <a:pPr lvl="1" algn="just" eaLnBrk="1" hangingPunct="1"/>
            <a:r>
              <a:rPr lang="nl-BE" altLang="nl-BE" dirty="0">
                <a:cs typeface="Times New Roman" panose="02020603050405020304" pitchFamily="18" charset="0"/>
              </a:rPr>
              <a:t>temperatuur </a:t>
            </a:r>
            <a:r>
              <a:rPr lang="nl-BE" altLang="nl-BE" dirty="0" err="1">
                <a:cs typeface="Times New Roman" panose="02020603050405020304" pitchFamily="18" charset="0"/>
              </a:rPr>
              <a:t>dialysaat</a:t>
            </a:r>
            <a:endParaRPr lang="nl-BE" altLang="nl-BE" dirty="0">
              <a:cs typeface="Arial" panose="020B0604020202020204" pitchFamily="34" charset="0"/>
            </a:endParaRPr>
          </a:p>
          <a:p>
            <a:pPr lvl="1" algn="just" eaLnBrk="1" hangingPunct="1"/>
            <a:r>
              <a:rPr lang="nl-BE" altLang="nl-BE" dirty="0" err="1">
                <a:cs typeface="Times New Roman" panose="02020603050405020304" pitchFamily="18" charset="0"/>
              </a:rPr>
              <a:t>Dialysaatprofielen</a:t>
            </a:r>
            <a:r>
              <a:rPr lang="nl-BE" altLang="nl-BE" dirty="0">
                <a:cs typeface="Times New Roman" panose="02020603050405020304" pitchFamily="18" charset="0"/>
              </a:rPr>
              <a:t>/HC/BVM</a:t>
            </a:r>
            <a:endParaRPr lang="nl-BE" altLang="nl-BE" dirty="0">
              <a:cs typeface="Arial" panose="020B0604020202020204" pitchFamily="34" charset="0"/>
            </a:endParaRPr>
          </a:p>
          <a:p>
            <a:pPr lvl="1" algn="just" eaLnBrk="1" hangingPunct="1"/>
            <a:r>
              <a:rPr lang="nl-BE" altLang="nl-BE" dirty="0">
                <a:cs typeface="Times New Roman" panose="02020603050405020304" pitchFamily="18" charset="0"/>
              </a:rPr>
              <a:t>QHDF     </a:t>
            </a:r>
            <a:endParaRPr lang="nl-BE" altLang="nl-BE" dirty="0">
              <a:cs typeface="Arial" panose="020B0604020202020204" pitchFamily="34" charset="0"/>
            </a:endParaRPr>
          </a:p>
        </p:txBody>
      </p:sp>
    </p:spTree>
    <p:extLst>
      <p:ext uri="{BB962C8B-B14F-4D97-AF65-F5344CB8AC3E}">
        <p14:creationId xmlns:p14="http://schemas.microsoft.com/office/powerpoint/2010/main" val="2926872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3153747" y="3023119"/>
            <a:ext cx="7186598" cy="1178062"/>
          </a:xfrm>
        </p:spPr>
        <p:txBody>
          <a:bodyPr>
            <a:normAutofit fontScale="90000"/>
          </a:bodyPr>
          <a:lstStyle/>
          <a:p>
            <a:pPr algn="ctr"/>
            <a:r>
              <a:rPr lang="nl-BE" sz="6000" dirty="0"/>
              <a:t>INLEIDING</a:t>
            </a:r>
            <a:br>
              <a:rPr lang="nl-BE" sz="4800" dirty="0"/>
            </a:br>
            <a:endParaRPr lang="nl-BE" sz="4800" dirty="0"/>
          </a:p>
        </p:txBody>
      </p:sp>
      <p:sp>
        <p:nvSpPr>
          <p:cNvPr id="3" name="Ondertitel 2"/>
          <p:cNvSpPr>
            <a:spLocks noGrp="1"/>
          </p:cNvSpPr>
          <p:nvPr>
            <p:ph type="subTitle" idx="1"/>
          </p:nvPr>
        </p:nvSpPr>
        <p:spPr>
          <a:xfrm>
            <a:off x="867747" y="5150498"/>
            <a:ext cx="10325522" cy="1707502"/>
          </a:xfrm>
        </p:spPr>
        <p:txBody>
          <a:bodyPr/>
          <a:lstStyle/>
          <a:p>
            <a:endParaRPr lang="nl-BE" dirty="0"/>
          </a:p>
        </p:txBody>
      </p:sp>
    </p:spTree>
    <p:extLst>
      <p:ext uri="{BB962C8B-B14F-4D97-AF65-F5344CB8AC3E}">
        <p14:creationId xmlns:p14="http://schemas.microsoft.com/office/powerpoint/2010/main" val="272983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946647" y="900451"/>
            <a:ext cx="11090274" cy="4644000"/>
          </a:xfrm>
        </p:spPr>
        <p:txBody>
          <a:bodyPr/>
          <a:lstStyle/>
          <a:p>
            <a:endParaRPr lang="nl-BE" dirty="0"/>
          </a:p>
        </p:txBody>
      </p:sp>
      <p:sp>
        <p:nvSpPr>
          <p:cNvPr id="4" name="Tijdelijke aanduiding voor voettekst 3"/>
          <p:cNvSpPr>
            <a:spLocks noGrp="1"/>
          </p:cNvSpPr>
          <p:nvPr>
            <p:ph type="ftr" sz="quarter" idx="11"/>
          </p:nvPr>
        </p:nvSpPr>
        <p:spPr/>
        <p:txBody>
          <a:bodyPr/>
          <a:lstStyle/>
          <a:p>
            <a:r>
              <a:rPr lang="nl-NL" dirty="0"/>
              <a:t>voettekst aan te passen bij 'Invoegen' 'Koptekst en voettekst'</a:t>
            </a:r>
            <a:endParaRPr lang="nl-BE" dirty="0"/>
          </a:p>
        </p:txBody>
      </p:sp>
      <p:sp>
        <p:nvSpPr>
          <p:cNvPr id="5" name="Rechthoek 4"/>
          <p:cNvSpPr/>
          <p:nvPr/>
        </p:nvSpPr>
        <p:spPr>
          <a:xfrm>
            <a:off x="550862" y="1664725"/>
            <a:ext cx="8593138" cy="2677656"/>
          </a:xfrm>
          <a:prstGeom prst="rect">
            <a:avLst/>
          </a:prstGeom>
        </p:spPr>
        <p:txBody>
          <a:bodyPr wrap="square">
            <a:spAutoFit/>
          </a:bodyPr>
          <a:lstStyle/>
          <a:p>
            <a:pPr marL="742950" lvl="1" indent="-285750" algn="just">
              <a:buFont typeface="Arial" panose="020B0604020202020204" pitchFamily="34" charset="0"/>
              <a:buChar char="•"/>
            </a:pPr>
            <a:r>
              <a:rPr lang="nl-BE" altLang="nl-BE" sz="2800" dirty="0">
                <a:cs typeface="Times New Roman" panose="02020603050405020304" pitchFamily="18" charset="0"/>
              </a:rPr>
              <a:t>ev. de gewenste Kt/V</a:t>
            </a:r>
            <a:endParaRPr lang="nl-BE" altLang="nl-BE" sz="2800" dirty="0">
              <a:cs typeface="Arial" panose="020B0604020202020204" pitchFamily="34" charset="0"/>
            </a:endParaRPr>
          </a:p>
          <a:p>
            <a:pPr marL="742950" lvl="1" indent="-285750" algn="just">
              <a:buFont typeface="Arial" panose="020B0604020202020204" pitchFamily="34" charset="0"/>
              <a:buChar char="•"/>
            </a:pPr>
            <a:r>
              <a:rPr lang="nl-BE" altLang="nl-BE" sz="2800" dirty="0">
                <a:cs typeface="Times New Roman" panose="02020603050405020304" pitchFamily="18" charset="0"/>
              </a:rPr>
              <a:t>ev. Medicatie   (aparte rubriek)</a:t>
            </a:r>
            <a:endParaRPr lang="nl-BE" altLang="nl-BE" sz="2800" dirty="0">
              <a:cs typeface="Arial" panose="020B0604020202020204" pitchFamily="34" charset="0"/>
            </a:endParaRPr>
          </a:p>
          <a:p>
            <a:pPr marL="742950" lvl="1" indent="-285750" algn="just">
              <a:buFont typeface="Arial" panose="020B0604020202020204" pitchFamily="34" charset="0"/>
              <a:buChar char="•"/>
            </a:pPr>
            <a:r>
              <a:rPr lang="nl-BE" altLang="nl-BE" sz="2800" dirty="0" err="1">
                <a:cs typeface="Times New Roman" panose="02020603050405020304" pitchFamily="18" charset="0"/>
              </a:rPr>
              <a:t>Specificiteiten</a:t>
            </a:r>
            <a:r>
              <a:rPr lang="nl-BE" altLang="nl-BE" sz="2800" dirty="0">
                <a:cs typeface="Times New Roman" panose="02020603050405020304" pitchFamily="18" charset="0"/>
              </a:rPr>
              <a:t>  (aandachtspunten, EVODIAL)</a:t>
            </a:r>
            <a:endParaRPr lang="nl-BE" altLang="nl-BE" sz="2800" dirty="0">
              <a:cs typeface="Arial" panose="020B0604020202020204" pitchFamily="34" charset="0"/>
            </a:endParaRPr>
          </a:p>
          <a:p>
            <a:pPr marL="742950" lvl="1" indent="-285750" algn="just">
              <a:buFont typeface="Arial" panose="020B0604020202020204" pitchFamily="34" charset="0"/>
              <a:buChar char="•"/>
            </a:pPr>
            <a:r>
              <a:rPr lang="nl-BE" altLang="nl-BE" sz="2800" dirty="0">
                <a:cs typeface="Times New Roman" panose="02020603050405020304" pitchFamily="18" charset="0"/>
              </a:rPr>
              <a:t>de gewenste ultrafiltratie</a:t>
            </a:r>
            <a:endParaRPr lang="nl-BE" altLang="nl-BE" sz="2800" dirty="0">
              <a:cs typeface="Arial" panose="020B0604020202020204" pitchFamily="34" charset="0"/>
            </a:endParaRPr>
          </a:p>
          <a:p>
            <a:pPr marL="742950" lvl="1" indent="-285750" algn="just">
              <a:buFont typeface="Arial" panose="020B0604020202020204" pitchFamily="34" charset="0"/>
              <a:buChar char="•"/>
            </a:pPr>
            <a:r>
              <a:rPr lang="nl-BE" altLang="nl-BE" sz="2800" dirty="0">
                <a:cs typeface="Times New Roman" panose="02020603050405020304" pitchFamily="18" charset="0"/>
              </a:rPr>
              <a:t>UF-profielen</a:t>
            </a:r>
            <a:endParaRPr lang="nl-BE" altLang="nl-BE" sz="2800" dirty="0">
              <a:cs typeface="Arial" panose="020B0604020202020204" pitchFamily="34" charset="0"/>
            </a:endParaRPr>
          </a:p>
          <a:p>
            <a:pPr marL="742950" lvl="1" indent="-285750" algn="just">
              <a:buFont typeface="Arial" panose="020B0604020202020204" pitchFamily="34" charset="0"/>
              <a:buChar char="•"/>
            </a:pPr>
            <a:r>
              <a:rPr lang="nl-BE" altLang="nl-BE" sz="2800" dirty="0">
                <a:cs typeface="Times New Roman" panose="02020603050405020304" pitchFamily="18" charset="0"/>
              </a:rPr>
              <a:t>te nemen bloedafnames   (opdrachten)</a:t>
            </a:r>
            <a:endParaRPr lang="nl-BE" sz="2800" dirty="0"/>
          </a:p>
        </p:txBody>
      </p:sp>
    </p:spTree>
    <p:extLst>
      <p:ext uri="{BB962C8B-B14F-4D97-AF65-F5344CB8AC3E}">
        <p14:creationId xmlns:p14="http://schemas.microsoft.com/office/powerpoint/2010/main" val="394220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2"/>
          <p:cNvSpPr>
            <a:spLocks noGrp="1" noRot="1" noChangeArrowheads="1"/>
          </p:cNvSpPr>
          <p:nvPr>
            <p:ph type="title"/>
          </p:nvPr>
        </p:nvSpPr>
        <p:spPr>
          <a:ln w="38100">
            <a:noFill/>
          </a:ln>
        </p:spPr>
        <p:txBody>
          <a:bodyPr>
            <a:normAutofit/>
          </a:bodyPr>
          <a:lstStyle/>
          <a:p>
            <a:pPr algn="ctr" eaLnBrk="1" hangingPunct="1">
              <a:defRPr/>
            </a:pPr>
            <a:r>
              <a:rPr lang="nl-NL" sz="3600" dirty="0">
                <a:solidFill>
                  <a:schemeClr val="bg2">
                    <a:lumMod val="75000"/>
                  </a:schemeClr>
                </a:solidFill>
              </a:rPr>
              <a:t>Aansluitfase </a:t>
            </a:r>
          </a:p>
        </p:txBody>
      </p:sp>
      <p:sp>
        <p:nvSpPr>
          <p:cNvPr id="245763" name="Rectangle 3"/>
          <p:cNvSpPr>
            <a:spLocks noGrp="1" noChangeArrowheads="1"/>
          </p:cNvSpPr>
          <p:nvPr>
            <p:ph type="body" idx="1"/>
          </p:nvPr>
        </p:nvSpPr>
        <p:spPr>
          <a:xfrm>
            <a:off x="409434" y="1259400"/>
            <a:ext cx="8777901" cy="5168696"/>
          </a:xfrm>
        </p:spPr>
        <p:txBody>
          <a:bodyPr>
            <a:normAutofit lnSpcReduction="10000"/>
          </a:bodyPr>
          <a:lstStyle/>
          <a:p>
            <a:pPr eaLnBrk="1" hangingPunct="1">
              <a:buFont typeface="Wingdings" pitchFamily="2" charset="2"/>
              <a:buNone/>
              <a:defRPr/>
            </a:pPr>
            <a:r>
              <a:rPr lang="nl-NL" i="1" dirty="0">
                <a:cs typeface="Arial" charset="0"/>
              </a:rPr>
              <a:t>Anticoagulantia  </a:t>
            </a:r>
          </a:p>
          <a:p>
            <a:pPr eaLnBrk="1" hangingPunct="1">
              <a:buFont typeface="Wingdings" pitchFamily="2" charset="2"/>
              <a:buNone/>
              <a:defRPr/>
            </a:pPr>
            <a:endParaRPr lang="nl-NL" dirty="0">
              <a:cs typeface="Arial" charset="0"/>
            </a:endParaRPr>
          </a:p>
          <a:p>
            <a:pPr eaLnBrk="1" hangingPunct="1">
              <a:buFont typeface="Wingdings" pitchFamily="2" charset="2"/>
              <a:buNone/>
              <a:defRPr/>
            </a:pPr>
            <a:r>
              <a:rPr lang="nl-NL" dirty="0">
                <a:cs typeface="Arial" charset="0"/>
              </a:rPr>
              <a:t>Wanneer bloed in contact komt met lucht, synthetische stoffen, niet vloeit, afkoelt,…zal het stollen. Daarom vergt elk ECC antistolling.</a:t>
            </a:r>
          </a:p>
          <a:p>
            <a:pPr eaLnBrk="1" hangingPunct="1">
              <a:buFont typeface="Wingdings" pitchFamily="2" charset="2"/>
              <a:buNone/>
              <a:defRPr/>
            </a:pPr>
            <a:endParaRPr lang="nl-NL" dirty="0">
              <a:cs typeface="Arial" charset="0"/>
            </a:endParaRPr>
          </a:p>
          <a:p>
            <a:pPr eaLnBrk="1" hangingPunct="1">
              <a:buFont typeface="Wingdings" pitchFamily="2" charset="2"/>
              <a:buNone/>
              <a:defRPr/>
            </a:pPr>
            <a:r>
              <a:rPr lang="nl-NL" dirty="0">
                <a:solidFill>
                  <a:srgbClr val="FF0000"/>
                </a:solidFill>
                <a:cs typeface="Arial" charset="0"/>
              </a:rPr>
              <a:t>Leg het juiste materiaal klaar !</a:t>
            </a:r>
          </a:p>
          <a:p>
            <a:pPr eaLnBrk="1" hangingPunct="1">
              <a:buFont typeface="Wingdings" pitchFamily="2" charset="2"/>
              <a:buNone/>
              <a:defRPr/>
            </a:pPr>
            <a:endParaRPr lang="nl-NL" dirty="0">
              <a:cs typeface="Arial" charset="0"/>
            </a:endParaRPr>
          </a:p>
          <a:p>
            <a:pPr eaLnBrk="1" hangingPunct="1">
              <a:buFont typeface="Wingdings" pitchFamily="2" charset="2"/>
              <a:buNone/>
              <a:defRPr/>
            </a:pPr>
            <a:r>
              <a:rPr lang="nl-NL" dirty="0">
                <a:cs typeface="Arial" charset="0"/>
              </a:rPr>
              <a:t>LMWH, Heparine, </a:t>
            </a:r>
            <a:r>
              <a:rPr lang="nl-NL" dirty="0" err="1">
                <a:cs typeface="Arial" charset="0"/>
              </a:rPr>
              <a:t>Fondaparinux</a:t>
            </a:r>
            <a:r>
              <a:rPr lang="nl-NL" dirty="0">
                <a:cs typeface="Arial" charset="0"/>
              </a:rPr>
              <a:t>, regionale </a:t>
            </a:r>
            <a:r>
              <a:rPr lang="nl-NL" dirty="0" err="1">
                <a:cs typeface="Arial" charset="0"/>
              </a:rPr>
              <a:t>heparinisatie</a:t>
            </a:r>
            <a:r>
              <a:rPr lang="nl-NL" dirty="0">
                <a:cs typeface="Arial" charset="0"/>
              </a:rPr>
              <a:t> met </a:t>
            </a:r>
            <a:r>
              <a:rPr lang="nl-NL" dirty="0" err="1">
                <a:cs typeface="Arial" charset="0"/>
              </a:rPr>
              <a:t>citraat</a:t>
            </a:r>
            <a:r>
              <a:rPr lang="nl-NL" dirty="0">
                <a:cs typeface="Arial" charset="0"/>
              </a:rPr>
              <a:t>, </a:t>
            </a:r>
            <a:r>
              <a:rPr lang="nl-NL" dirty="0" err="1">
                <a:cs typeface="Arial" charset="0"/>
              </a:rPr>
              <a:t>citraatdialyse</a:t>
            </a:r>
            <a:r>
              <a:rPr lang="nl-NL" dirty="0">
                <a:cs typeface="Arial" charset="0"/>
              </a:rPr>
              <a:t> in combinatie met HDF </a:t>
            </a:r>
            <a:r>
              <a:rPr lang="nl-NL" dirty="0" err="1">
                <a:cs typeface="Arial" charset="0"/>
              </a:rPr>
              <a:t>prédilutie</a:t>
            </a:r>
            <a:r>
              <a:rPr lang="nl-NL" dirty="0">
                <a:cs typeface="Arial" charset="0"/>
              </a:rPr>
              <a:t>, zonder </a:t>
            </a:r>
            <a:r>
              <a:rPr lang="nl-NL" dirty="0" err="1">
                <a:cs typeface="Arial" charset="0"/>
              </a:rPr>
              <a:t>ontstolling</a:t>
            </a:r>
            <a:r>
              <a:rPr lang="nl-NL" dirty="0">
                <a:cs typeface="Arial" charset="0"/>
              </a:rPr>
              <a:t> maar om de 15’ het ECC spoelen, minimale </a:t>
            </a:r>
            <a:r>
              <a:rPr lang="nl-NL" dirty="0" err="1">
                <a:cs typeface="Arial" charset="0"/>
              </a:rPr>
              <a:t>heparinisatie</a:t>
            </a:r>
            <a:r>
              <a:rPr lang="nl-NL" dirty="0">
                <a:cs typeface="Arial" charset="0"/>
              </a:rPr>
              <a:t> met gewone heparine onder goeie monitoring (ACT), heparine </a:t>
            </a:r>
            <a:r>
              <a:rPr lang="nl-NL" dirty="0" err="1">
                <a:cs typeface="Arial" charset="0"/>
              </a:rPr>
              <a:t>coated</a:t>
            </a:r>
            <a:r>
              <a:rPr lang="nl-NL" dirty="0">
                <a:cs typeface="Arial" charset="0"/>
              </a:rPr>
              <a:t> KN.</a:t>
            </a:r>
          </a:p>
          <a:p>
            <a:pPr eaLnBrk="1" hangingPunct="1">
              <a:buFont typeface="Wingdings" pitchFamily="2" charset="2"/>
              <a:buNone/>
              <a:defRPr/>
            </a:pPr>
            <a:endParaRPr lang="nl-NL" dirty="0">
              <a:cs typeface="Arial" charset="0"/>
            </a:endParaRPr>
          </a:p>
          <a:p>
            <a:pPr eaLnBrk="1" hangingPunct="1">
              <a:buFont typeface="Wingdings" pitchFamily="2" charset="2"/>
              <a:buNone/>
              <a:defRPr/>
            </a:pPr>
            <a:endParaRPr lang="nl-NL" dirty="0">
              <a:cs typeface="Arial" charset="0"/>
            </a:endParaRPr>
          </a:p>
          <a:p>
            <a:pPr eaLnBrk="1" hangingPunct="1">
              <a:buFont typeface="Wingdings" pitchFamily="2" charset="2"/>
              <a:buNone/>
              <a:defRPr/>
            </a:pPr>
            <a:endParaRPr lang="nl-NL" dirty="0">
              <a:cs typeface="Arial" charset="0"/>
            </a:endParaRPr>
          </a:p>
          <a:p>
            <a:pPr eaLnBrk="1" hangingPunct="1">
              <a:buFont typeface="Wingdings" pitchFamily="2" charset="2"/>
              <a:buNone/>
              <a:defRPr/>
            </a:pPr>
            <a:endParaRPr lang="nl-BE" dirty="0">
              <a:cs typeface="Arial" charset="0"/>
            </a:endParaRPr>
          </a:p>
        </p:txBody>
      </p:sp>
    </p:spTree>
    <p:extLst>
      <p:ext uri="{BB962C8B-B14F-4D97-AF65-F5344CB8AC3E}">
        <p14:creationId xmlns:p14="http://schemas.microsoft.com/office/powerpoint/2010/main" val="3088011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algn="ctr"/>
            <a:r>
              <a:rPr lang="nl-NL" sz="4000" dirty="0">
                <a:solidFill>
                  <a:srgbClr val="FF0000"/>
                </a:solidFill>
              </a:rPr>
              <a:t>! Vraag je steeds af of er geen bloedingsgevaar is bij de patiënt !</a:t>
            </a:r>
            <a:endParaRPr lang="nl-BE" sz="4000" dirty="0">
              <a:solidFill>
                <a:srgbClr val="FF0000"/>
              </a:solidFill>
            </a:endParaRPr>
          </a:p>
        </p:txBody>
      </p:sp>
      <p:sp>
        <p:nvSpPr>
          <p:cNvPr id="3" name="Tijdelijke aanduiding voor inhoud 2"/>
          <p:cNvSpPr>
            <a:spLocks noGrp="1"/>
          </p:cNvSpPr>
          <p:nvPr>
            <p:ph idx="1"/>
          </p:nvPr>
        </p:nvSpPr>
        <p:spPr>
          <a:xfrm>
            <a:off x="550862" y="1557275"/>
            <a:ext cx="11090274" cy="4644000"/>
          </a:xfrm>
        </p:spPr>
        <p:txBody>
          <a:bodyPr>
            <a:normAutofit/>
          </a:bodyPr>
          <a:lstStyle/>
          <a:p>
            <a:r>
              <a:rPr lang="nl-NL" dirty="0"/>
              <a:t>Gevallen ?</a:t>
            </a:r>
          </a:p>
          <a:p>
            <a:pPr>
              <a:defRPr/>
            </a:pPr>
            <a:r>
              <a:rPr lang="nl-NL" dirty="0">
                <a:cs typeface="Arial" charset="0"/>
              </a:rPr>
              <a:t>Bloedbraken ?</a:t>
            </a:r>
          </a:p>
          <a:p>
            <a:pPr>
              <a:defRPr/>
            </a:pPr>
            <a:r>
              <a:rPr lang="nl-NL" dirty="0">
                <a:cs typeface="Arial" charset="0"/>
              </a:rPr>
              <a:t>Bloedverlies per </a:t>
            </a:r>
            <a:r>
              <a:rPr lang="nl-NL" dirty="0" err="1">
                <a:cs typeface="Arial" charset="0"/>
              </a:rPr>
              <a:t>anum</a:t>
            </a:r>
            <a:r>
              <a:rPr lang="nl-NL" dirty="0">
                <a:cs typeface="Arial" charset="0"/>
              </a:rPr>
              <a:t> ?</a:t>
            </a:r>
          </a:p>
          <a:p>
            <a:pPr>
              <a:defRPr/>
            </a:pPr>
            <a:r>
              <a:rPr lang="nl-NL" dirty="0">
                <a:cs typeface="Arial" charset="0"/>
              </a:rPr>
              <a:t>Hematurie ?</a:t>
            </a:r>
            <a:endParaRPr lang="nl-NL" dirty="0"/>
          </a:p>
          <a:p>
            <a:r>
              <a:rPr lang="nl-NL" dirty="0"/>
              <a:t>Menstruatie ?</a:t>
            </a:r>
          </a:p>
          <a:p>
            <a:r>
              <a:rPr lang="nl-NL" dirty="0"/>
              <a:t>Operatieve ingreep gisteren ? Vandaag ? Morgen ?</a:t>
            </a:r>
          </a:p>
          <a:p>
            <a:r>
              <a:rPr lang="nl-NL" dirty="0"/>
              <a:t>Tandextractie ?</a:t>
            </a:r>
            <a:endParaRPr lang="nl-BE" dirty="0"/>
          </a:p>
          <a:p>
            <a:r>
              <a:rPr lang="nl-NL" dirty="0"/>
              <a:t>Epidurale infiltratie ?</a:t>
            </a:r>
          </a:p>
          <a:p>
            <a:r>
              <a:rPr lang="nl-NL" dirty="0" err="1"/>
              <a:t>Intravitreale</a:t>
            </a:r>
            <a:r>
              <a:rPr lang="nl-NL" dirty="0"/>
              <a:t> injectie ?</a:t>
            </a:r>
          </a:p>
          <a:p>
            <a:r>
              <a:rPr lang="nl-NL" dirty="0"/>
              <a:t>Nabloeden ?</a:t>
            </a:r>
          </a:p>
        </p:txBody>
      </p:sp>
    </p:spTree>
    <p:extLst>
      <p:ext uri="{BB962C8B-B14F-4D97-AF65-F5344CB8AC3E}">
        <p14:creationId xmlns:p14="http://schemas.microsoft.com/office/powerpoint/2010/main" val="3381072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3"/>
          <p:cNvSpPr>
            <a:spLocks noGrp="1" noChangeArrowheads="1"/>
          </p:cNvSpPr>
          <p:nvPr>
            <p:ph type="body" idx="1"/>
          </p:nvPr>
        </p:nvSpPr>
        <p:spPr/>
        <p:txBody>
          <a:bodyPr>
            <a:normAutofit lnSpcReduction="10000"/>
          </a:bodyPr>
          <a:lstStyle/>
          <a:p>
            <a:pPr eaLnBrk="1" hangingPunct="1"/>
            <a:r>
              <a:rPr lang="nl-NL" altLang="nl-BE" i="1" dirty="0"/>
              <a:t>Transport</a:t>
            </a:r>
          </a:p>
          <a:p>
            <a:pPr eaLnBrk="1" hangingPunct="1"/>
            <a:endParaRPr lang="nl-NL" altLang="nl-BE" dirty="0"/>
          </a:p>
          <a:p>
            <a:pPr eaLnBrk="1" hangingPunct="1"/>
            <a:r>
              <a:rPr lang="nl-NL" altLang="nl-BE" dirty="0"/>
              <a:t>Eigen vervoer ?</a:t>
            </a:r>
          </a:p>
          <a:p>
            <a:pPr eaLnBrk="1" hangingPunct="1"/>
            <a:r>
              <a:rPr lang="nl-NL" altLang="nl-BE" dirty="0"/>
              <a:t>Zittend vervoer ?</a:t>
            </a:r>
          </a:p>
          <a:p>
            <a:pPr eaLnBrk="1" hangingPunct="1"/>
            <a:r>
              <a:rPr lang="nl-NL" altLang="nl-BE" dirty="0"/>
              <a:t>Rolstoel vervoer ?</a:t>
            </a:r>
          </a:p>
          <a:p>
            <a:pPr eaLnBrk="1" hangingPunct="1"/>
            <a:r>
              <a:rPr lang="nl-NL" altLang="nl-BE" dirty="0"/>
              <a:t>Liggend vervoer ?</a:t>
            </a:r>
          </a:p>
          <a:p>
            <a:pPr eaLnBrk="1" hangingPunct="1"/>
            <a:r>
              <a:rPr lang="nl-NL" altLang="nl-BE" dirty="0"/>
              <a:t>Opname ?</a:t>
            </a:r>
          </a:p>
          <a:p>
            <a:pPr eaLnBrk="1" hangingPunct="1"/>
            <a:r>
              <a:rPr lang="nl-NL" altLang="nl-BE" dirty="0"/>
              <a:t>Vervoerswijzigingen ?(onderzoeken, langere dialyses,…)</a:t>
            </a:r>
          </a:p>
          <a:p>
            <a:pPr eaLnBrk="1" hangingPunct="1"/>
            <a:r>
              <a:rPr lang="nl-NL" altLang="nl-BE" dirty="0"/>
              <a:t>Regelmatige </a:t>
            </a:r>
            <a:r>
              <a:rPr lang="nl-NL" altLang="nl-BE" dirty="0" err="1"/>
              <a:t>herevaluatie</a:t>
            </a:r>
            <a:r>
              <a:rPr lang="nl-NL" altLang="nl-BE" dirty="0"/>
              <a:t> ?</a:t>
            </a:r>
          </a:p>
          <a:p>
            <a:pPr eaLnBrk="1" hangingPunct="1"/>
            <a:r>
              <a:rPr lang="nl-NL" altLang="nl-BE" dirty="0"/>
              <a:t>Maandelijkse vervoersbewijzen naar de mutualiteit (</a:t>
            </a:r>
            <a:r>
              <a:rPr lang="nl-NL" altLang="nl-BE" dirty="0" err="1"/>
              <a:t>Mutas</a:t>
            </a:r>
            <a:r>
              <a:rPr lang="nl-NL" altLang="nl-BE" dirty="0"/>
              <a:t>/secretariaat </a:t>
            </a:r>
            <a:r>
              <a:rPr lang="nl-NL" altLang="nl-BE" dirty="0" err="1"/>
              <a:t>nefro</a:t>
            </a:r>
            <a:r>
              <a:rPr lang="nl-NL" altLang="nl-BE" dirty="0"/>
              <a:t>) </a:t>
            </a:r>
          </a:p>
          <a:p>
            <a:pPr eaLnBrk="1" hangingPunct="1"/>
            <a:endParaRPr lang="nl-NL" altLang="nl-BE" dirty="0"/>
          </a:p>
          <a:p>
            <a:pPr eaLnBrk="1" hangingPunct="1"/>
            <a:endParaRPr lang="nl-BE" altLang="nl-BE" dirty="0"/>
          </a:p>
        </p:txBody>
      </p:sp>
      <p:sp>
        <p:nvSpPr>
          <p:cNvPr id="2" name="Titel 1"/>
          <p:cNvSpPr>
            <a:spLocks noGrp="1"/>
          </p:cNvSpPr>
          <p:nvPr>
            <p:ph type="title"/>
          </p:nvPr>
        </p:nvSpPr>
        <p:spPr/>
        <p:txBody>
          <a:bodyPr/>
          <a:lstStyle/>
          <a:p>
            <a:r>
              <a:rPr lang="nl-NL" dirty="0"/>
              <a:t>aansluitfase</a:t>
            </a:r>
            <a:endParaRPr lang="nl-BE" dirty="0"/>
          </a:p>
        </p:txBody>
      </p:sp>
    </p:spTree>
    <p:extLst>
      <p:ext uri="{BB962C8B-B14F-4D97-AF65-F5344CB8AC3E}">
        <p14:creationId xmlns:p14="http://schemas.microsoft.com/office/powerpoint/2010/main" val="2986070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r>
              <a:rPr lang="nl-NL" altLang="nl-BE" dirty="0"/>
              <a:t>KT/V ureum  (genormeerde ureum klaring)</a:t>
            </a:r>
          </a:p>
        </p:txBody>
      </p:sp>
      <p:sp>
        <p:nvSpPr>
          <p:cNvPr id="51203" name="Rectangle 3"/>
          <p:cNvSpPr>
            <a:spLocks noGrp="1" noChangeArrowheads="1"/>
          </p:cNvSpPr>
          <p:nvPr>
            <p:ph type="body" idx="1"/>
          </p:nvPr>
        </p:nvSpPr>
        <p:spPr/>
        <p:txBody>
          <a:bodyPr/>
          <a:lstStyle/>
          <a:p>
            <a:pPr eaLnBrk="1" hangingPunct="1"/>
            <a:r>
              <a:rPr lang="nl-NL" altLang="nl-BE" dirty="0"/>
              <a:t>Drukt de efficiëntie van een dialysebehandeling uit.</a:t>
            </a:r>
          </a:p>
          <a:p>
            <a:pPr eaLnBrk="1" hangingPunct="1"/>
            <a:endParaRPr lang="nl-NL" altLang="nl-BE" dirty="0"/>
          </a:p>
          <a:p>
            <a:pPr eaLnBrk="1" hangingPunct="1"/>
            <a:r>
              <a:rPr lang="nl-NL" altLang="nl-BE" dirty="0"/>
              <a:t>Kt staat voor : klaring x dialysebehandeling</a:t>
            </a:r>
          </a:p>
          <a:p>
            <a:pPr eaLnBrk="1" hangingPunct="1"/>
            <a:r>
              <a:rPr lang="nl-NL" altLang="nl-BE" dirty="0"/>
              <a:t>V staat voor : verdelingsvolume van het ureum.</a:t>
            </a:r>
          </a:p>
          <a:p>
            <a:pPr eaLnBrk="1" hangingPunct="1"/>
            <a:r>
              <a:rPr lang="nl-NL" altLang="nl-BE" dirty="0"/>
              <a:t>Streefwaarde : ≥ 1,2 / dialyse  (3 x 4u HD / week)</a:t>
            </a:r>
            <a:endParaRPr lang="nl-BE" altLang="nl-BE" dirty="0"/>
          </a:p>
          <a:p>
            <a:pPr lvl="1" eaLnBrk="1" hangingPunct="1"/>
            <a:r>
              <a:rPr lang="nl-BE" altLang="nl-BE" dirty="0"/>
              <a:t>Kritieken</a:t>
            </a:r>
          </a:p>
          <a:p>
            <a:pPr lvl="2" eaLnBrk="1" hangingPunct="1"/>
            <a:r>
              <a:rPr lang="nl-BE" altLang="nl-BE" dirty="0"/>
              <a:t>Volume in de noemer</a:t>
            </a:r>
          </a:p>
          <a:p>
            <a:pPr lvl="2" eaLnBrk="1" hangingPunct="1"/>
            <a:r>
              <a:rPr lang="nl-BE" altLang="nl-BE" dirty="0"/>
              <a:t>Standaardisatie bloedafname</a:t>
            </a:r>
          </a:p>
          <a:p>
            <a:pPr marL="357188" lvl="2" indent="0" eaLnBrk="1" hangingPunct="1">
              <a:buNone/>
            </a:pPr>
            <a:endParaRPr lang="nl-BE" altLang="nl-BE" dirty="0"/>
          </a:p>
          <a:p>
            <a:pPr marL="357188" lvl="2" indent="0" eaLnBrk="1" hangingPunct="1">
              <a:buNone/>
            </a:pPr>
            <a:r>
              <a:rPr lang="nl-NL" altLang="nl-BE" dirty="0"/>
              <a:t>Bloeddebieten, voldoende dialysetijd, 2 naald- </a:t>
            </a:r>
            <a:r>
              <a:rPr lang="nl-NL" altLang="nl-BE" dirty="0" err="1"/>
              <a:t>ipv</a:t>
            </a:r>
            <a:r>
              <a:rPr lang="nl-NL" altLang="nl-BE" dirty="0"/>
              <a:t>.  1 naaldsystemen, KN met grote oppervlakten, high flux KN</a:t>
            </a:r>
          </a:p>
        </p:txBody>
      </p:sp>
    </p:spTree>
    <p:extLst>
      <p:ext uri="{BB962C8B-B14F-4D97-AF65-F5344CB8AC3E}">
        <p14:creationId xmlns:p14="http://schemas.microsoft.com/office/powerpoint/2010/main" val="236450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voettekst 1"/>
          <p:cNvSpPr>
            <a:spLocks noGrp="1"/>
          </p:cNvSpPr>
          <p:nvPr>
            <p:ph type="ftr" sz="quarter" idx="10"/>
          </p:nvPr>
        </p:nvSpPr>
        <p:spPr>
          <a:xfrm>
            <a:off x="513184" y="6309320"/>
            <a:ext cx="12192000" cy="365125"/>
          </a:xfrm>
        </p:spPr>
        <p:txBody>
          <a:bodyPr/>
          <a:lstStyle/>
          <a:p>
            <a:endParaRPr lang="en-US" dirty="0"/>
          </a:p>
        </p:txBody>
      </p:sp>
      <p:sp>
        <p:nvSpPr>
          <p:cNvPr id="3" name="Titel 2"/>
          <p:cNvSpPr>
            <a:spLocks noGrp="1"/>
          </p:cNvSpPr>
          <p:nvPr>
            <p:ph type="title"/>
          </p:nvPr>
        </p:nvSpPr>
        <p:spPr>
          <a:xfrm>
            <a:off x="1919536" y="620688"/>
            <a:ext cx="7795964" cy="936104"/>
          </a:xfrm>
        </p:spPr>
        <p:txBody>
          <a:bodyPr/>
          <a:lstStyle/>
          <a:p>
            <a:pPr algn="ctr"/>
            <a:r>
              <a:rPr lang="nl-NL" u="sng" dirty="0">
                <a:solidFill>
                  <a:schemeClr val="bg2">
                    <a:lumMod val="75000"/>
                  </a:schemeClr>
                </a:solidFill>
              </a:rPr>
              <a:t>Aansluitfase </a:t>
            </a:r>
            <a:endParaRPr lang="nl-BE" u="sng" dirty="0">
              <a:solidFill>
                <a:schemeClr val="bg2">
                  <a:lumMod val="75000"/>
                </a:schemeClr>
              </a:solidFill>
            </a:endParaRPr>
          </a:p>
        </p:txBody>
      </p:sp>
      <p:sp>
        <p:nvSpPr>
          <p:cNvPr id="4" name="Tijdelijke aanduiding voor inhoud 3"/>
          <p:cNvSpPr>
            <a:spLocks noGrp="1"/>
          </p:cNvSpPr>
          <p:nvPr>
            <p:ph idx="1"/>
          </p:nvPr>
        </p:nvSpPr>
        <p:spPr>
          <a:xfrm>
            <a:off x="527381" y="1241946"/>
            <a:ext cx="10394619" cy="5067374"/>
          </a:xfrm>
        </p:spPr>
        <p:txBody>
          <a:bodyPr>
            <a:normAutofit/>
          </a:bodyPr>
          <a:lstStyle/>
          <a:p>
            <a:r>
              <a:rPr lang="nl-NL" b="1" i="1" dirty="0"/>
              <a:t>Bloedafnames</a:t>
            </a:r>
          </a:p>
          <a:p>
            <a:endParaRPr lang="nl-NL" dirty="0"/>
          </a:p>
          <a:p>
            <a:r>
              <a:rPr lang="nl-NL" dirty="0"/>
              <a:t>Vermijd zo veel mogelijk perifere BA</a:t>
            </a:r>
          </a:p>
          <a:p>
            <a:r>
              <a:rPr lang="nl-NL" dirty="0"/>
              <a:t>Informeer hiervoor :</a:t>
            </a:r>
          </a:p>
          <a:p>
            <a:r>
              <a:rPr lang="nl-NL" dirty="0"/>
              <a:t>De patiënt</a:t>
            </a:r>
          </a:p>
          <a:p>
            <a:r>
              <a:rPr lang="nl-NL" dirty="0"/>
              <a:t>De hospitalisatieafdeling</a:t>
            </a:r>
          </a:p>
          <a:p>
            <a:endParaRPr lang="nl-NL" dirty="0"/>
          </a:p>
          <a:p>
            <a:r>
              <a:rPr lang="nl-NL" dirty="0"/>
              <a:t>Maandelijks BA(ionogram)   -&gt; op basis hiervan wordt het dialysevoorschrift, de medicatie, het dieet aangepast.</a:t>
            </a:r>
          </a:p>
          <a:p>
            <a:r>
              <a:rPr lang="nl-NL" dirty="0"/>
              <a:t>Tussentijdse BA : bij ziekte </a:t>
            </a:r>
            <a:r>
              <a:rPr lang="nl-NL" dirty="0" err="1"/>
              <a:t>syptomen</a:t>
            </a:r>
            <a:r>
              <a:rPr lang="nl-NL" dirty="0"/>
              <a:t> , algemeen onwelzijn, ontregelde bloedstolling, koorts,…</a:t>
            </a:r>
          </a:p>
          <a:p>
            <a:endParaRPr lang="nl-NL" dirty="0"/>
          </a:p>
          <a:p>
            <a:endParaRPr lang="nl-NL" dirty="0"/>
          </a:p>
          <a:p>
            <a:endParaRPr lang="nl-BE" dirty="0"/>
          </a:p>
        </p:txBody>
      </p:sp>
    </p:spTree>
    <p:extLst>
      <p:ext uri="{BB962C8B-B14F-4D97-AF65-F5344CB8AC3E}">
        <p14:creationId xmlns:p14="http://schemas.microsoft.com/office/powerpoint/2010/main" val="15758154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51" name="Text Box 7"/>
          <p:cNvSpPr txBox="1">
            <a:spLocks noChangeArrowheads="1"/>
          </p:cNvSpPr>
          <p:nvPr/>
        </p:nvSpPr>
        <p:spPr bwMode="auto">
          <a:xfrm>
            <a:off x="2619376" y="4240213"/>
            <a:ext cx="748923" cy="461665"/>
          </a:xfrm>
          <a:prstGeom prst="rect">
            <a:avLst/>
          </a:prstGeom>
          <a:noFill/>
          <a:ln w="9525">
            <a:noFill/>
            <a:miter lim="800000"/>
            <a:headEnd/>
            <a:tailEnd/>
          </a:ln>
        </p:spPr>
        <p:txBody>
          <a:bodyPr wrap="none">
            <a:spAutoFit/>
          </a:bodyPr>
          <a:lstStyle/>
          <a:p>
            <a:pPr lvl="1">
              <a:buFontTx/>
              <a:buChar char="-"/>
            </a:pPr>
            <a:endParaRPr lang="nl-BE" sz="2400" dirty="0">
              <a:latin typeface="Arial" charset="0"/>
            </a:endParaRPr>
          </a:p>
        </p:txBody>
      </p:sp>
      <p:sp>
        <p:nvSpPr>
          <p:cNvPr id="3" name="Tekstvak 2"/>
          <p:cNvSpPr txBox="1"/>
          <p:nvPr/>
        </p:nvSpPr>
        <p:spPr>
          <a:xfrm>
            <a:off x="126609" y="618978"/>
            <a:ext cx="17702154" cy="3970318"/>
          </a:xfrm>
          <a:prstGeom prst="rect">
            <a:avLst/>
          </a:prstGeom>
          <a:noFill/>
        </p:spPr>
        <p:txBody>
          <a:bodyPr wrap="square" rtlCol="0">
            <a:spAutoFit/>
          </a:bodyPr>
          <a:lstStyle/>
          <a:p>
            <a:r>
              <a:rPr lang="nl-NL" sz="2800" b="1" dirty="0"/>
              <a:t>Weetjes :</a:t>
            </a:r>
          </a:p>
          <a:p>
            <a:endParaRPr lang="nl-NL" sz="2800" dirty="0"/>
          </a:p>
          <a:p>
            <a:r>
              <a:rPr lang="nl-NL" sz="2800" dirty="0"/>
              <a:t>Let op bij bloedafname voor kaliumbepaling dat er geen hemolyse op het staal is.</a:t>
            </a:r>
          </a:p>
          <a:p>
            <a:r>
              <a:rPr lang="nl-NL" sz="2800" dirty="0"/>
              <a:t>Laat het staal dus niet te lang liggen of doe er geen bruuske bewegingen mee,</a:t>
            </a:r>
          </a:p>
          <a:p>
            <a:r>
              <a:rPr lang="nl-NL" sz="2800" dirty="0"/>
              <a:t> DUS NIET SCHUDDEN !</a:t>
            </a:r>
          </a:p>
          <a:p>
            <a:endParaRPr lang="nl-NL" sz="2800" dirty="0"/>
          </a:p>
          <a:p>
            <a:r>
              <a:rPr lang="nl-NL" sz="2800" dirty="0"/>
              <a:t>Het afnemen van een </a:t>
            </a:r>
            <a:r>
              <a:rPr lang="nl-NL" sz="2800" dirty="0" err="1"/>
              <a:t>stollingparameter</a:t>
            </a:r>
            <a:r>
              <a:rPr lang="nl-NL" sz="2800" dirty="0"/>
              <a:t> via katheters…</a:t>
            </a:r>
          </a:p>
          <a:p>
            <a:r>
              <a:rPr lang="nl-NL" sz="2800" dirty="0"/>
              <a:t>eerst voldoende </a:t>
            </a:r>
            <a:r>
              <a:rPr lang="nl-NL" sz="2800" dirty="0" err="1"/>
              <a:t>flushen</a:t>
            </a:r>
            <a:r>
              <a:rPr lang="nl-NL" sz="2800" dirty="0"/>
              <a:t> met fysiologische oplossing en het staal</a:t>
            </a:r>
          </a:p>
          <a:p>
            <a:r>
              <a:rPr lang="nl-NL" sz="2800" dirty="0"/>
              <a:t>als laatste afnemen.</a:t>
            </a:r>
            <a:endParaRPr lang="nl-BE" sz="2800" dirty="0"/>
          </a:p>
        </p:txBody>
      </p:sp>
    </p:spTree>
    <p:extLst>
      <p:ext uri="{BB962C8B-B14F-4D97-AF65-F5344CB8AC3E}">
        <p14:creationId xmlns:p14="http://schemas.microsoft.com/office/powerpoint/2010/main" val="2595989773"/>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2"/>
          <p:cNvSpPr>
            <a:spLocks noGrp="1" noRot="1" noChangeArrowheads="1"/>
          </p:cNvSpPr>
          <p:nvPr>
            <p:ph type="title"/>
          </p:nvPr>
        </p:nvSpPr>
        <p:spPr>
          <a:ln w="28575">
            <a:noFill/>
          </a:ln>
        </p:spPr>
        <p:txBody>
          <a:bodyPr>
            <a:normAutofit fontScale="90000"/>
          </a:bodyPr>
          <a:lstStyle/>
          <a:p>
            <a:pPr algn="ctr" eaLnBrk="1" hangingPunct="1">
              <a:defRPr/>
            </a:pPr>
            <a:br>
              <a:rPr lang="nl-BE" sz="3600" dirty="0"/>
            </a:br>
            <a:r>
              <a:rPr lang="nl-BE" sz="3600" dirty="0"/>
              <a:t>behandelingsfase </a:t>
            </a:r>
            <a:endParaRPr lang="nl-NL" sz="3600" dirty="0"/>
          </a:p>
        </p:txBody>
      </p:sp>
      <p:sp>
        <p:nvSpPr>
          <p:cNvPr id="238595" name="Rectangle 3"/>
          <p:cNvSpPr>
            <a:spLocks noGrp="1" noChangeArrowheads="1"/>
          </p:cNvSpPr>
          <p:nvPr>
            <p:ph type="body" idx="1"/>
          </p:nvPr>
        </p:nvSpPr>
        <p:spPr>
          <a:xfrm>
            <a:off x="2450045" y="2743403"/>
            <a:ext cx="7291908" cy="4032448"/>
          </a:xfrm>
        </p:spPr>
        <p:txBody>
          <a:bodyPr/>
          <a:lstStyle/>
          <a:p>
            <a:pPr eaLnBrk="1" hangingPunct="1">
              <a:buClr>
                <a:schemeClr val="tx1"/>
              </a:buClr>
              <a:buFontTx/>
              <a:buChar char="-"/>
              <a:defRPr/>
            </a:pPr>
            <a:endParaRPr lang="nl-BE" dirty="0"/>
          </a:p>
          <a:p>
            <a:pPr eaLnBrk="1" hangingPunct="1">
              <a:buClr>
                <a:schemeClr val="tx1"/>
              </a:buClr>
              <a:defRPr/>
            </a:pPr>
            <a:endParaRPr lang="nl-BE" dirty="0"/>
          </a:p>
          <a:p>
            <a:pPr eaLnBrk="1" hangingPunct="1">
              <a:buClr>
                <a:schemeClr val="tx1"/>
              </a:buClr>
              <a:buFontTx/>
              <a:buChar char="-"/>
              <a:defRPr/>
            </a:pPr>
            <a:endParaRPr lang="nl-NL" dirty="0"/>
          </a:p>
        </p:txBody>
      </p:sp>
      <p:sp>
        <p:nvSpPr>
          <p:cNvPr id="2" name="Tekstvak 1"/>
          <p:cNvSpPr txBox="1"/>
          <p:nvPr/>
        </p:nvSpPr>
        <p:spPr>
          <a:xfrm>
            <a:off x="1460310" y="2442949"/>
            <a:ext cx="5677260" cy="954107"/>
          </a:xfrm>
          <a:prstGeom prst="rect">
            <a:avLst/>
          </a:prstGeom>
          <a:noFill/>
        </p:spPr>
        <p:txBody>
          <a:bodyPr wrap="none" rtlCol="0">
            <a:spAutoFit/>
          </a:bodyPr>
          <a:lstStyle/>
          <a:p>
            <a:r>
              <a:rPr lang="nl-NL" sz="2800" b="1" dirty="0">
                <a:solidFill>
                  <a:schemeClr val="accent3"/>
                </a:solidFill>
              </a:rPr>
              <a:t>Dialyse is geen routine behandeling !</a:t>
            </a:r>
          </a:p>
          <a:p>
            <a:r>
              <a:rPr lang="nl-NL" sz="2800" b="1" dirty="0">
                <a:solidFill>
                  <a:schemeClr val="accent3"/>
                </a:solidFill>
              </a:rPr>
              <a:t>Robot nurse…</a:t>
            </a:r>
            <a:endParaRPr lang="nl-BE" sz="2800" b="1" dirty="0">
              <a:solidFill>
                <a:schemeClr val="accent3"/>
              </a:solidFill>
            </a:endParaRPr>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70152" y="1499974"/>
            <a:ext cx="1885950" cy="1885950"/>
          </a:xfrm>
          <a:prstGeom prst="rect">
            <a:avLst/>
          </a:prstGeom>
        </p:spPr>
      </p:pic>
      <p:pic>
        <p:nvPicPr>
          <p:cNvPr id="5" name="Afbeelding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6774" y="4143478"/>
            <a:ext cx="2838450" cy="1885950"/>
          </a:xfrm>
          <a:prstGeom prst="rect">
            <a:avLst/>
          </a:prstGeom>
        </p:spPr>
      </p:pic>
      <p:pic>
        <p:nvPicPr>
          <p:cNvPr id="6" name="Afbeelding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6074" y="3697510"/>
            <a:ext cx="1628775" cy="1714500"/>
          </a:xfrm>
          <a:prstGeom prst="rect">
            <a:avLst/>
          </a:prstGeom>
        </p:spPr>
      </p:pic>
    </p:spTree>
    <p:extLst>
      <p:ext uri="{BB962C8B-B14F-4D97-AF65-F5344CB8AC3E}">
        <p14:creationId xmlns:p14="http://schemas.microsoft.com/office/powerpoint/2010/main" val="1588465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behandelingsfase</a:t>
            </a:r>
            <a:endParaRPr lang="nl-BE" dirty="0"/>
          </a:p>
        </p:txBody>
      </p:sp>
      <p:sp>
        <p:nvSpPr>
          <p:cNvPr id="3" name="Tijdelijke aanduiding voor inhoud 2"/>
          <p:cNvSpPr>
            <a:spLocks noGrp="1"/>
          </p:cNvSpPr>
          <p:nvPr>
            <p:ph idx="1"/>
          </p:nvPr>
        </p:nvSpPr>
        <p:spPr/>
        <p:txBody>
          <a:bodyPr/>
          <a:lstStyle/>
          <a:p>
            <a:r>
              <a:rPr lang="nl-NL" dirty="0"/>
              <a:t>Het doel is streven naar een ‘goede’ dialyse.</a:t>
            </a:r>
          </a:p>
          <a:p>
            <a:endParaRPr lang="nl-NL" dirty="0"/>
          </a:p>
          <a:p>
            <a:r>
              <a:rPr lang="nl-NL" dirty="0"/>
              <a:t>= zonder complicaties</a:t>
            </a:r>
          </a:p>
          <a:p>
            <a:r>
              <a:rPr lang="nl-NL" dirty="0"/>
              <a:t>= optimale UF</a:t>
            </a:r>
          </a:p>
          <a:p>
            <a:r>
              <a:rPr lang="nl-NL" dirty="0"/>
              <a:t>= de KN zo veel mogelijk bloed aan te reiken om een hoge KT/V te behalen</a:t>
            </a:r>
            <a:endParaRPr lang="nl-BE" dirty="0"/>
          </a:p>
        </p:txBody>
      </p:sp>
      <p:sp>
        <p:nvSpPr>
          <p:cNvPr id="4" name="Tijdelijke aanduiding voor voettekst 3"/>
          <p:cNvSpPr>
            <a:spLocks noGrp="1"/>
          </p:cNvSpPr>
          <p:nvPr>
            <p:ph type="ftr" sz="quarter" idx="11"/>
          </p:nvPr>
        </p:nvSpPr>
        <p:spPr/>
        <p:txBody>
          <a:bodyPr/>
          <a:lstStyle/>
          <a:p>
            <a:r>
              <a:rPr lang="nl-NL"/>
              <a:t>voettekst aan te passen bij 'Invoegen' 'Koptekst en voettekst'</a:t>
            </a:r>
            <a:endParaRPr lang="nl-BE"/>
          </a:p>
        </p:txBody>
      </p:sp>
    </p:spTree>
    <p:extLst>
      <p:ext uri="{BB962C8B-B14F-4D97-AF65-F5344CB8AC3E}">
        <p14:creationId xmlns:p14="http://schemas.microsoft.com/office/powerpoint/2010/main" val="2929852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
          <p:cNvSpPr>
            <a:spLocks noGrp="1" noRot="1" noChangeArrowheads="1"/>
          </p:cNvSpPr>
          <p:nvPr>
            <p:ph type="title"/>
          </p:nvPr>
        </p:nvSpPr>
        <p:spPr>
          <a:xfrm>
            <a:off x="2034074" y="393338"/>
            <a:ext cx="8189336" cy="936104"/>
          </a:xfrm>
        </p:spPr>
        <p:txBody>
          <a:bodyPr>
            <a:noAutofit/>
          </a:bodyPr>
          <a:lstStyle/>
          <a:p>
            <a:pPr algn="ctr" eaLnBrk="1" hangingPunct="1">
              <a:defRPr/>
            </a:pPr>
            <a:r>
              <a:rPr lang="nl-NL" sz="4400" dirty="0">
                <a:solidFill>
                  <a:schemeClr val="bg2">
                    <a:lumMod val="75000"/>
                  </a:schemeClr>
                </a:solidFill>
              </a:rPr>
              <a:t>behandelingsfase</a:t>
            </a:r>
          </a:p>
        </p:txBody>
      </p:sp>
      <p:sp>
        <p:nvSpPr>
          <p:cNvPr id="239619" name="Rectangle 3"/>
          <p:cNvSpPr>
            <a:spLocks noGrp="1" noChangeArrowheads="1"/>
          </p:cNvSpPr>
          <p:nvPr>
            <p:ph type="body" idx="1"/>
          </p:nvPr>
        </p:nvSpPr>
        <p:spPr>
          <a:xfrm>
            <a:off x="2176503" y="1875889"/>
            <a:ext cx="7579940" cy="4392488"/>
          </a:xfrm>
        </p:spPr>
        <p:txBody>
          <a:bodyPr>
            <a:normAutofit fontScale="92500" lnSpcReduction="20000"/>
          </a:bodyPr>
          <a:lstStyle/>
          <a:p>
            <a:pPr eaLnBrk="1" hangingPunct="1">
              <a:buClr>
                <a:schemeClr val="tx1"/>
              </a:buClr>
              <a:defRPr/>
            </a:pPr>
            <a:r>
              <a:rPr lang="nl-NL" b="1" i="1" dirty="0"/>
              <a:t>Observatie :</a:t>
            </a:r>
          </a:p>
          <a:p>
            <a:pPr eaLnBrk="1" hangingPunct="1">
              <a:buClr>
                <a:schemeClr val="tx1"/>
              </a:buClr>
              <a:defRPr/>
            </a:pPr>
            <a:endParaRPr lang="nl-NL" dirty="0"/>
          </a:p>
          <a:p>
            <a:pPr eaLnBrk="1" hangingPunct="1">
              <a:buClr>
                <a:schemeClr val="tx1"/>
              </a:buClr>
              <a:defRPr/>
            </a:pPr>
            <a:r>
              <a:rPr lang="nl-NL" sz="3000" dirty="0"/>
              <a:t>Vaatacces</a:t>
            </a:r>
          </a:p>
          <a:p>
            <a:pPr eaLnBrk="1" hangingPunct="1">
              <a:buClr>
                <a:schemeClr val="tx1"/>
              </a:buClr>
              <a:defRPr/>
            </a:pPr>
            <a:r>
              <a:rPr lang="nl-NL" sz="3000" dirty="0"/>
              <a:t>(zie presentatie vaatacces)</a:t>
            </a:r>
          </a:p>
          <a:p>
            <a:pPr eaLnBrk="1" hangingPunct="1">
              <a:buClr>
                <a:schemeClr val="tx1"/>
              </a:buClr>
              <a:defRPr/>
            </a:pPr>
            <a:r>
              <a:rPr lang="nl-NL" sz="3000" dirty="0"/>
              <a:t>Bloedafnames</a:t>
            </a:r>
          </a:p>
          <a:p>
            <a:pPr eaLnBrk="1" hangingPunct="1">
              <a:buClr>
                <a:schemeClr val="tx1"/>
              </a:buClr>
              <a:defRPr/>
            </a:pPr>
            <a:r>
              <a:rPr lang="nl-NL" sz="3000" dirty="0"/>
              <a:t>Drukmetingen en observatie hiervan </a:t>
            </a:r>
          </a:p>
          <a:p>
            <a:pPr eaLnBrk="1" hangingPunct="1">
              <a:buClr>
                <a:schemeClr val="tx1"/>
              </a:buClr>
              <a:defRPr/>
            </a:pPr>
            <a:r>
              <a:rPr lang="nl-NL" sz="3000" dirty="0"/>
              <a:t>(zie presentatie HD hardware en vakjargon)</a:t>
            </a:r>
          </a:p>
          <a:p>
            <a:pPr eaLnBrk="1" hangingPunct="1">
              <a:buClr>
                <a:schemeClr val="tx1"/>
              </a:buClr>
              <a:defRPr/>
            </a:pPr>
            <a:r>
              <a:rPr lang="nl-NL" sz="3000" dirty="0"/>
              <a:t>Bolus na start </a:t>
            </a:r>
          </a:p>
          <a:p>
            <a:pPr eaLnBrk="1" hangingPunct="1">
              <a:buClr>
                <a:schemeClr val="tx1"/>
              </a:buClr>
              <a:defRPr/>
            </a:pPr>
            <a:r>
              <a:rPr lang="nl-NL" sz="3000" dirty="0"/>
              <a:t>Klinische toestand</a:t>
            </a:r>
          </a:p>
          <a:p>
            <a:pPr eaLnBrk="1" hangingPunct="1">
              <a:buClr>
                <a:schemeClr val="tx1"/>
              </a:buClr>
              <a:defRPr/>
            </a:pPr>
            <a:r>
              <a:rPr lang="nl-NL" sz="3000" dirty="0"/>
              <a:t>Bloeddruk, pols, hartritme</a:t>
            </a:r>
          </a:p>
          <a:p>
            <a:pPr eaLnBrk="1" hangingPunct="1">
              <a:buClr>
                <a:schemeClr val="tx1"/>
              </a:buClr>
              <a:defRPr/>
            </a:pPr>
            <a:r>
              <a:rPr lang="nl-NL" sz="3000" dirty="0"/>
              <a:t>Voetcontrole</a:t>
            </a:r>
          </a:p>
          <a:p>
            <a:pPr eaLnBrk="1" hangingPunct="1">
              <a:buClr>
                <a:schemeClr val="tx1"/>
              </a:buClr>
              <a:defRPr/>
            </a:pPr>
            <a:endParaRPr lang="nl-NL" sz="3000" dirty="0"/>
          </a:p>
          <a:p>
            <a:pPr eaLnBrk="1" hangingPunct="1">
              <a:buClr>
                <a:schemeClr val="tx1"/>
              </a:buClr>
              <a:defRPr/>
            </a:pPr>
            <a:r>
              <a:rPr lang="nl-NL" sz="3000" dirty="0"/>
              <a:t> </a:t>
            </a:r>
          </a:p>
          <a:p>
            <a:pPr eaLnBrk="1" hangingPunct="1">
              <a:buClr>
                <a:schemeClr val="tx1"/>
              </a:buClr>
              <a:defRPr/>
            </a:pPr>
            <a:endParaRPr lang="nl-NL" dirty="0"/>
          </a:p>
          <a:p>
            <a:pPr eaLnBrk="1" hangingPunct="1">
              <a:buClr>
                <a:schemeClr val="tx1"/>
              </a:buClr>
              <a:defRPr/>
            </a:pPr>
            <a:endParaRPr lang="nl-NL" dirty="0"/>
          </a:p>
          <a:p>
            <a:pPr eaLnBrk="1" hangingPunct="1">
              <a:buClr>
                <a:schemeClr val="tx1"/>
              </a:buClr>
              <a:defRPr/>
            </a:pPr>
            <a:endParaRPr lang="nl-BE" dirty="0"/>
          </a:p>
        </p:txBody>
      </p:sp>
      <p:sp>
        <p:nvSpPr>
          <p:cNvPr id="56324" name="Text Box 4"/>
          <p:cNvSpPr txBox="1">
            <a:spLocks noChangeArrowheads="1"/>
          </p:cNvSpPr>
          <p:nvPr/>
        </p:nvSpPr>
        <p:spPr bwMode="auto">
          <a:xfrm>
            <a:off x="2332038" y="5321301"/>
            <a:ext cx="184150" cy="366713"/>
          </a:xfrm>
          <a:prstGeom prst="rect">
            <a:avLst/>
          </a:prstGeom>
          <a:noFill/>
          <a:ln w="9525">
            <a:noFill/>
            <a:miter lim="800000"/>
            <a:headEnd/>
            <a:tailEnd/>
          </a:ln>
        </p:spPr>
        <p:txBody>
          <a:bodyPr wrap="none">
            <a:spAutoFit/>
          </a:bodyPr>
          <a:lstStyle/>
          <a:p>
            <a:endParaRPr lang="nl-BE">
              <a:latin typeface="Arial" charset="0"/>
            </a:endParaRPr>
          </a:p>
        </p:txBody>
      </p:sp>
    </p:spTree>
    <p:extLst>
      <p:ext uri="{BB962C8B-B14F-4D97-AF65-F5344CB8AC3E}">
        <p14:creationId xmlns:p14="http://schemas.microsoft.com/office/powerpoint/2010/main" val="3102288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nl-BE" sz="4800" dirty="0"/>
              <a:t>Werking normale nier</a:t>
            </a:r>
          </a:p>
        </p:txBody>
      </p:sp>
      <p:sp>
        <p:nvSpPr>
          <p:cNvPr id="3" name="Tijdelijke aanduiding voor inhoud 2"/>
          <p:cNvSpPr>
            <a:spLocks noGrp="1"/>
          </p:cNvSpPr>
          <p:nvPr>
            <p:ph idx="1"/>
          </p:nvPr>
        </p:nvSpPr>
        <p:spPr>
          <a:xfrm>
            <a:off x="550862" y="2214000"/>
            <a:ext cx="11090274" cy="4644000"/>
          </a:xfrm>
        </p:spPr>
        <p:txBody>
          <a:bodyPr/>
          <a:lstStyle/>
          <a:p>
            <a:pPr>
              <a:lnSpc>
                <a:spcPct val="90000"/>
              </a:lnSpc>
              <a:defRPr/>
            </a:pPr>
            <a:r>
              <a:rPr lang="nl-BE" dirty="0">
                <a:latin typeface="Arial" charset="0"/>
              </a:rPr>
              <a:t>- Verwijderen toxische stoffen uit het bloed door productie van urine</a:t>
            </a:r>
          </a:p>
          <a:p>
            <a:pPr>
              <a:lnSpc>
                <a:spcPct val="90000"/>
              </a:lnSpc>
              <a:defRPr/>
            </a:pPr>
            <a:endParaRPr lang="nl-BE" dirty="0">
              <a:latin typeface="Arial" charset="0"/>
            </a:endParaRPr>
          </a:p>
          <a:p>
            <a:pPr>
              <a:lnSpc>
                <a:spcPct val="90000"/>
              </a:lnSpc>
              <a:defRPr/>
            </a:pPr>
            <a:r>
              <a:rPr lang="nl-BE" dirty="0">
                <a:latin typeface="Arial" charset="0"/>
              </a:rPr>
              <a:t>- Verwijderen overtollige vocht uit lichaam </a:t>
            </a:r>
          </a:p>
          <a:p>
            <a:pPr>
              <a:lnSpc>
                <a:spcPct val="90000"/>
              </a:lnSpc>
              <a:defRPr/>
            </a:pPr>
            <a:endParaRPr lang="nl-BE" dirty="0">
              <a:latin typeface="Arial" charset="0"/>
            </a:endParaRPr>
          </a:p>
          <a:p>
            <a:pPr>
              <a:lnSpc>
                <a:spcPct val="90000"/>
              </a:lnSpc>
              <a:defRPr/>
            </a:pPr>
            <a:r>
              <a:rPr lang="nl-BE" dirty="0">
                <a:latin typeface="Arial" charset="0"/>
              </a:rPr>
              <a:t>- Homeostase van </a:t>
            </a:r>
            <a:r>
              <a:rPr lang="nl-BE" dirty="0" err="1">
                <a:latin typeface="Arial" charset="0"/>
              </a:rPr>
              <a:t>electrolieten</a:t>
            </a:r>
            <a:r>
              <a:rPr lang="nl-BE" dirty="0">
                <a:latin typeface="Arial" charset="0"/>
              </a:rPr>
              <a:t> en zouten in het lichaam</a:t>
            </a:r>
          </a:p>
          <a:p>
            <a:pPr>
              <a:lnSpc>
                <a:spcPct val="90000"/>
              </a:lnSpc>
              <a:defRPr/>
            </a:pPr>
            <a:endParaRPr lang="nl-BE" dirty="0">
              <a:latin typeface="Arial" charset="0"/>
            </a:endParaRPr>
          </a:p>
          <a:p>
            <a:pPr>
              <a:lnSpc>
                <a:spcPct val="90000"/>
              </a:lnSpc>
              <a:defRPr/>
            </a:pPr>
            <a:r>
              <a:rPr lang="nl-BE" dirty="0">
                <a:latin typeface="Arial" charset="0"/>
              </a:rPr>
              <a:t>- Bloeddrukregeling</a:t>
            </a:r>
          </a:p>
          <a:p>
            <a:pPr>
              <a:lnSpc>
                <a:spcPct val="90000"/>
              </a:lnSpc>
              <a:defRPr/>
            </a:pPr>
            <a:endParaRPr lang="nl-BE" dirty="0">
              <a:latin typeface="Arial" charset="0"/>
            </a:endParaRPr>
          </a:p>
          <a:p>
            <a:pPr>
              <a:lnSpc>
                <a:spcPct val="90000"/>
              </a:lnSpc>
              <a:defRPr/>
            </a:pPr>
            <a:r>
              <a:rPr lang="nl-BE" dirty="0">
                <a:latin typeface="Arial" charset="0"/>
              </a:rPr>
              <a:t>- Productie van bepaalde hormonen, activatie van vitamines</a:t>
            </a:r>
            <a:endParaRPr lang="en-US" dirty="0">
              <a:latin typeface="Arial" charset="0"/>
            </a:endParaRPr>
          </a:p>
          <a:p>
            <a:endParaRPr lang="nl-BE" dirty="0"/>
          </a:p>
        </p:txBody>
      </p:sp>
    </p:spTree>
    <p:extLst>
      <p:ext uri="{BB962C8B-B14F-4D97-AF65-F5344CB8AC3E}">
        <p14:creationId xmlns:p14="http://schemas.microsoft.com/office/powerpoint/2010/main" val="1198240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algn="ctr"/>
            <a:r>
              <a:rPr lang="nl-NL" sz="4000" dirty="0">
                <a:solidFill>
                  <a:schemeClr val="bg2">
                    <a:lumMod val="75000"/>
                  </a:schemeClr>
                </a:solidFill>
              </a:rPr>
              <a:t>Observaties tijdens de Behandelingsfase/afsluitfase/reflectiefase</a:t>
            </a:r>
            <a:endParaRPr lang="nl-BE" sz="4000" dirty="0">
              <a:solidFill>
                <a:schemeClr val="bg2">
                  <a:lumMod val="75000"/>
                </a:schemeClr>
              </a:solidFill>
            </a:endParaRPr>
          </a:p>
        </p:txBody>
      </p:sp>
      <p:sp>
        <p:nvSpPr>
          <p:cNvPr id="3" name="Tijdelijke aanduiding voor inhoud 2"/>
          <p:cNvSpPr>
            <a:spLocks noGrp="1"/>
          </p:cNvSpPr>
          <p:nvPr>
            <p:ph idx="1"/>
          </p:nvPr>
        </p:nvSpPr>
        <p:spPr>
          <a:xfrm>
            <a:off x="709684" y="1978925"/>
            <a:ext cx="10931452" cy="4329800"/>
          </a:xfrm>
        </p:spPr>
        <p:txBody>
          <a:bodyPr/>
          <a:lstStyle/>
          <a:p>
            <a:r>
              <a:rPr lang="nl-NL" dirty="0"/>
              <a:t>bloeddrukdalingen ? Al dan niet met </a:t>
            </a:r>
            <a:r>
              <a:rPr lang="nl-NL" dirty="0" err="1"/>
              <a:t>bewustzijnverlies</a:t>
            </a:r>
            <a:r>
              <a:rPr lang="nl-NL" dirty="0"/>
              <a:t> ? </a:t>
            </a:r>
          </a:p>
          <a:p>
            <a:r>
              <a:rPr lang="nl-NL" dirty="0"/>
              <a:t>CAVE ! </a:t>
            </a:r>
            <a:r>
              <a:rPr lang="nl-NL" dirty="0" err="1"/>
              <a:t>cfr</a:t>
            </a:r>
            <a:r>
              <a:rPr lang="nl-NL" dirty="0"/>
              <a:t> RR</a:t>
            </a:r>
          </a:p>
          <a:p>
            <a:r>
              <a:rPr lang="nl-NL" dirty="0"/>
              <a:t>Krampen ?</a:t>
            </a:r>
          </a:p>
          <a:p>
            <a:r>
              <a:rPr lang="nl-NL" dirty="0"/>
              <a:t>Orthostatische hypotensie ?</a:t>
            </a:r>
          </a:p>
          <a:p>
            <a:endParaRPr lang="nl-NL" dirty="0"/>
          </a:p>
          <a:p>
            <a:r>
              <a:rPr lang="nl-NL" dirty="0"/>
              <a:t>! Let op !</a:t>
            </a:r>
          </a:p>
          <a:p>
            <a:r>
              <a:rPr lang="nl-NL" dirty="0"/>
              <a:t>Bij cardiaal falen is een lage RR niet altijd een teken van </a:t>
            </a:r>
            <a:r>
              <a:rPr lang="nl-NL" dirty="0" err="1"/>
              <a:t>ondervulling</a:t>
            </a:r>
            <a:r>
              <a:rPr lang="nl-NL" dirty="0"/>
              <a:t>.</a:t>
            </a:r>
          </a:p>
          <a:p>
            <a:endParaRPr lang="nl-NL" dirty="0"/>
          </a:p>
          <a:p>
            <a:endParaRPr lang="nl-NL" dirty="0"/>
          </a:p>
          <a:p>
            <a:endParaRPr lang="nl-NL" dirty="0"/>
          </a:p>
          <a:p>
            <a:endParaRPr lang="nl-BE" dirty="0"/>
          </a:p>
        </p:txBody>
      </p:sp>
    </p:spTree>
    <p:extLst>
      <p:ext uri="{BB962C8B-B14F-4D97-AF65-F5344CB8AC3E}">
        <p14:creationId xmlns:p14="http://schemas.microsoft.com/office/powerpoint/2010/main" val="1279177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2"/>
          <p:cNvSpPr>
            <a:spLocks noGrp="1" noChangeArrowheads="1"/>
          </p:cNvSpPr>
          <p:nvPr>
            <p:ph type="title"/>
          </p:nvPr>
        </p:nvSpPr>
        <p:spPr/>
        <p:txBody>
          <a:bodyPr/>
          <a:lstStyle/>
          <a:p>
            <a:r>
              <a:rPr lang="nl-NL" dirty="0"/>
              <a:t>afsluitfase</a:t>
            </a:r>
          </a:p>
        </p:txBody>
      </p:sp>
      <p:sp>
        <p:nvSpPr>
          <p:cNvPr id="3" name="Tekstvak 2"/>
          <p:cNvSpPr txBox="1"/>
          <p:nvPr/>
        </p:nvSpPr>
        <p:spPr>
          <a:xfrm>
            <a:off x="550862" y="1842448"/>
            <a:ext cx="3583289" cy="646331"/>
          </a:xfrm>
          <a:prstGeom prst="rect">
            <a:avLst/>
          </a:prstGeom>
          <a:noFill/>
        </p:spPr>
        <p:txBody>
          <a:bodyPr wrap="none" rtlCol="0">
            <a:spAutoFit/>
          </a:bodyPr>
          <a:lstStyle/>
          <a:p>
            <a:r>
              <a:rPr lang="nl-NL" b="1" dirty="0"/>
              <a:t>Meer dan alleen maar afkoppelen…</a:t>
            </a:r>
          </a:p>
          <a:p>
            <a:endParaRPr lang="nl-BE" dirty="0"/>
          </a:p>
        </p:txBody>
      </p:sp>
      <p:pic>
        <p:nvPicPr>
          <p:cNvPr id="5" name="Afbeelding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6774" y="3878097"/>
            <a:ext cx="2838450" cy="1885950"/>
          </a:xfrm>
          <a:prstGeom prst="rect">
            <a:avLst/>
          </a:prstGeom>
        </p:spPr>
      </p:pic>
      <p:pic>
        <p:nvPicPr>
          <p:cNvPr id="6" name="Afbeelding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21766" y="590611"/>
            <a:ext cx="1885950" cy="1885950"/>
          </a:xfrm>
          <a:prstGeom prst="rect">
            <a:avLst/>
          </a:prstGeom>
        </p:spPr>
      </p:pic>
      <p:pic>
        <p:nvPicPr>
          <p:cNvPr id="7" name="Afbeelding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64956" y="2657475"/>
            <a:ext cx="1628775" cy="1714500"/>
          </a:xfrm>
          <a:prstGeom prst="rect">
            <a:avLst/>
          </a:prstGeom>
        </p:spPr>
      </p:pic>
    </p:spTree>
    <p:extLst>
      <p:ext uri="{BB962C8B-B14F-4D97-AF65-F5344CB8AC3E}">
        <p14:creationId xmlns:p14="http://schemas.microsoft.com/office/powerpoint/2010/main" val="296037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2"/>
          <p:cNvSpPr>
            <a:spLocks noChangeArrowheads="1"/>
          </p:cNvSpPr>
          <p:nvPr/>
        </p:nvSpPr>
        <p:spPr bwMode="auto">
          <a:xfrm>
            <a:off x="2711450" y="96838"/>
            <a:ext cx="7886700" cy="1041400"/>
          </a:xfrm>
          <a:prstGeom prst="rect">
            <a:avLst/>
          </a:prstGeom>
          <a:noFill/>
          <a:ln w="9525">
            <a:noFill/>
            <a:miter lim="800000"/>
            <a:headEnd/>
            <a:tailEnd/>
          </a:ln>
          <a:effectLst/>
        </p:spPr>
        <p:txBody>
          <a:bodyPr lIns="0" tIns="0" rIns="0" bIns="0" anchor="ctr" anchorCtr="1"/>
          <a:lstStyle/>
          <a:p>
            <a:pPr algn="ctr" eaLnBrk="0" hangingPunct="0">
              <a:defRPr/>
            </a:pPr>
            <a:endParaRPr lang="en-US" sz="3000" b="1" dirty="0">
              <a:effectLst>
                <a:outerShdw blurRad="38100" dist="38100" dir="2700000" algn="tl">
                  <a:srgbClr val="000000"/>
                </a:outerShdw>
              </a:effectLst>
              <a:latin typeface="Arial" charset="0"/>
              <a:cs typeface="Arial" charset="0"/>
            </a:endParaRPr>
          </a:p>
        </p:txBody>
      </p:sp>
      <p:sp>
        <p:nvSpPr>
          <p:cNvPr id="4" name="Tekstvak 3"/>
          <p:cNvSpPr txBox="1"/>
          <p:nvPr/>
        </p:nvSpPr>
        <p:spPr>
          <a:xfrm>
            <a:off x="1078174" y="982639"/>
            <a:ext cx="3326506" cy="584775"/>
          </a:xfrm>
          <a:prstGeom prst="rect">
            <a:avLst/>
          </a:prstGeom>
          <a:noFill/>
        </p:spPr>
        <p:txBody>
          <a:bodyPr wrap="square" rtlCol="0">
            <a:spAutoFit/>
          </a:bodyPr>
          <a:lstStyle/>
          <a:p>
            <a:r>
              <a:rPr lang="nl-NL" sz="3200" dirty="0">
                <a:solidFill>
                  <a:schemeClr val="bg2">
                    <a:lumMod val="75000"/>
                  </a:schemeClr>
                </a:solidFill>
                <a:latin typeface="+mj-lt"/>
              </a:rPr>
              <a:t>Afsluitfase </a:t>
            </a:r>
            <a:endParaRPr lang="nl-BE" sz="3200" dirty="0">
              <a:solidFill>
                <a:schemeClr val="bg2">
                  <a:lumMod val="75000"/>
                </a:schemeClr>
              </a:solidFill>
              <a:latin typeface="+mj-lt"/>
            </a:endParaRPr>
          </a:p>
        </p:txBody>
      </p:sp>
      <p:sp>
        <p:nvSpPr>
          <p:cNvPr id="5" name="Tekstvak 4"/>
          <p:cNvSpPr txBox="1"/>
          <p:nvPr/>
        </p:nvSpPr>
        <p:spPr>
          <a:xfrm>
            <a:off x="832513" y="1839373"/>
            <a:ext cx="2821413" cy="369332"/>
          </a:xfrm>
          <a:prstGeom prst="rect">
            <a:avLst/>
          </a:prstGeom>
          <a:noFill/>
        </p:spPr>
        <p:txBody>
          <a:bodyPr wrap="none" rtlCol="0">
            <a:spAutoFit/>
          </a:bodyPr>
          <a:lstStyle/>
          <a:p>
            <a:r>
              <a:rPr lang="nl-NL" b="1" i="1" dirty="0"/>
              <a:t>Enkele algemene richtlijnen</a:t>
            </a:r>
            <a:endParaRPr lang="nl-BE" b="1" i="1" dirty="0"/>
          </a:p>
        </p:txBody>
      </p:sp>
      <p:sp>
        <p:nvSpPr>
          <p:cNvPr id="6" name="Tekstvak 5"/>
          <p:cNvSpPr txBox="1"/>
          <p:nvPr/>
        </p:nvSpPr>
        <p:spPr>
          <a:xfrm>
            <a:off x="1045890" y="2230370"/>
            <a:ext cx="9063732" cy="1015663"/>
          </a:xfrm>
          <a:prstGeom prst="rect">
            <a:avLst/>
          </a:prstGeom>
          <a:noFill/>
        </p:spPr>
        <p:txBody>
          <a:bodyPr wrap="square" rtlCol="0">
            <a:spAutoFit/>
          </a:bodyPr>
          <a:lstStyle/>
          <a:p>
            <a:r>
              <a:rPr lang="nl-NL" sz="2000" dirty="0">
                <a:solidFill>
                  <a:srgbClr val="FF0000"/>
                </a:solidFill>
              </a:rPr>
              <a:t>Niet te snel </a:t>
            </a:r>
            <a:r>
              <a:rPr lang="nl-NL" sz="2000" dirty="0" err="1">
                <a:solidFill>
                  <a:srgbClr val="FF0000"/>
                </a:solidFill>
              </a:rPr>
              <a:t>asfluiten</a:t>
            </a:r>
            <a:r>
              <a:rPr lang="nl-NL" sz="2000" dirty="0">
                <a:solidFill>
                  <a:srgbClr val="FF0000"/>
                </a:solidFill>
              </a:rPr>
              <a:t>( 100-150 ml per minuut) </a:t>
            </a:r>
          </a:p>
          <a:p>
            <a:r>
              <a:rPr lang="nl-NL" sz="2000" dirty="0">
                <a:solidFill>
                  <a:srgbClr val="FF0000"/>
                </a:solidFill>
              </a:rPr>
              <a:t>CKD patiënten met hartfalen, arterial </a:t>
            </a:r>
            <a:r>
              <a:rPr lang="nl-NL" sz="2000" dirty="0" err="1">
                <a:solidFill>
                  <a:srgbClr val="FF0000"/>
                </a:solidFill>
              </a:rPr>
              <a:t>stifness</a:t>
            </a:r>
            <a:r>
              <a:rPr lang="nl-NL" sz="2000" dirty="0">
                <a:solidFill>
                  <a:srgbClr val="FF0000"/>
                </a:solidFill>
              </a:rPr>
              <a:t> of verkalkte bloedvaten kunnen hierop </a:t>
            </a:r>
          </a:p>
          <a:p>
            <a:r>
              <a:rPr lang="nl-NL" sz="2000" dirty="0">
                <a:solidFill>
                  <a:srgbClr val="FF0000"/>
                </a:solidFill>
              </a:rPr>
              <a:t>ernstige hypertensie doen.</a:t>
            </a:r>
            <a:endParaRPr lang="nl-BE" sz="2000" dirty="0">
              <a:solidFill>
                <a:srgbClr val="FF0000"/>
              </a:solidFill>
            </a:endParaRPr>
          </a:p>
        </p:txBody>
      </p:sp>
      <p:sp>
        <p:nvSpPr>
          <p:cNvPr id="8" name="Tekstvak 7"/>
          <p:cNvSpPr txBox="1"/>
          <p:nvPr/>
        </p:nvSpPr>
        <p:spPr>
          <a:xfrm>
            <a:off x="832513" y="3322501"/>
            <a:ext cx="10647579" cy="3046988"/>
          </a:xfrm>
          <a:prstGeom prst="rect">
            <a:avLst/>
          </a:prstGeom>
          <a:noFill/>
        </p:spPr>
        <p:txBody>
          <a:bodyPr wrap="square" rtlCol="0">
            <a:spAutoFit/>
          </a:bodyPr>
          <a:lstStyle/>
          <a:p>
            <a:pPr marL="285750" indent="-285750">
              <a:buFont typeface="Arial" panose="020B0604020202020204" pitchFamily="34" charset="0"/>
              <a:buChar char="•"/>
            </a:pPr>
            <a:r>
              <a:rPr lang="nl-NL" sz="2400" dirty="0"/>
              <a:t>Materiaal binnen handbereik houden / klaarleggen</a:t>
            </a:r>
          </a:p>
          <a:p>
            <a:pPr marL="285750" indent="-285750">
              <a:buFont typeface="Arial" panose="020B0604020202020204" pitchFamily="34" charset="0"/>
              <a:buChar char="•"/>
            </a:pPr>
            <a:r>
              <a:rPr lang="nl-NL" sz="2400" dirty="0"/>
              <a:t>Zo dicht mogelijk bij de patiënt blijven</a:t>
            </a:r>
          </a:p>
          <a:p>
            <a:pPr marL="285750" indent="-285750">
              <a:buFont typeface="Arial" panose="020B0604020202020204" pitchFamily="34" charset="0"/>
              <a:buChar char="•"/>
            </a:pPr>
            <a:r>
              <a:rPr lang="nl-NL" sz="2400" dirty="0"/>
              <a:t>Toezicht houden op het niveau van de veneuze kamer</a:t>
            </a:r>
          </a:p>
          <a:p>
            <a:pPr marL="285750" indent="-285750">
              <a:buFont typeface="Arial" panose="020B0604020202020204" pitchFamily="34" charset="0"/>
              <a:buChar char="•"/>
            </a:pPr>
            <a:r>
              <a:rPr lang="nl-NL" sz="2400" dirty="0"/>
              <a:t>‘techniek kan falen !’ Kans op luchtembolie bij defect aan veneuze </a:t>
            </a:r>
            <a:r>
              <a:rPr lang="nl-NL" sz="2400" dirty="0" err="1"/>
              <a:t>luchtdetecter</a:t>
            </a:r>
            <a:endParaRPr lang="nl-NL" sz="2400" dirty="0"/>
          </a:p>
          <a:p>
            <a:pPr marL="285750" indent="-285750">
              <a:buFont typeface="Arial" panose="020B0604020202020204" pitchFamily="34" charset="0"/>
              <a:buChar char="•"/>
            </a:pPr>
            <a:r>
              <a:rPr lang="nl-NL" sz="2400" dirty="0"/>
              <a:t>Niet met lucht afsluiten, groot risico op </a:t>
            </a:r>
            <a:r>
              <a:rPr lang="nl-NL" sz="2400" dirty="0" err="1"/>
              <a:t>luchtembool</a:t>
            </a:r>
            <a:endParaRPr lang="nl-NL" sz="2400" dirty="0"/>
          </a:p>
          <a:p>
            <a:pPr marL="285750" indent="-285750">
              <a:buFont typeface="Arial" panose="020B0604020202020204" pitchFamily="34" charset="0"/>
              <a:buChar char="•"/>
            </a:pPr>
            <a:r>
              <a:rPr lang="nl-NL" sz="2400" dirty="0"/>
              <a:t>Correcte medicatietoediening (EPO, </a:t>
            </a:r>
            <a:r>
              <a:rPr lang="nl-NL" sz="2400" dirty="0" err="1"/>
              <a:t>Parsabiv</a:t>
            </a:r>
            <a:r>
              <a:rPr lang="nl-NL" sz="2400" dirty="0"/>
              <a:t>®, </a:t>
            </a:r>
            <a:r>
              <a:rPr lang="nl-NL" sz="2400" dirty="0" err="1"/>
              <a:t>Marcoumar</a:t>
            </a:r>
            <a:r>
              <a:rPr lang="nl-NL" sz="2400" dirty="0"/>
              <a:t>®)</a:t>
            </a:r>
          </a:p>
          <a:p>
            <a:pPr marL="285750" indent="-285750">
              <a:buFont typeface="Arial" panose="020B0604020202020204" pitchFamily="34" charset="0"/>
              <a:buChar char="•"/>
            </a:pPr>
            <a:r>
              <a:rPr lang="nl-NL" sz="2400" dirty="0"/>
              <a:t>Steriliteit handhaven op elk moment</a:t>
            </a:r>
          </a:p>
          <a:p>
            <a:pPr marL="285750" indent="-285750">
              <a:buFont typeface="Arial" panose="020B0604020202020204" pitchFamily="34" charset="0"/>
              <a:buChar char="•"/>
            </a:pPr>
            <a:r>
              <a:rPr lang="nl-NL" sz="2400" dirty="0"/>
              <a:t>Correcte eindparameters en behandelingsgegevens noteren</a:t>
            </a:r>
          </a:p>
        </p:txBody>
      </p:sp>
    </p:spTree>
    <p:extLst>
      <p:ext uri="{BB962C8B-B14F-4D97-AF65-F5344CB8AC3E}">
        <p14:creationId xmlns:p14="http://schemas.microsoft.com/office/powerpoint/2010/main" val="1605196837"/>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2"/>
          <p:cNvSpPr>
            <a:spLocks noGrp="1" noRot="1" noChangeArrowheads="1"/>
          </p:cNvSpPr>
          <p:nvPr>
            <p:ph type="title"/>
          </p:nvPr>
        </p:nvSpPr>
        <p:spPr>
          <a:xfrm>
            <a:off x="875731" y="260350"/>
            <a:ext cx="9182669" cy="1104900"/>
          </a:xfrm>
        </p:spPr>
        <p:txBody>
          <a:bodyPr>
            <a:normAutofit/>
          </a:bodyPr>
          <a:lstStyle/>
          <a:p>
            <a:pPr eaLnBrk="1" hangingPunct="1">
              <a:defRPr/>
            </a:pPr>
            <a:r>
              <a:rPr lang="en-US" sz="3700" dirty="0" err="1"/>
              <a:t>afsluitfase</a:t>
            </a:r>
            <a:endParaRPr lang="en-US" dirty="0"/>
          </a:p>
        </p:txBody>
      </p:sp>
      <p:sp>
        <p:nvSpPr>
          <p:cNvPr id="3" name="Rechthoek 2"/>
          <p:cNvSpPr/>
          <p:nvPr/>
        </p:nvSpPr>
        <p:spPr>
          <a:xfrm>
            <a:off x="875731" y="1561642"/>
            <a:ext cx="9792168" cy="5078313"/>
          </a:xfrm>
          <a:prstGeom prst="rect">
            <a:avLst/>
          </a:prstGeom>
        </p:spPr>
        <p:txBody>
          <a:bodyPr wrap="none">
            <a:spAutoFit/>
          </a:bodyPr>
          <a:lstStyle/>
          <a:p>
            <a:r>
              <a:rPr lang="nl-NL" sz="2400" dirty="0"/>
              <a:t>Correcte eindparameters en behandelingsgegevens noteren</a:t>
            </a:r>
          </a:p>
          <a:p>
            <a:endParaRPr lang="nl-NL" sz="2400" dirty="0"/>
          </a:p>
          <a:p>
            <a:pPr marL="285750" indent="-285750">
              <a:buFont typeface="Arial" panose="020B0604020202020204" pitchFamily="34" charset="0"/>
              <a:buChar char="•"/>
            </a:pPr>
            <a:r>
              <a:rPr lang="nl-NL" sz="2400" dirty="0"/>
              <a:t>Totaal bloedvolume</a:t>
            </a:r>
          </a:p>
          <a:p>
            <a:pPr marL="285750" indent="-285750">
              <a:buFont typeface="Arial" panose="020B0604020202020204" pitchFamily="34" charset="0"/>
              <a:buChar char="•"/>
            </a:pPr>
            <a:r>
              <a:rPr lang="nl-NL" sz="2400" dirty="0"/>
              <a:t>KN (proper, </a:t>
            </a:r>
            <a:r>
              <a:rPr lang="nl-NL" sz="2400" dirty="0" err="1"/>
              <a:t>strepen,vuil</a:t>
            </a:r>
            <a:r>
              <a:rPr lang="nl-NL" sz="2400" dirty="0"/>
              <a:t>)</a:t>
            </a:r>
          </a:p>
          <a:p>
            <a:pPr marL="285750" indent="-285750">
              <a:buFont typeface="Arial" panose="020B0604020202020204" pitchFamily="34" charset="0"/>
              <a:buChar char="•"/>
            </a:pPr>
            <a:r>
              <a:rPr lang="nl-NL" sz="2400" dirty="0"/>
              <a:t>RR en P</a:t>
            </a:r>
          </a:p>
          <a:p>
            <a:pPr marL="285750" indent="-285750">
              <a:buFont typeface="Arial" panose="020B0604020202020204" pitchFamily="34" charset="0"/>
              <a:buChar char="•"/>
            </a:pPr>
            <a:r>
              <a:rPr lang="nl-NL" sz="2400" dirty="0"/>
              <a:t>medicatietoediening</a:t>
            </a:r>
          </a:p>
          <a:p>
            <a:endParaRPr lang="nl-NL" sz="2400" dirty="0"/>
          </a:p>
          <a:p>
            <a:r>
              <a:rPr lang="nl-NL" sz="2400" dirty="0"/>
              <a:t>Op het einde of na afsluiten. Patiënt rustig rechtop laten komen uit liggende </a:t>
            </a:r>
          </a:p>
          <a:p>
            <a:r>
              <a:rPr lang="nl-NL" sz="2400" dirty="0"/>
              <a:t>houding.</a:t>
            </a:r>
          </a:p>
          <a:p>
            <a:r>
              <a:rPr lang="nl-NL" sz="2400" dirty="0"/>
              <a:t>Rechtstaande RR meting (geeft een indicatie over de vullingstoestand van de </a:t>
            </a:r>
          </a:p>
          <a:p>
            <a:r>
              <a:rPr lang="nl-NL" sz="2400" dirty="0"/>
              <a:t>Patiënt).</a:t>
            </a:r>
          </a:p>
          <a:p>
            <a:pPr marL="285750" indent="-285750">
              <a:buFont typeface="Arial" panose="020B0604020202020204" pitchFamily="34" charset="0"/>
              <a:buChar char="•"/>
            </a:pPr>
            <a:endParaRPr lang="nl-NL" sz="2400" dirty="0"/>
          </a:p>
          <a:p>
            <a:endParaRPr lang="nl-NL" dirty="0"/>
          </a:p>
          <a:p>
            <a:endParaRPr lang="nl-NL" dirty="0"/>
          </a:p>
        </p:txBody>
      </p:sp>
    </p:spTree>
    <p:extLst>
      <p:ext uri="{BB962C8B-B14F-4D97-AF65-F5344CB8AC3E}">
        <p14:creationId xmlns:p14="http://schemas.microsoft.com/office/powerpoint/2010/main" val="904869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p:cNvSpPr txBox="1"/>
          <p:nvPr/>
        </p:nvSpPr>
        <p:spPr>
          <a:xfrm>
            <a:off x="750627" y="568917"/>
            <a:ext cx="7426135" cy="461665"/>
          </a:xfrm>
          <a:prstGeom prst="rect">
            <a:avLst/>
          </a:prstGeom>
          <a:noFill/>
        </p:spPr>
        <p:txBody>
          <a:bodyPr wrap="none" rtlCol="0">
            <a:spAutoFit/>
          </a:bodyPr>
          <a:lstStyle/>
          <a:p>
            <a:r>
              <a:rPr lang="nl-NL" sz="2400" dirty="0"/>
              <a:t>Aandachtspunten bij het afsluiten van een </a:t>
            </a:r>
            <a:r>
              <a:rPr lang="nl-NL" sz="2400" dirty="0" err="1"/>
              <a:t>dialysecatheter</a:t>
            </a:r>
            <a:endParaRPr lang="nl-BE" sz="2400" dirty="0"/>
          </a:p>
        </p:txBody>
      </p:sp>
      <p:sp>
        <p:nvSpPr>
          <p:cNvPr id="5" name="Tekstvak 4"/>
          <p:cNvSpPr txBox="1"/>
          <p:nvPr/>
        </p:nvSpPr>
        <p:spPr>
          <a:xfrm>
            <a:off x="781126" y="3488829"/>
            <a:ext cx="3503267" cy="3046988"/>
          </a:xfrm>
          <a:prstGeom prst="rect">
            <a:avLst/>
          </a:prstGeom>
          <a:noFill/>
        </p:spPr>
        <p:txBody>
          <a:bodyPr wrap="none" rtlCol="0">
            <a:spAutoFit/>
          </a:bodyPr>
          <a:lstStyle/>
          <a:p>
            <a:r>
              <a:rPr lang="nl-NL" sz="2400" dirty="0" err="1"/>
              <a:t>Katheterlocks</a:t>
            </a:r>
            <a:r>
              <a:rPr lang="nl-NL" sz="2400" dirty="0"/>
              <a:t> :</a:t>
            </a:r>
          </a:p>
          <a:p>
            <a:endParaRPr lang="nl-NL" sz="2400" dirty="0"/>
          </a:p>
          <a:p>
            <a:pPr marL="285750" indent="-285750">
              <a:buFont typeface="Arial" panose="020B0604020202020204" pitchFamily="34" charset="0"/>
              <a:buChar char="•"/>
            </a:pPr>
            <a:r>
              <a:rPr lang="nl-NL" sz="2400" dirty="0"/>
              <a:t>Heparine</a:t>
            </a:r>
          </a:p>
          <a:p>
            <a:pPr marL="285750" indent="-285750">
              <a:buFont typeface="Arial" panose="020B0604020202020204" pitchFamily="34" charset="0"/>
              <a:buChar char="•"/>
            </a:pPr>
            <a:r>
              <a:rPr lang="nl-NL" sz="2400" dirty="0" err="1"/>
              <a:t>Citraat</a:t>
            </a:r>
            <a:r>
              <a:rPr lang="nl-NL" sz="2400" dirty="0"/>
              <a:t> (30%,46,7%)</a:t>
            </a:r>
          </a:p>
          <a:p>
            <a:pPr marL="285750" indent="-285750">
              <a:buFont typeface="Arial" panose="020B0604020202020204" pitchFamily="34" charset="0"/>
              <a:buChar char="•"/>
            </a:pPr>
            <a:r>
              <a:rPr lang="nl-NL" sz="2400" dirty="0" err="1"/>
              <a:t>Taurolock</a:t>
            </a:r>
            <a:endParaRPr lang="nl-NL" sz="2400" dirty="0"/>
          </a:p>
          <a:p>
            <a:pPr marL="285750" indent="-285750">
              <a:buFont typeface="Arial" panose="020B0604020202020204" pitchFamily="34" charset="0"/>
              <a:buChar char="•"/>
            </a:pPr>
            <a:r>
              <a:rPr lang="nl-NL" sz="2400" dirty="0"/>
              <a:t>Antibiotica</a:t>
            </a:r>
          </a:p>
          <a:p>
            <a:pPr marL="285750" indent="-285750">
              <a:buFont typeface="Arial" panose="020B0604020202020204" pitchFamily="34" charset="0"/>
              <a:buChar char="•"/>
            </a:pPr>
            <a:r>
              <a:rPr lang="nl-NL" sz="2400" dirty="0"/>
              <a:t>Trombolytica(urokinase)</a:t>
            </a:r>
          </a:p>
          <a:p>
            <a:pPr marL="285750" indent="-285750">
              <a:buFont typeface="Arial" panose="020B0604020202020204" pitchFamily="34" charset="0"/>
              <a:buChar char="•"/>
            </a:pPr>
            <a:endParaRPr lang="nl-BE" sz="2400" dirty="0"/>
          </a:p>
        </p:txBody>
      </p:sp>
      <p:sp>
        <p:nvSpPr>
          <p:cNvPr id="6" name="Tekstvak 5"/>
          <p:cNvSpPr txBox="1"/>
          <p:nvPr/>
        </p:nvSpPr>
        <p:spPr>
          <a:xfrm>
            <a:off x="4753954" y="4238251"/>
            <a:ext cx="6784614" cy="369332"/>
          </a:xfrm>
          <a:prstGeom prst="rect">
            <a:avLst/>
          </a:prstGeom>
          <a:noFill/>
        </p:spPr>
        <p:txBody>
          <a:bodyPr wrap="none" rtlCol="0">
            <a:spAutoFit/>
          </a:bodyPr>
          <a:lstStyle/>
          <a:p>
            <a:r>
              <a:rPr lang="nl-NL" b="1" dirty="0">
                <a:solidFill>
                  <a:srgbClr val="FF0000"/>
                </a:solidFill>
              </a:rPr>
              <a:t>HIT</a:t>
            </a:r>
            <a:r>
              <a:rPr lang="nl-NL" dirty="0">
                <a:solidFill>
                  <a:srgbClr val="FF0000"/>
                </a:solidFill>
              </a:rPr>
              <a:t> (</a:t>
            </a:r>
            <a:r>
              <a:rPr lang="nl-NL" b="1" dirty="0">
                <a:solidFill>
                  <a:srgbClr val="FF0000"/>
                </a:solidFill>
              </a:rPr>
              <a:t>H</a:t>
            </a:r>
            <a:r>
              <a:rPr lang="nl-NL" dirty="0">
                <a:solidFill>
                  <a:srgbClr val="FF0000"/>
                </a:solidFill>
              </a:rPr>
              <a:t>eparine </a:t>
            </a:r>
            <a:r>
              <a:rPr lang="nl-NL" b="1" dirty="0" err="1">
                <a:solidFill>
                  <a:srgbClr val="FF0000"/>
                </a:solidFill>
              </a:rPr>
              <a:t>I</a:t>
            </a:r>
            <a:r>
              <a:rPr lang="nl-NL" dirty="0" err="1">
                <a:solidFill>
                  <a:srgbClr val="FF0000"/>
                </a:solidFill>
              </a:rPr>
              <a:t>ntroduced</a:t>
            </a:r>
            <a:r>
              <a:rPr lang="nl-NL" dirty="0">
                <a:solidFill>
                  <a:srgbClr val="FF0000"/>
                </a:solidFill>
              </a:rPr>
              <a:t> </a:t>
            </a:r>
            <a:r>
              <a:rPr lang="nl-NL" b="1" dirty="0">
                <a:solidFill>
                  <a:srgbClr val="FF0000"/>
                </a:solidFill>
              </a:rPr>
              <a:t>T</a:t>
            </a:r>
            <a:r>
              <a:rPr lang="nl-NL" dirty="0">
                <a:solidFill>
                  <a:srgbClr val="FF0000"/>
                </a:solidFill>
              </a:rPr>
              <a:t>rombocytopenie) : gebruik NOOIT heparine</a:t>
            </a:r>
            <a:endParaRPr lang="nl-BE" dirty="0">
              <a:solidFill>
                <a:srgbClr val="FF0000"/>
              </a:solidFill>
            </a:endParaRPr>
          </a:p>
        </p:txBody>
      </p:sp>
      <p:sp>
        <p:nvSpPr>
          <p:cNvPr id="7" name="Tekstvak 6"/>
          <p:cNvSpPr txBox="1"/>
          <p:nvPr/>
        </p:nvSpPr>
        <p:spPr>
          <a:xfrm>
            <a:off x="781126" y="1180505"/>
            <a:ext cx="7365135" cy="2308324"/>
          </a:xfrm>
          <a:prstGeom prst="rect">
            <a:avLst/>
          </a:prstGeom>
          <a:noFill/>
        </p:spPr>
        <p:txBody>
          <a:bodyPr wrap="square" rtlCol="0">
            <a:spAutoFit/>
          </a:bodyPr>
          <a:lstStyle/>
          <a:p>
            <a:r>
              <a:rPr lang="nl-NL" sz="2400" dirty="0"/>
              <a:t>Zorg voor </a:t>
            </a:r>
            <a:r>
              <a:rPr lang="nl-NL" sz="2400" dirty="0" err="1"/>
              <a:t>katheterlumina</a:t>
            </a:r>
            <a:endParaRPr lang="nl-NL" sz="2400" dirty="0"/>
          </a:p>
          <a:p>
            <a:pPr marL="285750" indent="-285750">
              <a:buFont typeface="Arial" panose="020B0604020202020204" pitchFamily="34" charset="0"/>
              <a:buChar char="•"/>
            </a:pPr>
            <a:r>
              <a:rPr lang="nl-NL" sz="2400" dirty="0" err="1"/>
              <a:t>Lumina</a:t>
            </a:r>
            <a:r>
              <a:rPr lang="nl-NL" sz="2400" dirty="0"/>
              <a:t> doorspuiten met </a:t>
            </a:r>
            <a:r>
              <a:rPr lang="nl-NL" sz="2400" dirty="0" err="1"/>
              <a:t>NaCl</a:t>
            </a:r>
            <a:r>
              <a:rPr lang="nl-NL" sz="2400" dirty="0"/>
              <a:t> 0,9%</a:t>
            </a:r>
          </a:p>
          <a:p>
            <a:r>
              <a:rPr lang="nl-NL" sz="2400" dirty="0"/>
              <a:t>Mag snel en met meer kracht</a:t>
            </a:r>
          </a:p>
          <a:p>
            <a:pPr marL="285750" indent="-285750">
              <a:buFont typeface="Arial" panose="020B0604020202020204" pitchFamily="34" charset="0"/>
              <a:buChar char="•"/>
            </a:pPr>
            <a:r>
              <a:rPr lang="nl-NL" sz="2400" dirty="0" err="1"/>
              <a:t>Lumina</a:t>
            </a:r>
            <a:r>
              <a:rPr lang="nl-NL" sz="2400" dirty="0"/>
              <a:t> doorspuiten met heparine</a:t>
            </a:r>
          </a:p>
          <a:p>
            <a:r>
              <a:rPr lang="nl-NL" sz="2400" dirty="0"/>
              <a:t>Zachter dan de </a:t>
            </a:r>
            <a:r>
              <a:rPr lang="nl-NL" sz="2400" dirty="0" err="1"/>
              <a:t>Nacl</a:t>
            </a:r>
            <a:r>
              <a:rPr lang="nl-NL" sz="2400" dirty="0"/>
              <a:t> 0,9%, probeer negatieve druk te vermijden</a:t>
            </a:r>
          </a:p>
        </p:txBody>
      </p:sp>
    </p:spTree>
    <p:extLst>
      <p:ext uri="{BB962C8B-B14F-4D97-AF65-F5344CB8AC3E}">
        <p14:creationId xmlns:p14="http://schemas.microsoft.com/office/powerpoint/2010/main" val="4267461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7250" name="Rectangle 2"/>
          <p:cNvSpPr>
            <a:spLocks noGrp="1" noRot="1" noChangeArrowheads="1"/>
          </p:cNvSpPr>
          <p:nvPr>
            <p:ph type="title"/>
          </p:nvPr>
        </p:nvSpPr>
        <p:spPr>
          <a:xfrm>
            <a:off x="550861" y="353332"/>
            <a:ext cx="11090275" cy="1008000"/>
          </a:xfrm>
        </p:spPr>
        <p:txBody>
          <a:bodyPr>
            <a:normAutofit/>
          </a:bodyPr>
          <a:lstStyle/>
          <a:p>
            <a:pPr algn="ctr" eaLnBrk="1" hangingPunct="1">
              <a:defRPr/>
            </a:pPr>
            <a:r>
              <a:rPr lang="en-US" sz="4000" dirty="0" err="1"/>
              <a:t>Reflectiefase</a:t>
            </a:r>
            <a:endParaRPr lang="en-US" sz="4000" dirty="0"/>
          </a:p>
        </p:txBody>
      </p:sp>
      <p:sp>
        <p:nvSpPr>
          <p:cNvPr id="437251" name="Rectangle 3"/>
          <p:cNvSpPr>
            <a:spLocks noGrp="1" noChangeArrowheads="1"/>
          </p:cNvSpPr>
          <p:nvPr>
            <p:ph type="body" idx="1"/>
          </p:nvPr>
        </p:nvSpPr>
        <p:spPr>
          <a:xfrm>
            <a:off x="718814" y="1361332"/>
            <a:ext cx="11090274" cy="5043985"/>
          </a:xfrm>
        </p:spPr>
        <p:txBody>
          <a:bodyPr>
            <a:normAutofit/>
          </a:bodyPr>
          <a:lstStyle/>
          <a:p>
            <a:pPr eaLnBrk="1" hangingPunct="1">
              <a:lnSpc>
                <a:spcPct val="90000"/>
              </a:lnSpc>
              <a:defRPr/>
            </a:pPr>
            <a:endParaRPr lang="nl-BE" sz="2200" dirty="0">
              <a:latin typeface="Arial" charset="0"/>
            </a:endParaRPr>
          </a:p>
          <a:p>
            <a:pPr eaLnBrk="1" hangingPunct="1">
              <a:lnSpc>
                <a:spcPct val="90000"/>
              </a:lnSpc>
              <a:defRPr/>
            </a:pPr>
            <a:endParaRPr lang="en-US" dirty="0">
              <a:latin typeface="Arial" charset="0"/>
            </a:endParaRPr>
          </a:p>
        </p:txBody>
      </p:sp>
      <p:sp>
        <p:nvSpPr>
          <p:cNvPr id="2" name="Tekstvak 1"/>
          <p:cNvSpPr txBox="1"/>
          <p:nvPr/>
        </p:nvSpPr>
        <p:spPr>
          <a:xfrm>
            <a:off x="2251881" y="1774209"/>
            <a:ext cx="2588594" cy="1384995"/>
          </a:xfrm>
          <a:prstGeom prst="rect">
            <a:avLst/>
          </a:prstGeom>
          <a:noFill/>
        </p:spPr>
        <p:txBody>
          <a:bodyPr wrap="none" rtlCol="0">
            <a:spAutoFit/>
          </a:bodyPr>
          <a:lstStyle/>
          <a:p>
            <a:r>
              <a:rPr lang="nl-NL" sz="2800" dirty="0"/>
              <a:t>Weeg de patiënt</a:t>
            </a:r>
          </a:p>
          <a:p>
            <a:endParaRPr lang="nl-NL" sz="2800" dirty="0"/>
          </a:p>
          <a:p>
            <a:r>
              <a:rPr lang="nl-NL" sz="2800" dirty="0"/>
              <a:t>Transport terug </a:t>
            </a:r>
            <a:endParaRPr lang="nl-BE" sz="2800" dirty="0"/>
          </a:p>
        </p:txBody>
      </p:sp>
      <p:sp>
        <p:nvSpPr>
          <p:cNvPr id="3" name="Tekstvak 2"/>
          <p:cNvSpPr txBox="1"/>
          <p:nvPr/>
        </p:nvSpPr>
        <p:spPr>
          <a:xfrm>
            <a:off x="3957851" y="3698658"/>
            <a:ext cx="3937617" cy="954107"/>
          </a:xfrm>
          <a:prstGeom prst="rect">
            <a:avLst/>
          </a:prstGeom>
          <a:noFill/>
        </p:spPr>
        <p:txBody>
          <a:bodyPr wrap="square" rtlCol="0">
            <a:spAutoFit/>
          </a:bodyPr>
          <a:lstStyle/>
          <a:p>
            <a:r>
              <a:rPr lang="nl-NL" sz="2800" dirty="0"/>
              <a:t>Zo nodig korte reflectie in het ‘journaal’</a:t>
            </a:r>
            <a:endParaRPr lang="nl-BE" sz="2800" dirty="0"/>
          </a:p>
        </p:txBody>
      </p:sp>
    </p:spTree>
    <p:extLst>
      <p:ext uri="{BB962C8B-B14F-4D97-AF65-F5344CB8AC3E}">
        <p14:creationId xmlns:p14="http://schemas.microsoft.com/office/powerpoint/2010/main" val="126010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2"/>
          <p:cNvSpPr>
            <a:spLocks noGrp="1" noRot="1" noChangeArrowheads="1"/>
          </p:cNvSpPr>
          <p:nvPr>
            <p:ph type="title"/>
          </p:nvPr>
        </p:nvSpPr>
        <p:spPr>
          <a:xfrm>
            <a:off x="2133600" y="228600"/>
            <a:ext cx="7772400" cy="1143000"/>
          </a:xfrm>
        </p:spPr>
        <p:txBody>
          <a:bodyPr/>
          <a:lstStyle/>
          <a:p>
            <a:pPr algn="ctr" eaLnBrk="1" hangingPunct="1">
              <a:defRPr/>
            </a:pPr>
            <a:r>
              <a:rPr lang="nl-BE" sz="4000" dirty="0"/>
              <a:t>HYPERTENSIE</a:t>
            </a:r>
            <a:endParaRPr lang="nl-NL" sz="4000" dirty="0"/>
          </a:p>
        </p:txBody>
      </p:sp>
      <p:sp>
        <p:nvSpPr>
          <p:cNvPr id="405507" name="Rectangle 3"/>
          <p:cNvSpPr>
            <a:spLocks noGrp="1" noChangeArrowheads="1"/>
          </p:cNvSpPr>
          <p:nvPr>
            <p:ph type="body" sz="half" idx="2"/>
          </p:nvPr>
        </p:nvSpPr>
        <p:spPr>
          <a:xfrm>
            <a:off x="5382208" y="1799253"/>
            <a:ext cx="5486400" cy="5181600"/>
          </a:xfrm>
        </p:spPr>
        <p:txBody>
          <a:bodyPr/>
          <a:lstStyle/>
          <a:p>
            <a:pPr eaLnBrk="1" hangingPunct="1">
              <a:defRPr/>
            </a:pPr>
            <a:r>
              <a:rPr lang="nl-NL" sz="2400" dirty="0">
                <a:latin typeface="Arial" charset="0"/>
                <a:cs typeface="Arial" charset="0"/>
              </a:rPr>
              <a:t>Bijna alle patiënten met CNI hebben hypertensie. </a:t>
            </a:r>
            <a:endParaRPr lang="nl-NL" sz="2400" dirty="0"/>
          </a:p>
          <a:p>
            <a:pPr eaLnBrk="1" hangingPunct="1">
              <a:defRPr/>
            </a:pPr>
            <a:endParaRPr lang="nl-NL" sz="2400" dirty="0">
              <a:latin typeface="Arial" charset="0"/>
              <a:cs typeface="Arial" charset="0"/>
            </a:endParaRPr>
          </a:p>
          <a:p>
            <a:pPr eaLnBrk="1" hangingPunct="1">
              <a:defRPr/>
            </a:pPr>
            <a:r>
              <a:rPr lang="nl-NL" sz="2400" dirty="0">
                <a:latin typeface="Arial" charset="0"/>
                <a:cs typeface="Arial" charset="0"/>
              </a:rPr>
              <a:t>Bij CNI gewenst &lt; 135/85 </a:t>
            </a:r>
            <a:r>
              <a:rPr lang="nl-NL" sz="2400" dirty="0" err="1">
                <a:latin typeface="Arial" charset="0"/>
                <a:cs typeface="Arial" charset="0"/>
              </a:rPr>
              <a:t>mmHg</a:t>
            </a:r>
            <a:r>
              <a:rPr lang="nl-NL" sz="2400" dirty="0">
                <a:latin typeface="Arial" charset="0"/>
                <a:cs typeface="Arial" charset="0"/>
              </a:rPr>
              <a:t>. </a:t>
            </a:r>
          </a:p>
          <a:p>
            <a:pPr eaLnBrk="1" hangingPunct="1">
              <a:defRPr/>
            </a:pPr>
            <a:endParaRPr lang="nl-NL" sz="2400" dirty="0"/>
          </a:p>
          <a:p>
            <a:pPr eaLnBrk="1" hangingPunct="1">
              <a:defRPr/>
            </a:pPr>
            <a:r>
              <a:rPr lang="nl-NL" sz="2400" dirty="0">
                <a:latin typeface="Arial" charset="0"/>
                <a:cs typeface="Arial" charset="0"/>
              </a:rPr>
              <a:t>THERAPIE: combinatie van </a:t>
            </a:r>
            <a:r>
              <a:rPr lang="nl-NL" sz="2400" dirty="0" err="1">
                <a:latin typeface="Arial" charset="0"/>
                <a:cs typeface="Arial" charset="0"/>
              </a:rPr>
              <a:t>antihypertensiva</a:t>
            </a:r>
            <a:r>
              <a:rPr lang="nl-NL" sz="2400" dirty="0">
                <a:latin typeface="Arial" charset="0"/>
                <a:cs typeface="Arial" charset="0"/>
              </a:rPr>
              <a:t>+ zoutrestrictie</a:t>
            </a:r>
            <a:endParaRPr lang="nl-NL" sz="2400" dirty="0"/>
          </a:p>
          <a:p>
            <a:pPr eaLnBrk="1" hangingPunct="1">
              <a:defRPr/>
            </a:pPr>
            <a:endParaRPr lang="nl-NL" sz="2400" dirty="0">
              <a:latin typeface="Arial" charset="0"/>
            </a:endParaRPr>
          </a:p>
          <a:p>
            <a:pPr eaLnBrk="1" hangingPunct="1">
              <a:defRPr/>
            </a:pPr>
            <a:r>
              <a:rPr lang="nl-NL" sz="2400" dirty="0">
                <a:latin typeface="Arial" charset="0"/>
              </a:rPr>
              <a:t>Progressie </a:t>
            </a:r>
            <a:r>
              <a:rPr lang="nl-NL" sz="2400" dirty="0" err="1">
                <a:latin typeface="Arial" charset="0"/>
              </a:rPr>
              <a:t>proteinurie</a:t>
            </a:r>
            <a:r>
              <a:rPr lang="nl-NL" sz="2400" dirty="0">
                <a:latin typeface="Arial" charset="0"/>
              </a:rPr>
              <a:t> en CNI door hypertensie</a:t>
            </a:r>
          </a:p>
        </p:txBody>
      </p:sp>
      <p:pic>
        <p:nvPicPr>
          <p:cNvPr id="103428" name="Picture 4" descr="hypertension"/>
          <p:cNvPicPr>
            <a:picLocks noGrp="1" noChangeAspect="1" noChangeArrowheads="1"/>
          </p:cNvPicPr>
          <p:nvPr>
            <p:ph type="clipArt" sz="half" idx="1"/>
          </p:nvPr>
        </p:nvPicPr>
        <p:blipFill>
          <a:blip r:embed="rId2" cstate="print"/>
          <a:srcRect/>
          <a:stretch>
            <a:fillRect/>
          </a:stretch>
        </p:blipFill>
        <p:spPr>
          <a:xfrm>
            <a:off x="2133601" y="1676400"/>
            <a:ext cx="2468563" cy="4114800"/>
          </a:xfrm>
          <a:noFill/>
        </p:spPr>
      </p:pic>
    </p:spTree>
    <p:extLst>
      <p:ext uri="{BB962C8B-B14F-4D97-AF65-F5344CB8AC3E}">
        <p14:creationId xmlns:p14="http://schemas.microsoft.com/office/powerpoint/2010/main" val="114494956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4" name="Picture 5"/>
          <p:cNvPicPr>
            <a:picLocks noChangeAspect="1" noChangeArrowheads="1"/>
          </p:cNvPicPr>
          <p:nvPr/>
        </p:nvPicPr>
        <p:blipFill>
          <a:blip r:embed="rId2">
            <a:extLst>
              <a:ext uri="{28A0092B-C50C-407E-A947-70E740481C1C}">
                <a14:useLocalDpi xmlns:a14="http://schemas.microsoft.com/office/drawing/2010/main" val="0"/>
              </a:ext>
            </a:extLst>
          </a:blip>
          <a:srcRect l="9241" t="28793" r="9152" b="6201"/>
          <a:stretch>
            <a:fillRect/>
          </a:stretch>
        </p:blipFill>
        <p:spPr bwMode="auto">
          <a:xfrm>
            <a:off x="2205135" y="1390261"/>
            <a:ext cx="6867332" cy="5094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title"/>
          </p:nvPr>
        </p:nvSpPr>
        <p:spPr/>
        <p:txBody>
          <a:bodyPr/>
          <a:lstStyle/>
          <a:p>
            <a:pPr algn="ctr"/>
            <a:r>
              <a:rPr lang="nl-BE" dirty="0"/>
              <a:t>METEN is WETEN</a:t>
            </a:r>
          </a:p>
        </p:txBody>
      </p:sp>
    </p:spTree>
    <p:extLst>
      <p:ext uri="{BB962C8B-B14F-4D97-AF65-F5344CB8AC3E}">
        <p14:creationId xmlns:p14="http://schemas.microsoft.com/office/powerpoint/2010/main" val="2419303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BE" dirty="0"/>
              <a:t>OORZAKEN van HYPERTENSIE in CKD</a:t>
            </a:r>
          </a:p>
        </p:txBody>
      </p:sp>
      <p:sp>
        <p:nvSpPr>
          <p:cNvPr id="3" name="Tijdelijke aanduiding voor inhoud 2"/>
          <p:cNvSpPr>
            <a:spLocks noGrp="1"/>
          </p:cNvSpPr>
          <p:nvPr>
            <p:ph idx="1"/>
          </p:nvPr>
        </p:nvSpPr>
        <p:spPr/>
        <p:txBody>
          <a:bodyPr/>
          <a:lstStyle/>
          <a:p>
            <a:pPr lvl="1">
              <a:buFontTx/>
              <a:buChar char="-"/>
            </a:pPr>
            <a:r>
              <a:rPr lang="nl-BE" sz="3200" dirty="0"/>
              <a:t>Zoutretentie</a:t>
            </a:r>
          </a:p>
          <a:p>
            <a:pPr lvl="1">
              <a:buFontTx/>
              <a:buChar char="-"/>
            </a:pPr>
            <a:r>
              <a:rPr lang="nl-BE" sz="3200" dirty="0"/>
              <a:t> Hyperactiviteit van het RAAS systeem</a:t>
            </a:r>
          </a:p>
          <a:p>
            <a:pPr lvl="1">
              <a:buFontTx/>
              <a:buChar char="-"/>
            </a:pPr>
            <a:r>
              <a:rPr lang="nl-BE" sz="3200" dirty="0"/>
              <a:t> Hyperactiviteit van het </a:t>
            </a:r>
            <a:r>
              <a:rPr lang="nl-BE" sz="3200" dirty="0" err="1"/>
              <a:t>sympatisch</a:t>
            </a:r>
            <a:r>
              <a:rPr lang="nl-BE" sz="3200" dirty="0"/>
              <a:t> zenuwstelsel</a:t>
            </a:r>
          </a:p>
          <a:p>
            <a:pPr lvl="1">
              <a:buFontTx/>
              <a:buChar char="-"/>
            </a:pPr>
            <a:r>
              <a:rPr lang="nl-BE" sz="3200" dirty="0"/>
              <a:t> Vasoconstrictie kaderend in secundaire </a:t>
            </a:r>
            <a:r>
              <a:rPr lang="nl-BE" sz="3200" dirty="0" err="1"/>
              <a:t>hyperparathyroïdie</a:t>
            </a:r>
            <a:endParaRPr lang="nl-BE" sz="3200" dirty="0"/>
          </a:p>
          <a:p>
            <a:pPr lvl="1">
              <a:buFontTx/>
              <a:buChar char="-"/>
            </a:pPr>
            <a:r>
              <a:rPr lang="nl-BE" sz="3200" dirty="0"/>
              <a:t> Effect van EPO</a:t>
            </a:r>
          </a:p>
          <a:p>
            <a:pPr lvl="1">
              <a:buFontTx/>
              <a:buChar char="-"/>
            </a:pPr>
            <a:r>
              <a:rPr lang="nl-BE" sz="3200" dirty="0"/>
              <a:t> Verstoorde synthese van NO</a:t>
            </a:r>
          </a:p>
          <a:p>
            <a:pPr lvl="1">
              <a:buFontTx/>
              <a:buChar char="-"/>
            </a:pPr>
            <a:r>
              <a:rPr lang="nl-BE" sz="3200" dirty="0"/>
              <a:t>Overvulling </a:t>
            </a:r>
            <a:endParaRPr lang="nl-BE" dirty="0"/>
          </a:p>
        </p:txBody>
      </p:sp>
      <p:sp>
        <p:nvSpPr>
          <p:cNvPr id="4" name="Tijdelijke aanduiding voor voettekst 3"/>
          <p:cNvSpPr>
            <a:spLocks noGrp="1"/>
          </p:cNvSpPr>
          <p:nvPr>
            <p:ph type="ftr" sz="quarter" idx="11"/>
          </p:nvPr>
        </p:nvSpPr>
        <p:spPr/>
        <p:txBody>
          <a:bodyPr/>
          <a:lstStyle/>
          <a:p>
            <a:endParaRPr lang="nl-BE" dirty="0"/>
          </a:p>
        </p:txBody>
      </p:sp>
    </p:spTree>
    <p:extLst>
      <p:ext uri="{BB962C8B-B14F-4D97-AF65-F5344CB8AC3E}">
        <p14:creationId xmlns:p14="http://schemas.microsoft.com/office/powerpoint/2010/main" val="2357079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8450" name="Rectangle 2"/>
          <p:cNvSpPr>
            <a:spLocks noGrp="1" noRot="1" noChangeArrowheads="1"/>
          </p:cNvSpPr>
          <p:nvPr>
            <p:ph type="title"/>
          </p:nvPr>
        </p:nvSpPr>
        <p:spPr/>
        <p:txBody>
          <a:bodyPr/>
          <a:lstStyle/>
          <a:p>
            <a:pPr algn="ctr" eaLnBrk="1" hangingPunct="1">
              <a:defRPr/>
            </a:pPr>
            <a:r>
              <a:rPr lang="nl-BE" dirty="0"/>
              <a:t>ANTIHYPERTENSIVA</a:t>
            </a:r>
            <a:endParaRPr lang="nl-NL" dirty="0"/>
          </a:p>
        </p:txBody>
      </p:sp>
      <p:sp>
        <p:nvSpPr>
          <p:cNvPr id="488451" name="Rectangle 3"/>
          <p:cNvSpPr>
            <a:spLocks noGrp="1" noChangeArrowheads="1"/>
          </p:cNvSpPr>
          <p:nvPr>
            <p:ph type="body" idx="1"/>
          </p:nvPr>
        </p:nvSpPr>
        <p:spPr/>
        <p:txBody>
          <a:bodyPr/>
          <a:lstStyle/>
          <a:p>
            <a:pPr eaLnBrk="1" hangingPunct="1">
              <a:defRPr/>
            </a:pPr>
            <a:r>
              <a:rPr lang="nl-BE" dirty="0"/>
              <a:t>Effect zoutarme voeding</a:t>
            </a:r>
          </a:p>
          <a:p>
            <a:pPr lvl="1" eaLnBrk="1" hangingPunct="1">
              <a:defRPr/>
            </a:pPr>
            <a:r>
              <a:rPr lang="nl-BE" dirty="0" err="1"/>
              <a:t>Interindividueel</a:t>
            </a:r>
            <a:r>
              <a:rPr lang="nl-BE" dirty="0"/>
              <a:t> verschillend</a:t>
            </a:r>
          </a:p>
          <a:p>
            <a:pPr lvl="1" eaLnBrk="1" hangingPunct="1">
              <a:defRPr/>
            </a:pPr>
            <a:r>
              <a:rPr lang="nl-BE" dirty="0"/>
              <a:t>Veel controversie voor algemene populatie: maar consensus: best zoutarm bij AHT</a:t>
            </a:r>
          </a:p>
          <a:p>
            <a:pPr lvl="1" eaLnBrk="1" hangingPunct="1">
              <a:defRPr/>
            </a:pPr>
            <a:endParaRPr lang="nl-BE" dirty="0"/>
          </a:p>
          <a:p>
            <a:pPr eaLnBrk="1" hangingPunct="1">
              <a:defRPr/>
            </a:pPr>
            <a:r>
              <a:rPr lang="nl-BE" dirty="0"/>
              <a:t>Opletten bij:  diarree/warmte/sauna/inspanning/ziekte… </a:t>
            </a:r>
          </a:p>
          <a:p>
            <a:pPr eaLnBrk="1" hangingPunct="1">
              <a:defRPr/>
            </a:pPr>
            <a:endParaRPr lang="nl-BE" dirty="0"/>
          </a:p>
          <a:p>
            <a:pPr eaLnBrk="1" hangingPunct="1">
              <a:defRPr/>
            </a:pPr>
            <a:r>
              <a:rPr lang="nl-BE" dirty="0"/>
              <a:t>ZELF CONTROLE BLOEDDRUK</a:t>
            </a:r>
          </a:p>
          <a:p>
            <a:pPr eaLnBrk="1" hangingPunct="1">
              <a:defRPr/>
            </a:pPr>
            <a:r>
              <a:rPr lang="nl-BE" dirty="0"/>
              <a:t>24-uurs bloeddrukmeting </a:t>
            </a:r>
            <a:endParaRPr lang="nl-NL" dirty="0"/>
          </a:p>
        </p:txBody>
      </p:sp>
    </p:spTree>
    <p:extLst>
      <p:ext uri="{BB962C8B-B14F-4D97-AF65-F5344CB8AC3E}">
        <p14:creationId xmlns:p14="http://schemas.microsoft.com/office/powerpoint/2010/main" val="307137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rrowheads="1"/>
          </p:cNvSpPr>
          <p:nvPr>
            <p:ph type="title"/>
          </p:nvPr>
        </p:nvSpPr>
        <p:spPr>
          <a:xfrm>
            <a:off x="2207568" y="0"/>
            <a:ext cx="7795964" cy="936104"/>
          </a:xfrm>
        </p:spPr>
        <p:txBody>
          <a:bodyPr/>
          <a:lstStyle/>
          <a:p>
            <a:pPr algn="ctr" eaLnBrk="1" hangingPunct="1">
              <a:defRPr/>
            </a:pPr>
            <a:r>
              <a:rPr lang="nl-BE" dirty="0"/>
              <a:t>ANATOMIE</a:t>
            </a:r>
          </a:p>
        </p:txBody>
      </p:sp>
      <p:sp>
        <p:nvSpPr>
          <p:cNvPr id="89092" name="Rectangle 4"/>
          <p:cNvSpPr>
            <a:spLocks noGrp="1" noChangeArrowheads="1"/>
          </p:cNvSpPr>
          <p:nvPr>
            <p:ph type="body" idx="1"/>
          </p:nvPr>
        </p:nvSpPr>
        <p:spPr/>
        <p:txBody>
          <a:bodyPr/>
          <a:lstStyle/>
          <a:p>
            <a:pPr eaLnBrk="1" hangingPunct="1">
              <a:defRPr/>
            </a:pPr>
            <a:endParaRPr lang="nl-BE"/>
          </a:p>
        </p:txBody>
      </p:sp>
      <p:pic>
        <p:nvPicPr>
          <p:cNvPr id="30724" name="Picture 6" descr="nier1"/>
          <p:cNvPicPr>
            <a:picLocks noChangeAspect="1" noChangeArrowheads="1"/>
          </p:cNvPicPr>
          <p:nvPr/>
        </p:nvPicPr>
        <p:blipFill>
          <a:blip r:embed="rId3" cstate="print"/>
          <a:srcRect/>
          <a:stretch>
            <a:fillRect/>
          </a:stretch>
        </p:blipFill>
        <p:spPr bwMode="auto">
          <a:xfrm>
            <a:off x="1991545" y="836713"/>
            <a:ext cx="8207375" cy="5832475"/>
          </a:xfrm>
          <a:prstGeom prst="rect">
            <a:avLst/>
          </a:prstGeom>
          <a:noFill/>
          <a:ln w="9525">
            <a:noFill/>
            <a:miter lim="800000"/>
            <a:headEnd/>
            <a:tailEnd/>
          </a:ln>
        </p:spPr>
      </p:pic>
    </p:spTree>
    <p:extLst>
      <p:ext uri="{BB962C8B-B14F-4D97-AF65-F5344CB8AC3E}">
        <p14:creationId xmlns:p14="http://schemas.microsoft.com/office/powerpoint/2010/main" val="3986859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pPr eaLnBrk="1" hangingPunct="1">
              <a:defRPr/>
            </a:pPr>
            <a:r>
              <a:rPr lang="nl-BE" dirty="0">
                <a:solidFill>
                  <a:srgbClr val="FF0000"/>
                </a:solidFill>
              </a:rPr>
              <a:t>CAVE</a:t>
            </a:r>
            <a:endParaRPr lang="nl-NL" dirty="0">
              <a:solidFill>
                <a:srgbClr val="FF0000"/>
              </a:solidFill>
            </a:endParaRPr>
          </a:p>
        </p:txBody>
      </p:sp>
      <p:sp>
        <p:nvSpPr>
          <p:cNvPr id="32771" name="Rectangle 3"/>
          <p:cNvSpPr>
            <a:spLocks noGrp="1" noChangeArrowheads="1"/>
          </p:cNvSpPr>
          <p:nvPr>
            <p:ph type="body" idx="1"/>
          </p:nvPr>
        </p:nvSpPr>
        <p:spPr/>
        <p:txBody>
          <a:bodyPr/>
          <a:lstStyle/>
          <a:p>
            <a:pPr eaLnBrk="1" hangingPunct="1"/>
            <a:r>
              <a:rPr lang="nl-NL" b="1" dirty="0">
                <a:effectLst/>
              </a:rPr>
              <a:t>GEEN ANTIHYPERTENSIVA TOEDIENEN VÓÓR DIALYSE</a:t>
            </a:r>
          </a:p>
          <a:p>
            <a:pPr lvl="1"/>
            <a:r>
              <a:rPr lang="nl-NL" dirty="0"/>
              <a:t>Voorkeur avond</a:t>
            </a:r>
            <a:endParaRPr lang="nl-NL" dirty="0">
              <a:effectLst/>
            </a:endParaRPr>
          </a:p>
          <a:p>
            <a:pPr eaLnBrk="1" hangingPunct="1"/>
            <a:endParaRPr lang="nl-NL" b="1" dirty="0">
              <a:effectLst/>
            </a:endParaRPr>
          </a:p>
          <a:p>
            <a:pPr eaLnBrk="1" hangingPunct="1"/>
            <a:r>
              <a:rPr lang="nl-NL" b="1" dirty="0">
                <a:effectLst/>
              </a:rPr>
              <a:t>NIET TOEDIENEN BIJ (DREIGENDE) HYPOTENSIE</a:t>
            </a:r>
          </a:p>
          <a:p>
            <a:pPr lvl="1"/>
            <a:r>
              <a:rPr lang="nl-NL" dirty="0"/>
              <a:t>Eerst meten: Arts bellen bij twijfel</a:t>
            </a:r>
            <a:endParaRPr lang="nl-NL" dirty="0">
              <a:effectLst/>
            </a:endParaRPr>
          </a:p>
          <a:p>
            <a:pPr eaLnBrk="1" hangingPunct="1"/>
            <a:endParaRPr lang="nl-NL" b="1" dirty="0">
              <a:effectLst/>
            </a:endParaRPr>
          </a:p>
          <a:p>
            <a:pPr eaLnBrk="1" hangingPunct="1"/>
            <a:r>
              <a:rPr lang="nl-NL" b="1" dirty="0">
                <a:effectLst/>
              </a:rPr>
              <a:t>INDIEN BRADYCARDIE: CAVE BETA-BLOKKERS </a:t>
            </a:r>
          </a:p>
          <a:p>
            <a:pPr lvl="1"/>
            <a:r>
              <a:rPr lang="nl-NL" dirty="0"/>
              <a:t>Eerst meten: Arts bellen bij twijfel</a:t>
            </a:r>
            <a:endParaRPr lang="nl-NL" dirty="0">
              <a:effectLst/>
            </a:endParaRPr>
          </a:p>
          <a:p>
            <a:pPr eaLnBrk="1" hangingPunct="1">
              <a:buFont typeface="Wingdings" pitchFamily="2" charset="2"/>
              <a:buNone/>
            </a:pPr>
            <a:endParaRPr lang="nl-NL" b="1" dirty="0">
              <a:effectLst/>
            </a:endParaRPr>
          </a:p>
        </p:txBody>
      </p:sp>
    </p:spTree>
    <p:extLst>
      <p:ext uri="{BB962C8B-B14F-4D97-AF65-F5344CB8AC3E}">
        <p14:creationId xmlns:p14="http://schemas.microsoft.com/office/powerpoint/2010/main" val="3006452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06953" y="3568842"/>
            <a:ext cx="2324141" cy="2536391"/>
          </a:xfrm>
          <a:prstGeom prst="rect">
            <a:avLst/>
          </a:prstGeom>
        </p:spPr>
      </p:pic>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6320" y="298287"/>
            <a:ext cx="8376052" cy="4711529"/>
          </a:xfrm>
          <a:prstGeom prst="rect">
            <a:avLst/>
          </a:prstGeom>
        </p:spPr>
      </p:pic>
    </p:spTree>
    <p:extLst>
      <p:ext uri="{BB962C8B-B14F-4D97-AF65-F5344CB8AC3E}">
        <p14:creationId xmlns:p14="http://schemas.microsoft.com/office/powerpoint/2010/main" val="3942929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voettekst 1"/>
          <p:cNvSpPr>
            <a:spLocks noGrp="1"/>
          </p:cNvSpPr>
          <p:nvPr>
            <p:ph type="ftr" sz="quarter" idx="11"/>
          </p:nvPr>
        </p:nvSpPr>
        <p:spPr/>
        <p:txBody>
          <a:bodyPr/>
          <a:lstStyle/>
          <a:p>
            <a:endParaRPr lang="nl-BE"/>
          </a:p>
        </p:txBody>
      </p:sp>
      <p:pic>
        <p:nvPicPr>
          <p:cNvPr id="100354" name="Picture 2" descr="Afbeeldingsresultaat voor pitting edema">
            <a:hlinkClick r:id="rId2"/>
          </p:cNvPr>
          <p:cNvPicPr>
            <a:picLocks noChangeAspect="1" noChangeArrowheads="1"/>
          </p:cNvPicPr>
          <p:nvPr/>
        </p:nvPicPr>
        <p:blipFill>
          <a:blip r:embed="rId3" cstate="print"/>
          <a:srcRect/>
          <a:stretch>
            <a:fillRect/>
          </a:stretch>
        </p:blipFill>
        <p:spPr bwMode="auto">
          <a:xfrm>
            <a:off x="1631504" y="1916833"/>
            <a:ext cx="6912768" cy="5184577"/>
          </a:xfrm>
          <a:prstGeom prst="rect">
            <a:avLst/>
          </a:prstGeom>
          <a:noFill/>
        </p:spPr>
      </p:pic>
      <p:pic>
        <p:nvPicPr>
          <p:cNvPr id="4" name="Picture 2" descr="Afbeeldingsresultaat voor pitting edema">
            <a:hlinkClick r:id="rId4"/>
          </p:cNvPr>
          <p:cNvPicPr>
            <a:picLocks noChangeAspect="1" noChangeArrowheads="1"/>
          </p:cNvPicPr>
          <p:nvPr/>
        </p:nvPicPr>
        <p:blipFill>
          <a:blip r:embed="rId5" cstate="print"/>
          <a:srcRect/>
          <a:stretch>
            <a:fillRect/>
          </a:stretch>
        </p:blipFill>
        <p:spPr bwMode="auto">
          <a:xfrm>
            <a:off x="7114708" y="188640"/>
            <a:ext cx="3553292" cy="2376264"/>
          </a:xfrm>
          <a:prstGeom prst="rect">
            <a:avLst/>
          </a:prstGeom>
          <a:noFill/>
        </p:spPr>
      </p:pic>
    </p:spTree>
    <p:extLst>
      <p:ext uri="{BB962C8B-B14F-4D97-AF65-F5344CB8AC3E}">
        <p14:creationId xmlns:p14="http://schemas.microsoft.com/office/powerpoint/2010/main" val="1371342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BE" dirty="0"/>
              <a:t>HARTRITMESTOORNISSEN en KLEPLIJDEN</a:t>
            </a:r>
          </a:p>
        </p:txBody>
      </p:sp>
      <p:sp>
        <p:nvSpPr>
          <p:cNvPr id="3" name="Tijdelijke aanduiding voor inhoud 2"/>
          <p:cNvSpPr>
            <a:spLocks noGrp="1"/>
          </p:cNvSpPr>
          <p:nvPr>
            <p:ph idx="1"/>
          </p:nvPr>
        </p:nvSpPr>
        <p:spPr/>
        <p:txBody>
          <a:bodyPr/>
          <a:lstStyle/>
          <a:p>
            <a:pPr marL="457200" indent="-457200">
              <a:buFontTx/>
              <a:buChar char="-"/>
            </a:pPr>
            <a:r>
              <a:rPr lang="nl-BE" dirty="0"/>
              <a:t>Verhoogde incidentie bij CKD door: </a:t>
            </a:r>
          </a:p>
          <a:p>
            <a:pPr marL="814388" lvl="1" indent="-457200">
              <a:buFontTx/>
              <a:buChar char="-"/>
            </a:pPr>
            <a:r>
              <a:rPr lang="nl-BE" dirty="0" err="1"/>
              <a:t>Electrolietenstoornissen</a:t>
            </a:r>
            <a:endParaRPr lang="nl-BE" dirty="0"/>
          </a:p>
          <a:p>
            <a:pPr marL="814388" lvl="1" indent="-457200">
              <a:buFontTx/>
              <a:buChar char="-"/>
            </a:pPr>
            <a:r>
              <a:rPr lang="nl-BE" dirty="0"/>
              <a:t>Ischemisch hartlijden</a:t>
            </a:r>
          </a:p>
          <a:p>
            <a:pPr marL="814388" lvl="1" indent="-457200">
              <a:buFontTx/>
              <a:buChar char="-"/>
            </a:pPr>
            <a:r>
              <a:rPr lang="nl-BE" dirty="0"/>
              <a:t>Hartfalen</a:t>
            </a:r>
          </a:p>
          <a:p>
            <a:pPr marL="814388" lvl="1" indent="-457200">
              <a:buFontTx/>
              <a:buChar char="-"/>
            </a:pPr>
            <a:r>
              <a:rPr lang="nl-BE" dirty="0"/>
              <a:t>Co-</a:t>
            </a:r>
            <a:r>
              <a:rPr lang="nl-BE" dirty="0" err="1"/>
              <a:t>morbiditeiten</a:t>
            </a:r>
            <a:endParaRPr lang="nl-BE" dirty="0"/>
          </a:p>
          <a:p>
            <a:pPr marL="814388" lvl="1" indent="-457200">
              <a:buFontTx/>
              <a:buChar char="-"/>
            </a:pPr>
            <a:r>
              <a:rPr lang="nl-BE" dirty="0"/>
              <a:t>Chronische inflammatie</a:t>
            </a:r>
          </a:p>
          <a:p>
            <a:pPr marL="814388" lvl="1" indent="-457200">
              <a:buFontTx/>
              <a:buChar char="-"/>
            </a:pPr>
            <a:r>
              <a:rPr lang="nl-BE" dirty="0"/>
              <a:t>Overvulling</a:t>
            </a:r>
          </a:p>
          <a:p>
            <a:pPr marL="814388" lvl="1" indent="-457200">
              <a:buFontTx/>
              <a:buChar char="-"/>
            </a:pPr>
            <a:endParaRPr lang="nl-BE" dirty="0"/>
          </a:p>
          <a:p>
            <a:pPr marL="457200" indent="-457200">
              <a:buFontTx/>
              <a:buChar char="-"/>
            </a:pPr>
            <a:r>
              <a:rPr lang="nl-BE" dirty="0">
                <a:sym typeface="Wingdings" panose="05000000000000000000" pitchFamily="2" charset="2"/>
              </a:rPr>
              <a:t> PLOTSE DOOD </a:t>
            </a:r>
            <a:endParaRPr lang="nl-BE" dirty="0"/>
          </a:p>
        </p:txBody>
      </p:sp>
      <p:sp>
        <p:nvSpPr>
          <p:cNvPr id="4" name="Tijdelijke aanduiding voor voettekst 3"/>
          <p:cNvSpPr>
            <a:spLocks noGrp="1"/>
          </p:cNvSpPr>
          <p:nvPr>
            <p:ph type="ftr" sz="quarter" idx="11"/>
          </p:nvPr>
        </p:nvSpPr>
        <p:spPr/>
        <p:txBody>
          <a:bodyPr/>
          <a:lstStyle/>
          <a:p>
            <a:endParaRPr lang="nl-BE" dirty="0"/>
          </a:p>
        </p:txBody>
      </p:sp>
    </p:spTree>
    <p:extLst>
      <p:ext uri="{BB962C8B-B14F-4D97-AF65-F5344CB8AC3E}">
        <p14:creationId xmlns:p14="http://schemas.microsoft.com/office/powerpoint/2010/main" val="3940614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991544" y="260648"/>
            <a:ext cx="8229600" cy="1143000"/>
          </a:xfrm>
        </p:spPr>
        <p:txBody>
          <a:bodyPr>
            <a:normAutofit/>
          </a:bodyPr>
          <a:lstStyle/>
          <a:p>
            <a:pPr algn="ctr"/>
            <a:r>
              <a:rPr lang="nl-BE" b="1" dirty="0"/>
              <a:t>Linker ventrikel hypertrofie en hartfalen </a:t>
            </a:r>
          </a:p>
        </p:txBody>
      </p:sp>
      <p:sp>
        <p:nvSpPr>
          <p:cNvPr id="3" name="Tijdelijke aanduiding voor inhoud 2"/>
          <p:cNvSpPr>
            <a:spLocks noGrp="1"/>
          </p:cNvSpPr>
          <p:nvPr>
            <p:ph idx="1"/>
          </p:nvPr>
        </p:nvSpPr>
        <p:spPr>
          <a:xfrm>
            <a:off x="2009265" y="1268760"/>
            <a:ext cx="8229600" cy="5184576"/>
          </a:xfrm>
        </p:spPr>
        <p:txBody>
          <a:bodyPr>
            <a:normAutofit/>
          </a:bodyPr>
          <a:lstStyle/>
          <a:p>
            <a:r>
              <a:rPr lang="nl-BE" dirty="0"/>
              <a:t>Chronische drukoverbelasting: </a:t>
            </a:r>
          </a:p>
          <a:p>
            <a:pPr marL="457200" indent="-457200">
              <a:buFontTx/>
              <a:buChar char="-"/>
            </a:pPr>
            <a:r>
              <a:rPr lang="nl-BE" dirty="0"/>
              <a:t>Hypertensie</a:t>
            </a:r>
          </a:p>
          <a:p>
            <a:pPr marL="457200" indent="-457200">
              <a:buFontTx/>
              <a:buChar char="-"/>
            </a:pPr>
            <a:r>
              <a:rPr lang="nl-BE" dirty="0"/>
              <a:t>Arteriosclerose</a:t>
            </a:r>
          </a:p>
          <a:p>
            <a:pPr marL="457200" indent="-457200">
              <a:buFontTx/>
              <a:buChar char="-"/>
            </a:pPr>
            <a:r>
              <a:rPr lang="nl-BE" dirty="0"/>
              <a:t>Aortaklepstenose</a:t>
            </a:r>
          </a:p>
          <a:p>
            <a:endParaRPr lang="nl-BE" dirty="0"/>
          </a:p>
          <a:p>
            <a:r>
              <a:rPr lang="nl-BE" dirty="0"/>
              <a:t>Chronische volumeoverbelasting </a:t>
            </a:r>
          </a:p>
          <a:p>
            <a:pPr lvl="1">
              <a:buFontTx/>
              <a:buChar char="-"/>
            </a:pPr>
            <a:r>
              <a:rPr lang="nl-BE" dirty="0"/>
              <a:t>Overvulling</a:t>
            </a:r>
          </a:p>
          <a:p>
            <a:pPr lvl="1">
              <a:buFontTx/>
              <a:buChar char="-"/>
            </a:pPr>
            <a:r>
              <a:rPr lang="nl-BE" dirty="0"/>
              <a:t>AV-fistel</a:t>
            </a:r>
          </a:p>
          <a:p>
            <a:pPr lvl="1">
              <a:buFontTx/>
              <a:buChar char="-"/>
            </a:pPr>
            <a:r>
              <a:rPr lang="nl-BE" dirty="0"/>
              <a:t>anemie	</a:t>
            </a:r>
          </a:p>
          <a:p>
            <a:pPr lvl="1">
              <a:buFontTx/>
              <a:buChar char="-"/>
            </a:pPr>
            <a:endParaRPr lang="nl-BE" dirty="0"/>
          </a:p>
          <a:p>
            <a:r>
              <a:rPr lang="nl-BE" dirty="0">
                <a:sym typeface="Wingdings" panose="05000000000000000000" pitchFamily="2" charset="2"/>
              </a:rPr>
              <a:t> hartfalen </a:t>
            </a:r>
            <a:endParaRPr lang="nl-BE" dirty="0"/>
          </a:p>
          <a:p>
            <a:r>
              <a:rPr lang="nl-BE" dirty="0"/>
              <a:t>Aanwezig bij 40 % van patiënten met CKD</a:t>
            </a:r>
          </a:p>
          <a:p>
            <a:endParaRPr lang="nl-BE" dirty="0"/>
          </a:p>
        </p:txBody>
      </p:sp>
    </p:spTree>
    <p:extLst>
      <p:ext uri="{BB962C8B-B14F-4D97-AF65-F5344CB8AC3E}">
        <p14:creationId xmlns:p14="http://schemas.microsoft.com/office/powerpoint/2010/main" val="4236151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a:t>De dialyseverpleegkundige is dé observator bij uitstek bij de patiënt.</a:t>
            </a:r>
            <a:endParaRPr lang="nl-BE" dirty="0"/>
          </a:p>
        </p:txBody>
      </p:sp>
      <p:sp>
        <p:nvSpPr>
          <p:cNvPr id="3" name="Ondertitel 2"/>
          <p:cNvSpPr>
            <a:spLocks noGrp="1"/>
          </p:cNvSpPr>
          <p:nvPr>
            <p:ph type="subTitle" idx="1"/>
          </p:nvPr>
        </p:nvSpPr>
        <p:spPr/>
        <p:txBody>
          <a:bodyPr>
            <a:normAutofit/>
          </a:bodyPr>
          <a:lstStyle/>
          <a:p>
            <a:r>
              <a:rPr lang="nl-NL" b="1" dirty="0">
                <a:solidFill>
                  <a:srgbClr val="FF0000"/>
                </a:solidFill>
              </a:rPr>
              <a:t>Observaties doorgeven aan de nefroloog leidt ongetwijfeld tot </a:t>
            </a:r>
          </a:p>
          <a:p>
            <a:r>
              <a:rPr lang="nl-NL" b="1" dirty="0">
                <a:solidFill>
                  <a:srgbClr val="FF0000"/>
                </a:solidFill>
              </a:rPr>
              <a:t>betrouwbare zorg en daar willen we iedere dag voor gaan !</a:t>
            </a:r>
            <a:endParaRPr lang="nl-BE" b="1" dirty="0">
              <a:solidFill>
                <a:srgbClr val="FF0000"/>
              </a:solidFill>
            </a:endParaRPr>
          </a:p>
        </p:txBody>
      </p:sp>
    </p:spTree>
    <p:extLst>
      <p:ext uri="{BB962C8B-B14F-4D97-AF65-F5344CB8AC3E}">
        <p14:creationId xmlns:p14="http://schemas.microsoft.com/office/powerpoint/2010/main" val="2706285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voettekst 1"/>
          <p:cNvSpPr>
            <a:spLocks noGrp="1"/>
          </p:cNvSpPr>
          <p:nvPr>
            <p:ph type="ftr" sz="quarter" idx="11"/>
          </p:nvPr>
        </p:nvSpPr>
        <p:spPr/>
        <p:txBody>
          <a:bodyPr/>
          <a:lstStyle/>
          <a:p>
            <a:endParaRPr lang="nl-BE"/>
          </a:p>
        </p:txBody>
      </p:sp>
      <p:pic>
        <p:nvPicPr>
          <p:cNvPr id="124930" name="Picture 2"/>
          <p:cNvPicPr>
            <a:picLocks noChangeAspect="1" noChangeArrowheads="1"/>
          </p:cNvPicPr>
          <p:nvPr/>
        </p:nvPicPr>
        <p:blipFill>
          <a:blip r:embed="rId3" cstate="print"/>
          <a:srcRect/>
          <a:stretch>
            <a:fillRect/>
          </a:stretch>
        </p:blipFill>
        <p:spPr bwMode="auto">
          <a:xfrm>
            <a:off x="2681289" y="542925"/>
            <a:ext cx="6829425" cy="5772150"/>
          </a:xfrm>
          <a:prstGeom prst="rect">
            <a:avLst/>
          </a:prstGeom>
          <a:noFill/>
          <a:ln w="9525">
            <a:noFill/>
            <a:miter lim="800000"/>
            <a:headEnd/>
            <a:tailEnd/>
          </a:ln>
        </p:spPr>
      </p:pic>
    </p:spTree>
    <p:extLst>
      <p:ext uri="{BB962C8B-B14F-4D97-AF65-F5344CB8AC3E}">
        <p14:creationId xmlns:p14="http://schemas.microsoft.com/office/powerpoint/2010/main" val="4291509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Gerelateerde afbeelding">
            <a:hlinkClick r:id="rId2"/>
          </p:cNvPr>
          <p:cNvPicPr>
            <a:picLocks noChangeAspect="1" noChangeArrowheads="1"/>
          </p:cNvPicPr>
          <p:nvPr/>
        </p:nvPicPr>
        <p:blipFill>
          <a:blip r:embed="rId3" cstate="print"/>
          <a:srcRect/>
          <a:stretch>
            <a:fillRect/>
          </a:stretch>
        </p:blipFill>
        <p:spPr bwMode="auto">
          <a:xfrm>
            <a:off x="3431704" y="332656"/>
            <a:ext cx="6976864" cy="6499281"/>
          </a:xfrm>
          <a:prstGeom prst="rect">
            <a:avLst/>
          </a:prstGeom>
          <a:noFill/>
        </p:spPr>
      </p:pic>
      <p:sp>
        <p:nvSpPr>
          <p:cNvPr id="11" name="Tekstvak 10"/>
          <p:cNvSpPr txBox="1"/>
          <p:nvPr/>
        </p:nvSpPr>
        <p:spPr>
          <a:xfrm>
            <a:off x="2351584" y="5805265"/>
            <a:ext cx="7560840" cy="584775"/>
          </a:xfrm>
          <a:prstGeom prst="rect">
            <a:avLst/>
          </a:prstGeom>
          <a:noFill/>
        </p:spPr>
        <p:txBody>
          <a:bodyPr wrap="square" rtlCol="0">
            <a:spAutoFit/>
          </a:bodyPr>
          <a:lstStyle/>
          <a:p>
            <a:r>
              <a:rPr lang="nl-BE" sz="3200" b="1" dirty="0">
                <a:latin typeface="Arial" pitchFamily="34" charset="0"/>
                <a:cs typeface="Arial" pitchFamily="34" charset="0"/>
              </a:rPr>
              <a:t>Dank voor uw aandacht </a:t>
            </a:r>
          </a:p>
        </p:txBody>
      </p:sp>
    </p:spTree>
    <p:extLst>
      <p:ext uri="{BB962C8B-B14F-4D97-AF65-F5344CB8AC3E}">
        <p14:creationId xmlns:p14="http://schemas.microsoft.com/office/powerpoint/2010/main" val="982216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jdelijke aanduiding voor dianummer 3"/>
          <p:cNvSpPr>
            <a:spLocks noGrp="1"/>
          </p:cNvSpPr>
          <p:nvPr>
            <p:ph type="sldNum" sz="quarter" idx="12"/>
          </p:nvPr>
        </p:nvSpPr>
        <p:spPr bwMode="auto">
          <a:noFill/>
          <a:ln>
            <a:miter lim="800000"/>
            <a:headEnd/>
            <a:tailEnd/>
          </a:ln>
        </p:spPr>
        <p:txBody>
          <a:bodyPr vert="horz" wrap="square" lIns="91440" tIns="45720" rIns="91440" bIns="45720" numCol="1" rtlCol="0" anchor="b" anchorCtr="0" compatLnSpc="1">
            <a:prstTxWarp prst="textNoShape">
              <a:avLst/>
            </a:prstTxWarp>
          </a:bodyPr>
          <a:lstStyle/>
          <a:p>
            <a:endParaRPr lang="nl-NL" dirty="0"/>
          </a:p>
        </p:txBody>
      </p:sp>
      <p:sp>
        <p:nvSpPr>
          <p:cNvPr id="18435" name="Rectangle 2"/>
          <p:cNvSpPr>
            <a:spLocks noChangeArrowheads="1"/>
          </p:cNvSpPr>
          <p:nvPr/>
        </p:nvSpPr>
        <p:spPr bwMode="auto">
          <a:xfrm>
            <a:off x="2970213" y="-769938"/>
            <a:ext cx="9144000" cy="369332"/>
          </a:xfrm>
          <a:prstGeom prst="rect">
            <a:avLst/>
          </a:prstGeom>
          <a:noFill/>
          <a:ln w="9525">
            <a:noFill/>
            <a:miter lim="800000"/>
            <a:headEnd/>
            <a:tailEnd/>
          </a:ln>
        </p:spPr>
        <p:txBody>
          <a:bodyPr>
            <a:spAutoFit/>
          </a:bodyPr>
          <a:lstStyle/>
          <a:p>
            <a:endParaRPr lang="nl-BE"/>
          </a:p>
        </p:txBody>
      </p:sp>
      <p:grpSp>
        <p:nvGrpSpPr>
          <p:cNvPr id="2" name="Group 3"/>
          <p:cNvGrpSpPr>
            <a:grpSpLocks/>
          </p:cNvGrpSpPr>
          <p:nvPr/>
        </p:nvGrpSpPr>
        <p:grpSpPr bwMode="auto">
          <a:xfrm>
            <a:off x="2965450" y="-774700"/>
            <a:ext cx="5010150" cy="8407400"/>
            <a:chOff x="-3" y="-3"/>
            <a:chExt cx="3156" cy="5296"/>
          </a:xfrm>
        </p:grpSpPr>
        <p:grpSp>
          <p:nvGrpSpPr>
            <p:cNvPr id="3" name="Group 4"/>
            <p:cNvGrpSpPr>
              <a:grpSpLocks/>
            </p:cNvGrpSpPr>
            <p:nvPr/>
          </p:nvGrpSpPr>
          <p:grpSpPr bwMode="auto">
            <a:xfrm>
              <a:off x="0" y="0"/>
              <a:ext cx="3150" cy="5290"/>
              <a:chOff x="0" y="0"/>
              <a:chExt cx="3150" cy="5290"/>
            </a:xfrm>
          </p:grpSpPr>
          <p:sp>
            <p:nvSpPr>
              <p:cNvPr id="18440" name="Rectangle 5"/>
              <p:cNvSpPr>
                <a:spLocks noChangeArrowheads="1"/>
              </p:cNvSpPr>
              <p:nvPr/>
            </p:nvSpPr>
            <p:spPr bwMode="auto">
              <a:xfrm>
                <a:off x="0" y="0"/>
                <a:ext cx="3150" cy="5290"/>
              </a:xfrm>
              <a:prstGeom prst="rect">
                <a:avLst/>
              </a:prstGeom>
              <a:noFill/>
              <a:ln w="9525">
                <a:noFill/>
                <a:miter lim="800000"/>
                <a:headEnd/>
                <a:tailEnd/>
              </a:ln>
            </p:spPr>
            <p:txBody>
              <a:bodyPr anchor="ctr"/>
              <a:lstStyle/>
              <a:p>
                <a:pPr algn="ctr"/>
                <a:r>
                  <a:rPr lang="en-US" dirty="0"/>
                  <a:t>  </a:t>
                </a:r>
                <a:r>
                  <a:rPr lang="en-US" sz="52100" dirty="0"/>
                  <a:t> </a:t>
                </a:r>
                <a:r>
                  <a:rPr lang="en-US" dirty="0"/>
                  <a:t>                                                                               </a:t>
                </a:r>
              </a:p>
            </p:txBody>
          </p:sp>
          <p:sp>
            <p:nvSpPr>
              <p:cNvPr id="18441" name="Rectangle 6"/>
              <p:cNvSpPr>
                <a:spLocks noChangeArrowheads="1"/>
              </p:cNvSpPr>
              <p:nvPr/>
            </p:nvSpPr>
            <p:spPr bwMode="auto">
              <a:xfrm>
                <a:off x="0" y="0"/>
                <a:ext cx="3150" cy="5290"/>
              </a:xfrm>
              <a:prstGeom prst="rect">
                <a:avLst/>
              </a:prstGeom>
              <a:noFill/>
              <a:ln w="7">
                <a:solidFill>
                  <a:srgbClr val="A0A0A0"/>
                </a:solidFill>
                <a:miter lim="800000"/>
                <a:headEnd/>
                <a:tailEnd/>
              </a:ln>
            </p:spPr>
            <p:txBody>
              <a:bodyPr wrap="none"/>
              <a:lstStyle/>
              <a:p>
                <a:endParaRPr lang="nl-BE"/>
              </a:p>
            </p:txBody>
          </p:sp>
        </p:grpSp>
        <p:sp>
          <p:nvSpPr>
            <p:cNvPr id="18439" name="Rectangle 7"/>
            <p:cNvSpPr>
              <a:spLocks noChangeArrowheads="1"/>
            </p:cNvSpPr>
            <p:nvPr/>
          </p:nvSpPr>
          <p:spPr bwMode="auto">
            <a:xfrm>
              <a:off x="-3" y="-3"/>
              <a:ext cx="3156" cy="5296"/>
            </a:xfrm>
            <a:prstGeom prst="rect">
              <a:avLst/>
            </a:prstGeom>
            <a:noFill/>
            <a:ln w="9525">
              <a:solidFill>
                <a:srgbClr val="A0A0A0"/>
              </a:solidFill>
              <a:miter lim="800000"/>
              <a:headEnd/>
              <a:tailEnd/>
            </a:ln>
          </p:spPr>
          <p:txBody>
            <a:bodyPr wrap="none"/>
            <a:lstStyle/>
            <a:p>
              <a:endParaRPr lang="nl-BE"/>
            </a:p>
          </p:txBody>
        </p:sp>
      </p:grpSp>
      <p:pic>
        <p:nvPicPr>
          <p:cNvPr id="18437" name="Picture 8" descr="niereenheid1"/>
          <p:cNvPicPr>
            <a:picLocks noChangeAspect="1" noChangeArrowheads="1"/>
          </p:cNvPicPr>
          <p:nvPr/>
        </p:nvPicPr>
        <p:blipFill>
          <a:blip r:embed="rId2" cstate="print"/>
          <a:srcRect t="27853"/>
          <a:stretch>
            <a:fillRect/>
          </a:stretch>
        </p:blipFill>
        <p:spPr bwMode="auto">
          <a:xfrm>
            <a:off x="3440020" y="267343"/>
            <a:ext cx="6221412" cy="5970587"/>
          </a:xfrm>
          <a:prstGeom prst="rect">
            <a:avLst/>
          </a:prstGeom>
          <a:noFill/>
          <a:ln w="9525">
            <a:noFill/>
            <a:miter lim="800000"/>
            <a:headEnd/>
            <a:tailEnd/>
          </a:ln>
        </p:spPr>
      </p:pic>
    </p:spTree>
    <p:extLst>
      <p:ext uri="{BB962C8B-B14F-4D97-AF65-F5344CB8AC3E}">
        <p14:creationId xmlns:p14="http://schemas.microsoft.com/office/powerpoint/2010/main" val="1313354997"/>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jdelijke aanduiding voor voettekst 5"/>
          <p:cNvSpPr>
            <a:spLocks noGrp="1"/>
          </p:cNvSpPr>
          <p:nvPr>
            <p:ph type="ftr" sz="quarter" idx="12"/>
          </p:nvPr>
        </p:nvSpPr>
        <p:spPr>
          <a:noFill/>
        </p:spPr>
        <p:txBody>
          <a:bodyPr/>
          <a:lstStyle/>
          <a:p>
            <a:r>
              <a:rPr lang="nl-NL"/>
              <a:t>NBVN, richtlijnen</a:t>
            </a:r>
          </a:p>
        </p:txBody>
      </p:sp>
      <p:sp>
        <p:nvSpPr>
          <p:cNvPr id="94210" name="Rectangle 2"/>
          <p:cNvSpPr>
            <a:spLocks noGrp="1" noRot="1" noChangeArrowheads="1"/>
          </p:cNvSpPr>
          <p:nvPr>
            <p:ph type="title"/>
          </p:nvPr>
        </p:nvSpPr>
        <p:spPr>
          <a:xfrm>
            <a:off x="2209800" y="304800"/>
            <a:ext cx="7772400" cy="1219200"/>
          </a:xfrm>
        </p:spPr>
        <p:txBody>
          <a:bodyPr>
            <a:normAutofit/>
          </a:bodyPr>
          <a:lstStyle/>
          <a:p>
            <a:pPr algn="ctr" eaLnBrk="1" hangingPunct="1">
              <a:defRPr/>
            </a:pPr>
            <a:r>
              <a:rPr lang="nl-BE" sz="4000" dirty="0"/>
              <a:t>KLINISCHE SYMPTOMEN</a:t>
            </a:r>
            <a:endParaRPr lang="nl-NL" sz="4000" dirty="0"/>
          </a:p>
        </p:txBody>
      </p:sp>
      <p:graphicFrame>
        <p:nvGraphicFramePr>
          <p:cNvPr id="94211" name="Group 3"/>
          <p:cNvGraphicFramePr>
            <a:graphicFrameLocks noGrp="1"/>
          </p:cNvGraphicFramePr>
          <p:nvPr>
            <p:ph type="tbl" idx="1"/>
          </p:nvPr>
        </p:nvGraphicFramePr>
        <p:xfrm>
          <a:off x="2209800" y="1905000"/>
          <a:ext cx="7772400" cy="4209288"/>
        </p:xfrm>
        <a:graphic>
          <a:graphicData uri="http://schemas.openxmlformats.org/drawingml/2006/table">
            <a:tbl>
              <a:tblPr/>
              <a:tblGrid>
                <a:gridCol w="3886200">
                  <a:extLst>
                    <a:ext uri="{9D8B030D-6E8A-4147-A177-3AD203B41FA5}">
                      <a16:colId xmlns:a16="http://schemas.microsoft.com/office/drawing/2014/main" val="20000"/>
                    </a:ext>
                  </a:extLst>
                </a:gridCol>
                <a:gridCol w="3886200">
                  <a:extLst>
                    <a:ext uri="{9D8B030D-6E8A-4147-A177-3AD203B41FA5}">
                      <a16:colId xmlns:a16="http://schemas.microsoft.com/office/drawing/2014/main" val="20001"/>
                    </a:ext>
                  </a:extLst>
                </a:gridCol>
              </a:tblGrid>
              <a:tr h="8382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nl-NL" sz="2400" b="1" i="0" u="sng" strike="noStrike" cap="none" normalizeH="0" baseline="0" dirty="0">
                          <a:ln>
                            <a:noFill/>
                          </a:ln>
                          <a:solidFill>
                            <a:schemeClr val="tx1"/>
                          </a:solidFill>
                          <a:effectLst>
                            <a:outerShdw blurRad="38100" dist="38100" dir="2700000" algn="tl">
                              <a:srgbClr val="000000"/>
                            </a:outerShdw>
                          </a:effectLst>
                          <a:latin typeface="Arial" pitchFamily="34" charset="0"/>
                          <a:cs typeface="Arial" pitchFamily="34" charset="0"/>
                        </a:rPr>
                        <a:t>CREATININEKLARING</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nl-BE" sz="2400" b="1" i="0" u="sng" strike="noStrike" cap="none" normalizeH="0" baseline="0" dirty="0">
                          <a:ln>
                            <a:noFill/>
                          </a:ln>
                          <a:solidFill>
                            <a:schemeClr val="tx1"/>
                          </a:solidFill>
                          <a:effectLst>
                            <a:outerShdw blurRad="38100" dist="38100" dir="2700000" algn="tl">
                              <a:srgbClr val="000000"/>
                            </a:outerShdw>
                          </a:effectLst>
                          <a:latin typeface="Arial" pitchFamily="34" charset="0"/>
                          <a:cs typeface="Arial" pitchFamily="34" charset="0"/>
                        </a:rPr>
                        <a:t>SYMPTOMEN</a:t>
                      </a:r>
                      <a:endParaRPr kumimoji="0" lang="nl-NL" sz="2400" b="1" i="0" u="sng" strike="noStrike" cap="none" normalizeH="0" baseline="0" dirty="0">
                        <a:ln>
                          <a:noFill/>
                        </a:ln>
                        <a:solidFill>
                          <a:schemeClr val="tx1"/>
                        </a:solidFill>
                        <a:effectLst>
                          <a:outerShdw blurRad="38100" dist="38100" dir="2700000" algn="tl">
                            <a:srgbClr val="000000"/>
                          </a:outerShdw>
                        </a:effectLst>
                        <a:latin typeface="Arial" pitchFamily="34" charset="0"/>
                        <a:cs typeface="Arial" pitchFamily="34"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40000"/>
                        <a:lumOff val="60000"/>
                      </a:schemeClr>
                    </a:solidFill>
                  </a:tcPr>
                </a:tc>
                <a:extLst>
                  <a:ext uri="{0D108BD9-81ED-4DB2-BD59-A6C34878D82A}">
                    <a16:rowId xmlns:a16="http://schemas.microsoft.com/office/drawing/2014/main" val="10000"/>
                  </a:ext>
                </a:extLst>
              </a:tr>
              <a:tr h="10287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nl-NL" sz="2800" b="1" i="0" u="none" strike="noStrike" cap="none" normalizeH="0" baseline="0" dirty="0">
                          <a:ln>
                            <a:noFill/>
                          </a:ln>
                          <a:solidFill>
                            <a:schemeClr val="tx1"/>
                          </a:solidFill>
                          <a:effectLst>
                            <a:outerShdw blurRad="38100" dist="38100" dir="2700000" algn="tl">
                              <a:srgbClr val="000000"/>
                            </a:outerShdw>
                          </a:effectLst>
                          <a:latin typeface="Garamond" pitchFamily="18" charset="0"/>
                        </a:rPr>
                        <a:t>100 </a:t>
                      </a:r>
                      <a:r>
                        <a:rPr kumimoji="0" lang="nl-NL" sz="2800" b="1" i="0" u="none" strike="noStrike" cap="none" normalizeH="0" baseline="0" dirty="0">
                          <a:ln>
                            <a:noFill/>
                          </a:ln>
                          <a:solidFill>
                            <a:schemeClr val="tx1"/>
                          </a:solidFill>
                          <a:effectLst>
                            <a:outerShdw blurRad="38100" dist="38100" dir="2700000" algn="tl">
                              <a:srgbClr val="000000"/>
                            </a:outerShdw>
                          </a:effectLst>
                          <a:latin typeface="Symbol" pitchFamily="18" charset="2"/>
                        </a:rPr>
                        <a:t>®</a:t>
                      </a:r>
                      <a:r>
                        <a:rPr kumimoji="0" lang="nl-NL" sz="2800" b="1" i="0" u="none" strike="noStrike" cap="none" normalizeH="0" baseline="0" dirty="0">
                          <a:ln>
                            <a:noFill/>
                          </a:ln>
                          <a:solidFill>
                            <a:schemeClr val="tx1"/>
                          </a:solidFill>
                          <a:effectLst>
                            <a:outerShdw blurRad="38100" dist="38100" dir="2700000" algn="tl">
                              <a:srgbClr val="000000"/>
                            </a:outerShdw>
                          </a:effectLst>
                          <a:latin typeface="Garamond" pitchFamily="18" charset="0"/>
                        </a:rPr>
                        <a:t> 50 ml/min</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nl-NL" sz="2800" b="1" i="0" u="none" strike="noStrike" cap="none" normalizeH="0" baseline="0" dirty="0">
                        <a:ln>
                          <a:noFill/>
                        </a:ln>
                        <a:solidFill>
                          <a:schemeClr val="tx1"/>
                        </a:solidFill>
                        <a:effectLst>
                          <a:outerShdw blurRad="38100" dist="38100" dir="2700000" algn="tl">
                            <a:srgbClr val="000000"/>
                          </a:outerShdw>
                        </a:effectLst>
                        <a:latin typeface="Garamond" pitchFamily="18"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nl-BE" sz="2800" b="1" i="0" u="none" strike="noStrike" cap="none" normalizeH="0" baseline="0" dirty="0" err="1">
                          <a:ln>
                            <a:noFill/>
                          </a:ln>
                          <a:solidFill>
                            <a:schemeClr val="tx1"/>
                          </a:solidFill>
                          <a:effectLst>
                            <a:outerShdw blurRad="38100" dist="38100" dir="2700000" algn="tl">
                              <a:srgbClr val="000000"/>
                            </a:outerShdw>
                          </a:effectLst>
                          <a:latin typeface="Garamond" pitchFamily="18" charset="0"/>
                        </a:rPr>
                        <a:t>asymptomatisch</a:t>
                      </a:r>
                      <a:endParaRPr kumimoji="0" lang="nl-NL" sz="2800" b="1" i="0" u="none" strike="noStrike" cap="none" normalizeH="0" baseline="0" dirty="0">
                        <a:ln>
                          <a:noFill/>
                        </a:ln>
                        <a:solidFill>
                          <a:schemeClr val="tx1"/>
                        </a:solidFill>
                        <a:effectLst>
                          <a:outerShdw blurRad="38100" dist="38100" dir="2700000" algn="tl">
                            <a:srgbClr val="000000"/>
                          </a:outerShdw>
                        </a:effectLst>
                        <a:latin typeface="Garamond" pitchFamily="18"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extLst>
                  <a:ext uri="{0D108BD9-81ED-4DB2-BD59-A6C34878D82A}">
                    <a16:rowId xmlns:a16="http://schemas.microsoft.com/office/drawing/2014/main" val="10001"/>
                  </a:ext>
                </a:extLst>
              </a:tr>
              <a:tr h="10287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nl-NL" sz="2800" b="1" i="0" u="none" strike="noStrike" cap="none" normalizeH="0" baseline="0" dirty="0">
                          <a:ln>
                            <a:noFill/>
                          </a:ln>
                          <a:solidFill>
                            <a:schemeClr val="tx1"/>
                          </a:solidFill>
                          <a:effectLst>
                            <a:outerShdw blurRad="38100" dist="38100" dir="2700000" algn="tl">
                              <a:srgbClr val="000000"/>
                            </a:outerShdw>
                          </a:effectLst>
                          <a:latin typeface="Garamond" pitchFamily="18" charset="0"/>
                        </a:rPr>
                        <a:t>50 </a:t>
                      </a:r>
                      <a:r>
                        <a:rPr kumimoji="0" lang="nl-NL" sz="2800" b="1" i="0" u="none" strike="noStrike" cap="none" normalizeH="0" baseline="0" dirty="0">
                          <a:ln>
                            <a:noFill/>
                          </a:ln>
                          <a:solidFill>
                            <a:schemeClr val="tx1"/>
                          </a:solidFill>
                          <a:effectLst>
                            <a:outerShdw blurRad="38100" dist="38100" dir="2700000" algn="tl">
                              <a:srgbClr val="000000"/>
                            </a:outerShdw>
                          </a:effectLst>
                          <a:latin typeface="Symbol" pitchFamily="18" charset="2"/>
                        </a:rPr>
                        <a:t>®</a:t>
                      </a:r>
                      <a:r>
                        <a:rPr kumimoji="0" lang="nl-NL" sz="2800" b="1" i="0" u="none" strike="noStrike" cap="none" normalizeH="0" baseline="0" dirty="0">
                          <a:ln>
                            <a:noFill/>
                          </a:ln>
                          <a:solidFill>
                            <a:schemeClr val="tx1"/>
                          </a:solidFill>
                          <a:effectLst>
                            <a:outerShdw blurRad="38100" dist="38100" dir="2700000" algn="tl">
                              <a:srgbClr val="000000"/>
                            </a:outerShdw>
                          </a:effectLst>
                          <a:latin typeface="Garamond" pitchFamily="18" charset="0"/>
                        </a:rPr>
                        <a:t> 20 ml/min.</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nl-NL" sz="2800" b="1" i="0" u="none" strike="noStrike" cap="none" normalizeH="0" baseline="0" dirty="0">
                        <a:ln>
                          <a:noFill/>
                        </a:ln>
                        <a:solidFill>
                          <a:schemeClr val="tx1"/>
                        </a:solidFill>
                        <a:effectLst>
                          <a:outerShdw blurRad="38100" dist="38100" dir="2700000" algn="tl">
                            <a:srgbClr val="000000"/>
                          </a:outerShdw>
                        </a:effectLst>
                        <a:latin typeface="Garamond" pitchFamily="18"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nl-NL" sz="2000" b="1" i="0" u="none" strike="noStrike" cap="none" normalizeH="0" baseline="0" dirty="0">
                          <a:ln>
                            <a:noFill/>
                          </a:ln>
                          <a:solidFill>
                            <a:schemeClr val="tx1"/>
                          </a:solidFill>
                          <a:effectLst>
                            <a:outerShdw blurRad="38100" dist="38100" dir="2700000" algn="tl">
                              <a:srgbClr val="000000"/>
                            </a:outerShdw>
                          </a:effectLst>
                          <a:latin typeface="Garamond" pitchFamily="18" charset="0"/>
                        </a:rPr>
                        <a:t>- lusteloos, malaise, moe </a:t>
                      </a:r>
                      <a:br>
                        <a:rPr kumimoji="0" lang="nl-NL" sz="2000" b="1" i="0" u="none" strike="noStrike" cap="none" normalizeH="0" baseline="0" dirty="0">
                          <a:ln>
                            <a:noFill/>
                          </a:ln>
                          <a:solidFill>
                            <a:schemeClr val="tx1"/>
                          </a:solidFill>
                          <a:effectLst>
                            <a:outerShdw blurRad="38100" dist="38100" dir="2700000" algn="tl">
                              <a:srgbClr val="000000"/>
                            </a:outerShdw>
                          </a:effectLst>
                          <a:latin typeface="Garamond" pitchFamily="18" charset="0"/>
                        </a:rPr>
                      </a:br>
                      <a:r>
                        <a:rPr kumimoji="0" lang="nl-NL" sz="2000" b="1" i="0" u="none" strike="noStrike" cap="none" normalizeH="0" baseline="0" dirty="0">
                          <a:ln>
                            <a:noFill/>
                          </a:ln>
                          <a:solidFill>
                            <a:schemeClr val="tx1"/>
                          </a:solidFill>
                          <a:effectLst>
                            <a:outerShdw blurRad="38100" dist="38100" dir="2700000" algn="tl">
                              <a:srgbClr val="000000"/>
                            </a:outerShdw>
                          </a:effectLst>
                          <a:latin typeface="Garamond" pitchFamily="18" charset="0"/>
                        </a:rPr>
                        <a:t>- anorexie, </a:t>
                      </a:r>
                      <a:r>
                        <a:rPr kumimoji="0" lang="nl-NL" sz="2000" b="1" i="0" u="none" strike="noStrike" cap="none" normalizeH="0" baseline="0" dirty="0" err="1">
                          <a:ln>
                            <a:noFill/>
                          </a:ln>
                          <a:solidFill>
                            <a:schemeClr val="tx1"/>
                          </a:solidFill>
                          <a:effectLst>
                            <a:outerShdw blurRad="38100" dist="38100" dir="2700000" algn="tl">
                              <a:srgbClr val="000000"/>
                            </a:outerShdw>
                          </a:effectLst>
                          <a:latin typeface="Garamond" pitchFamily="18" charset="0"/>
                        </a:rPr>
                        <a:t>nausea</a:t>
                      </a:r>
                      <a:r>
                        <a:rPr kumimoji="0" lang="nl-NL" sz="2000" b="1" i="0" u="none" strike="noStrike" cap="none" normalizeH="0" baseline="0" dirty="0">
                          <a:ln>
                            <a:noFill/>
                          </a:ln>
                          <a:solidFill>
                            <a:schemeClr val="tx1"/>
                          </a:solidFill>
                          <a:effectLst>
                            <a:outerShdw blurRad="38100" dist="38100" dir="2700000" algn="tl">
                              <a:srgbClr val="000000"/>
                            </a:outerShdw>
                          </a:effectLst>
                          <a:latin typeface="Garamond" pitchFamily="18" charset="0"/>
                        </a:rPr>
                        <a:t>, dyspepsie </a:t>
                      </a:r>
                      <a:br>
                        <a:rPr kumimoji="0" lang="nl-NL" sz="2000" b="1" i="0" u="none" strike="noStrike" cap="none" normalizeH="0" baseline="0" dirty="0">
                          <a:ln>
                            <a:noFill/>
                          </a:ln>
                          <a:solidFill>
                            <a:schemeClr val="tx1"/>
                          </a:solidFill>
                          <a:effectLst>
                            <a:outerShdw blurRad="38100" dist="38100" dir="2700000" algn="tl">
                              <a:srgbClr val="000000"/>
                            </a:outerShdw>
                          </a:effectLst>
                          <a:latin typeface="Garamond" pitchFamily="18" charset="0"/>
                        </a:rPr>
                      </a:br>
                      <a:r>
                        <a:rPr kumimoji="0" lang="nl-NL" sz="2000" b="1" i="0" u="none" strike="noStrike" cap="none" normalizeH="0" baseline="0" dirty="0">
                          <a:ln>
                            <a:noFill/>
                          </a:ln>
                          <a:solidFill>
                            <a:schemeClr val="tx1"/>
                          </a:solidFill>
                          <a:effectLst>
                            <a:outerShdw blurRad="38100" dist="38100" dir="2700000" algn="tl">
                              <a:srgbClr val="000000"/>
                            </a:outerShdw>
                          </a:effectLst>
                          <a:latin typeface="Garamond" pitchFamily="18" charset="0"/>
                        </a:rPr>
                        <a:t>- libido en potentiestoornissen </a:t>
                      </a:r>
                      <a:br>
                        <a:rPr kumimoji="0" lang="nl-NL" sz="2000" b="1" i="0" u="none" strike="noStrike" cap="none" normalizeH="0" baseline="0" dirty="0">
                          <a:ln>
                            <a:noFill/>
                          </a:ln>
                          <a:solidFill>
                            <a:schemeClr val="tx1"/>
                          </a:solidFill>
                          <a:effectLst>
                            <a:outerShdw blurRad="38100" dist="38100" dir="2700000" algn="tl">
                              <a:srgbClr val="000000"/>
                            </a:outerShdw>
                          </a:effectLst>
                          <a:latin typeface="Garamond" pitchFamily="18" charset="0"/>
                        </a:rPr>
                      </a:br>
                      <a:r>
                        <a:rPr kumimoji="0" lang="nl-NL" sz="2000" b="1" i="0" u="none" strike="noStrike" cap="none" normalizeH="0" baseline="0" dirty="0">
                          <a:ln>
                            <a:noFill/>
                          </a:ln>
                          <a:solidFill>
                            <a:schemeClr val="tx1"/>
                          </a:solidFill>
                          <a:effectLst>
                            <a:outerShdw blurRad="38100" dist="38100" dir="2700000" algn="tl">
                              <a:srgbClr val="000000"/>
                            </a:outerShdw>
                          </a:effectLst>
                          <a:latin typeface="Garamond" pitchFamily="18" charset="0"/>
                        </a:rPr>
                        <a:t>- onregelmatige </a:t>
                      </a:r>
                      <a:r>
                        <a:rPr kumimoji="0" lang="nl-NL" sz="2000" b="1" i="0" u="none" strike="noStrike" cap="none" normalizeH="0" baseline="0" dirty="0" err="1">
                          <a:ln>
                            <a:noFill/>
                          </a:ln>
                          <a:solidFill>
                            <a:schemeClr val="tx1"/>
                          </a:solidFill>
                          <a:effectLst>
                            <a:outerShdw blurRad="38100" dist="38100" dir="2700000" algn="tl">
                              <a:srgbClr val="000000"/>
                            </a:outerShdw>
                          </a:effectLst>
                          <a:latin typeface="Garamond" pitchFamily="18" charset="0"/>
                        </a:rPr>
                        <a:t>ovariële</a:t>
                      </a:r>
                      <a:r>
                        <a:rPr kumimoji="0" lang="nl-NL" sz="2000" b="1" i="0" u="none" strike="noStrike" cap="none" normalizeH="0" baseline="0" dirty="0">
                          <a:ln>
                            <a:noFill/>
                          </a:ln>
                          <a:solidFill>
                            <a:schemeClr val="tx1"/>
                          </a:solidFill>
                          <a:effectLst>
                            <a:outerShdw blurRad="38100" dist="38100" dir="2700000" algn="tl">
                              <a:srgbClr val="000000"/>
                            </a:outerShdw>
                          </a:effectLst>
                          <a:latin typeface="Garamond" pitchFamily="18" charset="0"/>
                        </a:rPr>
                        <a:t> cyclus</a:t>
                      </a:r>
                      <a:endParaRPr kumimoji="0" lang="nl-NL" sz="2800" b="1" i="0" u="none" strike="noStrike" cap="none" normalizeH="0" baseline="0" dirty="0">
                        <a:ln>
                          <a:noFill/>
                        </a:ln>
                        <a:solidFill>
                          <a:schemeClr val="tx1"/>
                        </a:solidFill>
                        <a:effectLst>
                          <a:outerShdw blurRad="38100" dist="38100" dir="2700000" algn="tl">
                            <a:srgbClr val="000000"/>
                          </a:outerShdw>
                        </a:effectLst>
                        <a:latin typeface="Garamond"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extLst>
                  <a:ext uri="{0D108BD9-81ED-4DB2-BD59-A6C34878D82A}">
                    <a16:rowId xmlns:a16="http://schemas.microsoft.com/office/drawing/2014/main" val="10002"/>
                  </a:ext>
                </a:extLst>
              </a:tr>
              <a:tr h="10287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nl-NL" sz="2800" b="1" i="0" u="none" strike="noStrike" cap="none" normalizeH="0" baseline="0" dirty="0">
                          <a:ln>
                            <a:noFill/>
                          </a:ln>
                          <a:solidFill>
                            <a:schemeClr val="tx1"/>
                          </a:solidFill>
                          <a:effectLst>
                            <a:outerShdw blurRad="38100" dist="38100" dir="2700000" algn="tl">
                              <a:srgbClr val="000000"/>
                            </a:outerShdw>
                          </a:effectLst>
                          <a:latin typeface="Garamond" pitchFamily="18" charset="0"/>
                        </a:rPr>
                        <a:t>&lt; 20 ml/min</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nl-NL" sz="2800" b="1" i="0" u="none" strike="noStrike" cap="none" normalizeH="0" baseline="0" dirty="0">
                        <a:ln>
                          <a:noFill/>
                        </a:ln>
                        <a:solidFill>
                          <a:schemeClr val="tx1"/>
                        </a:solidFill>
                        <a:effectLst>
                          <a:outerShdw blurRad="38100" dist="38100" dir="2700000" algn="tl">
                            <a:srgbClr val="000000"/>
                          </a:outerShdw>
                        </a:effectLst>
                        <a:latin typeface="Garamond" pitchFamily="18"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nl-BE" sz="2800" b="1" i="0" u="none" strike="noStrike" cap="none" normalizeH="0" baseline="0" dirty="0">
                        <a:ln>
                          <a:noFill/>
                        </a:ln>
                        <a:solidFill>
                          <a:schemeClr val="tx1"/>
                        </a:solidFill>
                        <a:effectLst>
                          <a:outerShdw blurRad="38100" dist="38100" dir="2700000" algn="tl">
                            <a:srgbClr val="000000"/>
                          </a:outerShdw>
                        </a:effectLst>
                        <a:latin typeface="Garamond" pitchFamily="18"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2580771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jdelijke aanduiding voor voettekst 5"/>
          <p:cNvSpPr>
            <a:spLocks noGrp="1"/>
          </p:cNvSpPr>
          <p:nvPr>
            <p:ph type="ftr" sz="quarter" idx="12"/>
          </p:nvPr>
        </p:nvSpPr>
        <p:spPr>
          <a:noFill/>
        </p:spPr>
        <p:txBody>
          <a:bodyPr/>
          <a:lstStyle/>
          <a:p>
            <a:r>
              <a:rPr lang="nl-NL"/>
              <a:t>NBVN, richtlijnen</a:t>
            </a:r>
          </a:p>
        </p:txBody>
      </p:sp>
      <p:sp>
        <p:nvSpPr>
          <p:cNvPr id="95234" name="Rectangle 2"/>
          <p:cNvSpPr>
            <a:spLocks noGrp="1" noRot="1" noChangeArrowheads="1"/>
          </p:cNvSpPr>
          <p:nvPr>
            <p:ph type="title"/>
          </p:nvPr>
        </p:nvSpPr>
        <p:spPr>
          <a:xfrm>
            <a:off x="2209800" y="0"/>
            <a:ext cx="7772400" cy="1143000"/>
          </a:xfrm>
        </p:spPr>
        <p:txBody>
          <a:bodyPr>
            <a:normAutofit/>
          </a:bodyPr>
          <a:lstStyle/>
          <a:p>
            <a:pPr algn="ctr" eaLnBrk="1" hangingPunct="1">
              <a:defRPr/>
            </a:pPr>
            <a:r>
              <a:rPr lang="nl-BE" sz="4000" dirty="0"/>
              <a:t>KLINISCHE SYMPTOMEN</a:t>
            </a:r>
            <a:endParaRPr lang="nl-NL" sz="4000" dirty="0"/>
          </a:p>
        </p:txBody>
      </p:sp>
      <p:graphicFrame>
        <p:nvGraphicFramePr>
          <p:cNvPr id="95235" name="Group 3"/>
          <p:cNvGraphicFramePr>
            <a:graphicFrameLocks noGrp="1"/>
          </p:cNvGraphicFramePr>
          <p:nvPr>
            <p:ph type="tbl" idx="1"/>
          </p:nvPr>
        </p:nvGraphicFramePr>
        <p:xfrm>
          <a:off x="2362200" y="914401"/>
          <a:ext cx="7696200" cy="5503863"/>
        </p:xfrm>
        <a:graphic>
          <a:graphicData uri="http://schemas.openxmlformats.org/drawingml/2006/table">
            <a:tbl>
              <a:tblPr/>
              <a:tblGrid>
                <a:gridCol w="2590800">
                  <a:extLst>
                    <a:ext uri="{9D8B030D-6E8A-4147-A177-3AD203B41FA5}">
                      <a16:colId xmlns:a16="http://schemas.microsoft.com/office/drawing/2014/main" val="20000"/>
                    </a:ext>
                  </a:extLst>
                </a:gridCol>
                <a:gridCol w="5105400">
                  <a:extLst>
                    <a:ext uri="{9D8B030D-6E8A-4147-A177-3AD203B41FA5}">
                      <a16:colId xmlns:a16="http://schemas.microsoft.com/office/drawing/2014/main" val="20001"/>
                    </a:ext>
                  </a:extLst>
                </a:gridCol>
              </a:tblGrid>
              <a:tr h="9906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nl-BE" sz="2800" b="1" i="0" u="sng" strike="noStrike" cap="none" normalizeH="0" baseline="0" dirty="0" err="1">
                          <a:ln>
                            <a:noFill/>
                          </a:ln>
                          <a:solidFill>
                            <a:schemeClr val="tx1"/>
                          </a:solidFill>
                          <a:effectLst>
                            <a:outerShdw blurRad="38100" dist="38100" dir="2700000" algn="tl">
                              <a:srgbClr val="000000"/>
                            </a:outerShdw>
                          </a:effectLst>
                          <a:latin typeface="Garamond" pitchFamily="18" charset="0"/>
                        </a:rPr>
                        <a:t>Creatinine</a:t>
                      </a:r>
                      <a:r>
                        <a:rPr kumimoji="0" lang="nl-BE" sz="2800" b="1" i="0" u="sng" strike="noStrike" cap="none" normalizeH="0" baseline="0" dirty="0">
                          <a:ln>
                            <a:noFill/>
                          </a:ln>
                          <a:solidFill>
                            <a:schemeClr val="tx1"/>
                          </a:solidFill>
                          <a:effectLst>
                            <a:outerShdw blurRad="38100" dist="38100" dir="2700000" algn="tl">
                              <a:srgbClr val="000000"/>
                            </a:outerShdw>
                          </a:effectLst>
                          <a:latin typeface="Garamond" pitchFamily="18" charset="0"/>
                        </a:rPr>
                        <a:t> – klaring</a:t>
                      </a:r>
                      <a:endParaRPr kumimoji="0" lang="nl-NL" sz="2800" b="1" i="0" u="sng" strike="noStrike" cap="none" normalizeH="0" baseline="0" dirty="0">
                        <a:ln>
                          <a:noFill/>
                        </a:ln>
                        <a:solidFill>
                          <a:schemeClr val="tx1"/>
                        </a:solidFill>
                        <a:effectLst>
                          <a:outerShdw blurRad="38100" dist="38100" dir="2700000" algn="tl">
                            <a:srgbClr val="000000"/>
                          </a:outerShdw>
                        </a:effectLst>
                        <a:latin typeface="Garamond" pitchFamily="18"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nl-BE" sz="2800" b="1" i="0" u="sng" strike="noStrike" cap="none" normalizeH="0" baseline="0" dirty="0">
                          <a:ln>
                            <a:noFill/>
                          </a:ln>
                          <a:solidFill>
                            <a:schemeClr val="tx1"/>
                          </a:solidFill>
                          <a:effectLst>
                            <a:outerShdw blurRad="38100" dist="38100" dir="2700000" algn="tl">
                              <a:srgbClr val="000000"/>
                            </a:outerShdw>
                          </a:effectLst>
                          <a:latin typeface="Garamond" pitchFamily="18" charset="0"/>
                        </a:rPr>
                        <a:t>Symptomen</a:t>
                      </a:r>
                      <a:endParaRPr kumimoji="0" lang="nl-NL" sz="2800" b="1" i="0" u="sng" strike="noStrike" cap="none" normalizeH="0" baseline="0" dirty="0">
                        <a:ln>
                          <a:noFill/>
                        </a:ln>
                        <a:solidFill>
                          <a:schemeClr val="tx1"/>
                        </a:solidFill>
                        <a:effectLst>
                          <a:outerShdw blurRad="38100" dist="38100" dir="2700000" algn="tl">
                            <a:srgbClr val="000000"/>
                          </a:outerShdw>
                        </a:effectLst>
                        <a:latin typeface="Garamond" pitchFamily="18"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60000"/>
                        <a:lumOff val="40000"/>
                      </a:schemeClr>
                    </a:solidFill>
                  </a:tcPr>
                </a:tc>
                <a:extLst>
                  <a:ext uri="{0D108BD9-81ED-4DB2-BD59-A6C34878D82A}">
                    <a16:rowId xmlns:a16="http://schemas.microsoft.com/office/drawing/2014/main" val="10000"/>
                  </a:ext>
                </a:extLst>
              </a:tr>
              <a:tr h="451326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nl-NL" sz="2800" b="1" i="0" u="none" strike="noStrike" cap="none" normalizeH="0" baseline="0" dirty="0">
                          <a:ln>
                            <a:noFill/>
                          </a:ln>
                          <a:solidFill>
                            <a:schemeClr val="tx1"/>
                          </a:solidFill>
                          <a:effectLst>
                            <a:outerShdw blurRad="38100" dist="38100" dir="2700000" algn="tl">
                              <a:srgbClr val="000000"/>
                            </a:outerShdw>
                          </a:effectLst>
                          <a:latin typeface="Garamond" pitchFamily="18" charset="0"/>
                        </a:rPr>
                        <a:t>&lt; 20 ml/min</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nl-NL" sz="2800" b="1" i="0" u="none" strike="noStrike" cap="none" normalizeH="0" baseline="0" dirty="0">
                        <a:ln>
                          <a:noFill/>
                        </a:ln>
                        <a:solidFill>
                          <a:schemeClr val="tx1"/>
                        </a:solidFill>
                        <a:effectLst>
                          <a:outerShdw blurRad="38100" dist="38100" dir="2700000" algn="tl">
                            <a:srgbClr val="000000"/>
                          </a:outerShdw>
                        </a:effectLst>
                        <a:latin typeface="Garamond"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Tx/>
                        <a:buNone/>
                        <a:tabLst/>
                      </a:pPr>
                      <a:r>
                        <a:rPr kumimoji="0" lang="nl-NL" sz="2400" b="0" i="0" u="none" strike="noStrike" cap="none" normalizeH="0" baseline="0" dirty="0">
                          <a:ln>
                            <a:noFill/>
                          </a:ln>
                          <a:solidFill>
                            <a:schemeClr val="tx1"/>
                          </a:solidFill>
                          <a:effectLst>
                            <a:outerShdw blurRad="38100" dist="38100" dir="2700000" algn="tl">
                              <a:srgbClr val="000000"/>
                            </a:outerShdw>
                          </a:effectLst>
                          <a:latin typeface="Arial" charset="0"/>
                        </a:rPr>
                        <a:t>- </a:t>
                      </a:r>
                      <a:r>
                        <a:rPr kumimoji="0" lang="nl-NL" sz="2400" b="0" i="0" u="none" strike="noStrike" cap="none" normalizeH="0" baseline="0" dirty="0" err="1">
                          <a:ln>
                            <a:noFill/>
                          </a:ln>
                          <a:solidFill>
                            <a:schemeClr val="tx1"/>
                          </a:solidFill>
                          <a:effectLst>
                            <a:outerShdw blurRad="38100" dist="38100" dir="2700000" algn="tl">
                              <a:srgbClr val="000000"/>
                            </a:outerShdw>
                          </a:effectLst>
                          <a:latin typeface="Arial" charset="0"/>
                        </a:rPr>
                        <a:t>uremische</a:t>
                      </a:r>
                      <a:r>
                        <a:rPr kumimoji="0" lang="nl-NL" sz="2400" b="0" i="0" u="none" strike="noStrike" cap="none" normalizeH="0" baseline="0" dirty="0">
                          <a:ln>
                            <a:noFill/>
                          </a:ln>
                          <a:solidFill>
                            <a:schemeClr val="tx1"/>
                          </a:solidFill>
                          <a:effectLst>
                            <a:outerShdw blurRad="38100" dist="38100" dir="2700000" algn="tl">
                              <a:srgbClr val="000000"/>
                            </a:outerShdw>
                          </a:effectLst>
                          <a:latin typeface="Arial" charset="0"/>
                        </a:rPr>
                        <a:t> geur, vermagering, </a:t>
                      </a:r>
                      <a:r>
                        <a:rPr kumimoji="0" lang="nl-NL" sz="2400" b="0" i="0" u="none" strike="noStrike" cap="none" normalizeH="0" baseline="0" dirty="0" err="1">
                          <a:ln>
                            <a:noFill/>
                          </a:ln>
                          <a:solidFill>
                            <a:schemeClr val="tx1"/>
                          </a:solidFill>
                          <a:effectLst>
                            <a:outerShdw blurRad="38100" dist="38100" dir="2700000" algn="tl">
                              <a:srgbClr val="000000"/>
                            </a:outerShdw>
                          </a:effectLst>
                          <a:latin typeface="Arial" charset="0"/>
                        </a:rPr>
                        <a:t>malnutritie</a:t>
                      </a:r>
                      <a:r>
                        <a:rPr kumimoji="0" lang="nl-NL" sz="2400" b="0" i="0" u="none" strike="noStrike" cap="none" normalizeH="0" baseline="0" dirty="0">
                          <a:ln>
                            <a:noFill/>
                          </a:ln>
                          <a:solidFill>
                            <a:schemeClr val="tx1"/>
                          </a:solidFill>
                          <a:effectLst>
                            <a:outerShdw blurRad="38100" dist="38100" dir="2700000" algn="tl">
                              <a:srgbClr val="000000"/>
                            </a:outerShdw>
                          </a:effectLst>
                          <a:latin typeface="Arial" charset="0"/>
                        </a:rPr>
                        <a:t> </a:t>
                      </a:r>
                      <a:br>
                        <a:rPr kumimoji="0" lang="nl-NL" sz="2400" b="0" i="0" u="none" strike="noStrike" cap="none" normalizeH="0" baseline="0" dirty="0">
                          <a:ln>
                            <a:noFill/>
                          </a:ln>
                          <a:solidFill>
                            <a:schemeClr val="tx1"/>
                          </a:solidFill>
                          <a:effectLst>
                            <a:outerShdw blurRad="38100" dist="38100" dir="2700000" algn="tl">
                              <a:srgbClr val="000000"/>
                            </a:outerShdw>
                          </a:effectLst>
                          <a:latin typeface="Arial" charset="0"/>
                        </a:rPr>
                      </a:br>
                      <a:r>
                        <a:rPr kumimoji="0" lang="nl-NL" sz="2400" b="0" i="0" u="none" strike="noStrike" cap="none" normalizeH="0" baseline="0" dirty="0">
                          <a:ln>
                            <a:noFill/>
                          </a:ln>
                          <a:solidFill>
                            <a:schemeClr val="tx1"/>
                          </a:solidFill>
                          <a:effectLst>
                            <a:outerShdw blurRad="38100" dist="38100" dir="2700000" algn="tl">
                              <a:srgbClr val="000000"/>
                            </a:outerShdw>
                          </a:effectLst>
                          <a:latin typeface="Arial" charset="0"/>
                        </a:rPr>
                        <a:t>- anemie, </a:t>
                      </a:r>
                      <a:r>
                        <a:rPr kumimoji="0" lang="nl-NL" sz="2400" b="0" i="0" u="none" strike="noStrike" cap="none" normalizeH="0" baseline="0" dirty="0" err="1">
                          <a:ln>
                            <a:noFill/>
                          </a:ln>
                          <a:solidFill>
                            <a:schemeClr val="tx1"/>
                          </a:solidFill>
                          <a:effectLst>
                            <a:outerShdw blurRad="38100" dist="38100" dir="2700000" algn="tl">
                              <a:srgbClr val="000000"/>
                            </a:outerShdw>
                          </a:effectLst>
                          <a:latin typeface="Arial" charset="0"/>
                        </a:rPr>
                        <a:t>dyspnoe</a:t>
                      </a:r>
                      <a:r>
                        <a:rPr kumimoji="0" lang="nl-NL" sz="2400" b="0" i="0" u="none" strike="noStrike" cap="none" normalizeH="0" baseline="0" dirty="0">
                          <a:ln>
                            <a:noFill/>
                          </a:ln>
                          <a:solidFill>
                            <a:schemeClr val="tx1"/>
                          </a:solidFill>
                          <a:effectLst>
                            <a:outerShdw blurRad="38100" dist="38100" dir="2700000" algn="tl">
                              <a:srgbClr val="000000"/>
                            </a:outerShdw>
                          </a:effectLst>
                          <a:latin typeface="Arial" charset="0"/>
                        </a:rPr>
                        <a:t>, hartfalen, oedeem</a:t>
                      </a:r>
                    </a:p>
                    <a:p>
                      <a:pPr marL="0" marR="0" lvl="0" indent="0" algn="l" defTabSz="914400" rtl="0" eaLnBrk="1" fontAlgn="base" latinLnBrk="0" hangingPunct="1">
                        <a:lnSpc>
                          <a:spcPct val="100000"/>
                        </a:lnSpc>
                        <a:spcBef>
                          <a:spcPct val="20000"/>
                        </a:spcBef>
                        <a:spcAft>
                          <a:spcPct val="0"/>
                        </a:spcAft>
                        <a:buClr>
                          <a:schemeClr val="hlink"/>
                        </a:buClr>
                        <a:buSzPct val="70000"/>
                        <a:buFontTx/>
                        <a:buNone/>
                        <a:tabLst/>
                      </a:pPr>
                      <a:r>
                        <a:rPr kumimoji="0" lang="nl-NL" sz="2400" b="0" i="0" u="none" strike="noStrike" cap="none" normalizeH="0" baseline="0" dirty="0">
                          <a:ln>
                            <a:noFill/>
                          </a:ln>
                          <a:solidFill>
                            <a:schemeClr val="tx1"/>
                          </a:solidFill>
                          <a:effectLst>
                            <a:outerShdw blurRad="38100" dist="38100" dir="2700000" algn="tl">
                              <a:srgbClr val="000000"/>
                            </a:outerShdw>
                          </a:effectLst>
                          <a:latin typeface="Arial" charset="0"/>
                        </a:rPr>
                        <a:t>- hypertensie </a:t>
                      </a:r>
                    </a:p>
                    <a:p>
                      <a:pPr marL="0" marR="0" lvl="0" indent="0" algn="l" defTabSz="914400" rtl="0" eaLnBrk="1" fontAlgn="base" latinLnBrk="0" hangingPunct="1">
                        <a:lnSpc>
                          <a:spcPct val="100000"/>
                        </a:lnSpc>
                        <a:spcBef>
                          <a:spcPct val="20000"/>
                        </a:spcBef>
                        <a:spcAft>
                          <a:spcPct val="0"/>
                        </a:spcAft>
                        <a:buClr>
                          <a:schemeClr val="hlink"/>
                        </a:buClr>
                        <a:buSzPct val="70000"/>
                        <a:buFontTx/>
                        <a:buNone/>
                        <a:tabLst/>
                      </a:pPr>
                      <a:r>
                        <a:rPr kumimoji="0" lang="nl-NL" sz="2400" b="0" i="0" u="none" strike="noStrike" cap="none" normalizeH="0" baseline="0" dirty="0">
                          <a:ln>
                            <a:noFill/>
                          </a:ln>
                          <a:solidFill>
                            <a:schemeClr val="tx1"/>
                          </a:solidFill>
                          <a:effectLst>
                            <a:outerShdw blurRad="38100" dist="38100" dir="2700000" algn="tl">
                              <a:srgbClr val="000000"/>
                            </a:outerShdw>
                          </a:effectLst>
                          <a:latin typeface="Arial" charset="0"/>
                        </a:rPr>
                        <a:t>- spierzwakte, </a:t>
                      </a:r>
                      <a:r>
                        <a:rPr kumimoji="0" lang="nl-NL" sz="2400" b="0" i="0" u="none" strike="noStrike" cap="none" normalizeH="0" baseline="0" dirty="0" err="1">
                          <a:ln>
                            <a:noFill/>
                          </a:ln>
                          <a:solidFill>
                            <a:schemeClr val="tx1"/>
                          </a:solidFill>
                          <a:effectLst>
                            <a:outerShdw blurRad="38100" dist="38100" dir="2700000" algn="tl">
                              <a:srgbClr val="000000"/>
                            </a:outerShdw>
                          </a:effectLst>
                          <a:latin typeface="Arial" charset="0"/>
                        </a:rPr>
                        <a:t>myoclonieën</a:t>
                      </a:r>
                      <a:r>
                        <a:rPr kumimoji="0" lang="nl-NL" sz="2400" b="0" i="0" u="none" strike="noStrike" cap="none" normalizeH="0" baseline="0" dirty="0">
                          <a:ln>
                            <a:noFill/>
                          </a:ln>
                          <a:solidFill>
                            <a:schemeClr val="tx1"/>
                          </a:solidFill>
                          <a:effectLst>
                            <a:outerShdw blurRad="38100" dist="38100" dir="2700000" algn="tl">
                              <a:srgbClr val="000000"/>
                            </a:outerShdw>
                          </a:effectLst>
                          <a:latin typeface="Arial" charset="0"/>
                        </a:rPr>
                        <a:t>, botpijn </a:t>
                      </a:r>
                      <a:br>
                        <a:rPr kumimoji="0" lang="nl-NL" sz="2400" b="0" i="0" u="none" strike="noStrike" cap="none" normalizeH="0" baseline="0" dirty="0">
                          <a:ln>
                            <a:noFill/>
                          </a:ln>
                          <a:solidFill>
                            <a:schemeClr val="tx1"/>
                          </a:solidFill>
                          <a:effectLst>
                            <a:outerShdw blurRad="38100" dist="38100" dir="2700000" algn="tl">
                              <a:srgbClr val="000000"/>
                            </a:outerShdw>
                          </a:effectLst>
                          <a:latin typeface="Arial" charset="0"/>
                        </a:rPr>
                      </a:br>
                      <a:r>
                        <a:rPr kumimoji="0" lang="nl-NL" sz="2400" b="0" i="0" u="none" strike="noStrike" cap="none" normalizeH="0" baseline="0" dirty="0">
                          <a:ln>
                            <a:noFill/>
                          </a:ln>
                          <a:solidFill>
                            <a:schemeClr val="tx1"/>
                          </a:solidFill>
                          <a:effectLst>
                            <a:outerShdw blurRad="38100" dist="38100" dir="2700000" algn="tl">
                              <a:srgbClr val="000000"/>
                            </a:outerShdw>
                          </a:effectLst>
                          <a:latin typeface="Arial" charset="0"/>
                        </a:rPr>
                        <a:t>- </a:t>
                      </a:r>
                      <a:r>
                        <a:rPr kumimoji="0" lang="nl-NL" sz="2400" b="0" i="0" u="none" strike="noStrike" cap="none" normalizeH="0" baseline="0" dirty="0" err="1">
                          <a:ln>
                            <a:noFill/>
                          </a:ln>
                          <a:solidFill>
                            <a:schemeClr val="tx1"/>
                          </a:solidFill>
                          <a:effectLst>
                            <a:outerShdw blurRad="38100" dist="38100" dir="2700000" algn="tl">
                              <a:srgbClr val="000000"/>
                            </a:outerShdw>
                          </a:effectLst>
                          <a:latin typeface="Arial" charset="0"/>
                        </a:rPr>
                        <a:t>pruritus</a:t>
                      </a:r>
                      <a:r>
                        <a:rPr kumimoji="0" lang="nl-NL" sz="2400" b="0" i="0" u="none" strike="noStrike" cap="none" normalizeH="0" baseline="0" dirty="0">
                          <a:ln>
                            <a:noFill/>
                          </a:ln>
                          <a:solidFill>
                            <a:schemeClr val="tx1"/>
                          </a:solidFill>
                          <a:effectLst>
                            <a:outerShdw blurRad="38100" dist="38100" dir="2700000" algn="tl">
                              <a:srgbClr val="000000"/>
                            </a:outerShdw>
                          </a:effectLst>
                          <a:latin typeface="Arial" charset="0"/>
                        </a:rPr>
                        <a:t>, krabletsels </a:t>
                      </a:r>
                      <a:br>
                        <a:rPr kumimoji="0" lang="nl-NL" sz="2400" b="0" i="0" u="none" strike="noStrike" cap="none" normalizeH="0" baseline="0" dirty="0">
                          <a:ln>
                            <a:noFill/>
                          </a:ln>
                          <a:solidFill>
                            <a:schemeClr val="tx1"/>
                          </a:solidFill>
                          <a:effectLst>
                            <a:outerShdw blurRad="38100" dist="38100" dir="2700000" algn="tl">
                              <a:srgbClr val="000000"/>
                            </a:outerShdw>
                          </a:effectLst>
                          <a:latin typeface="Arial" charset="0"/>
                        </a:rPr>
                      </a:br>
                      <a:r>
                        <a:rPr kumimoji="0" lang="nl-NL" sz="2400" b="0" i="0" u="none" strike="noStrike" cap="none" normalizeH="0" baseline="0" dirty="0">
                          <a:ln>
                            <a:noFill/>
                          </a:ln>
                          <a:solidFill>
                            <a:schemeClr val="tx1"/>
                          </a:solidFill>
                          <a:effectLst>
                            <a:outerShdw blurRad="38100" dist="38100" dir="2700000" algn="tl">
                              <a:srgbClr val="000000"/>
                            </a:outerShdw>
                          </a:effectLst>
                          <a:latin typeface="Arial" charset="0"/>
                        </a:rPr>
                        <a:t>- </a:t>
                      </a:r>
                      <a:r>
                        <a:rPr kumimoji="0" lang="nl-NL" sz="2400" b="0" i="0" u="none" strike="noStrike" cap="none" normalizeH="0" baseline="0" dirty="0" err="1">
                          <a:ln>
                            <a:noFill/>
                          </a:ln>
                          <a:solidFill>
                            <a:schemeClr val="tx1"/>
                          </a:solidFill>
                          <a:effectLst>
                            <a:outerShdw blurRad="38100" dist="38100" dir="2700000" algn="tl">
                              <a:srgbClr val="000000"/>
                            </a:outerShdw>
                          </a:effectLst>
                          <a:latin typeface="Arial" charset="0"/>
                        </a:rPr>
                        <a:t>ecchymosen</a:t>
                      </a:r>
                      <a:r>
                        <a:rPr kumimoji="0" lang="nl-NL" sz="2400" b="0" i="0" u="none" strike="noStrike" cap="none" normalizeH="0" baseline="0" dirty="0">
                          <a:ln>
                            <a:noFill/>
                          </a:ln>
                          <a:solidFill>
                            <a:schemeClr val="tx1"/>
                          </a:solidFill>
                          <a:effectLst>
                            <a:outerShdw blurRad="38100" dist="38100" dir="2700000" algn="tl">
                              <a:srgbClr val="000000"/>
                            </a:outerShdw>
                          </a:effectLst>
                          <a:latin typeface="Arial" charset="0"/>
                        </a:rPr>
                        <a:t>,  (neus)bloedingen </a:t>
                      </a:r>
                      <a:br>
                        <a:rPr kumimoji="0" lang="nl-NL" sz="2400" b="0" i="0" u="none" strike="noStrike" cap="none" normalizeH="0" baseline="0" dirty="0">
                          <a:ln>
                            <a:noFill/>
                          </a:ln>
                          <a:solidFill>
                            <a:schemeClr val="tx1"/>
                          </a:solidFill>
                          <a:effectLst>
                            <a:outerShdw blurRad="38100" dist="38100" dir="2700000" algn="tl">
                              <a:srgbClr val="000000"/>
                            </a:outerShdw>
                          </a:effectLst>
                          <a:latin typeface="Arial" charset="0"/>
                        </a:rPr>
                      </a:br>
                      <a:r>
                        <a:rPr kumimoji="0" lang="nl-NL" sz="2400" b="0" i="0" u="none" strike="noStrike" cap="none" normalizeH="0" baseline="0" dirty="0">
                          <a:ln>
                            <a:noFill/>
                          </a:ln>
                          <a:solidFill>
                            <a:schemeClr val="tx1"/>
                          </a:solidFill>
                          <a:effectLst>
                            <a:outerShdw blurRad="38100" dist="38100" dir="2700000" algn="tl">
                              <a:srgbClr val="000000"/>
                            </a:outerShdw>
                          </a:effectLst>
                          <a:latin typeface="Arial" charset="0"/>
                        </a:rPr>
                        <a:t>- </a:t>
                      </a:r>
                      <a:r>
                        <a:rPr kumimoji="0" lang="nl-NL" sz="2400" b="0" i="0" u="none" strike="noStrike" cap="none" normalizeH="0" baseline="0" dirty="0" err="1">
                          <a:ln>
                            <a:noFill/>
                          </a:ln>
                          <a:solidFill>
                            <a:schemeClr val="tx1"/>
                          </a:solidFill>
                          <a:effectLst>
                            <a:outerShdw blurRad="38100" dist="38100" dir="2700000" algn="tl">
                              <a:srgbClr val="000000"/>
                            </a:outerShdw>
                          </a:effectLst>
                          <a:latin typeface="Arial" charset="0"/>
                        </a:rPr>
                        <a:t>paresthesieën</a:t>
                      </a:r>
                      <a:r>
                        <a:rPr kumimoji="0" lang="nl-NL" sz="2400" b="0" i="0" u="none" strike="noStrike" cap="none" normalizeH="0" baseline="0" dirty="0">
                          <a:ln>
                            <a:noFill/>
                          </a:ln>
                          <a:solidFill>
                            <a:schemeClr val="tx1"/>
                          </a:solidFill>
                          <a:effectLst>
                            <a:outerShdw blurRad="38100" dist="38100" dir="2700000" algn="tl">
                              <a:srgbClr val="000000"/>
                            </a:outerShdw>
                          </a:effectLst>
                          <a:latin typeface="Arial" charset="0"/>
                        </a:rPr>
                        <a:t>, rusteloze benen </a:t>
                      </a:r>
                      <a:br>
                        <a:rPr kumimoji="0" lang="nl-NL" sz="2400" b="0" i="0" u="none" strike="noStrike" cap="none" normalizeH="0" baseline="0" dirty="0">
                          <a:ln>
                            <a:noFill/>
                          </a:ln>
                          <a:solidFill>
                            <a:schemeClr val="tx1"/>
                          </a:solidFill>
                          <a:effectLst>
                            <a:outerShdw blurRad="38100" dist="38100" dir="2700000" algn="tl">
                              <a:srgbClr val="000000"/>
                            </a:outerShdw>
                          </a:effectLst>
                          <a:latin typeface="Arial" charset="0"/>
                        </a:rPr>
                      </a:br>
                      <a:r>
                        <a:rPr kumimoji="0" lang="nl-NL" sz="2400" b="0" i="0" u="none" strike="noStrike" cap="none" normalizeH="0" baseline="0" dirty="0">
                          <a:ln>
                            <a:noFill/>
                          </a:ln>
                          <a:solidFill>
                            <a:schemeClr val="tx1"/>
                          </a:solidFill>
                          <a:effectLst>
                            <a:outerShdw blurRad="38100" dist="38100" dir="2700000" algn="tl">
                              <a:srgbClr val="000000"/>
                            </a:outerShdw>
                          </a:effectLst>
                          <a:latin typeface="Arial" charset="0"/>
                        </a:rPr>
                        <a:t>- concentratiemoeilijkheden </a:t>
                      </a:r>
                      <a:br>
                        <a:rPr kumimoji="0" lang="nl-NL" sz="2400" b="0" i="0" u="none" strike="noStrike" cap="none" normalizeH="0" baseline="0" dirty="0">
                          <a:ln>
                            <a:noFill/>
                          </a:ln>
                          <a:solidFill>
                            <a:schemeClr val="tx1"/>
                          </a:solidFill>
                          <a:effectLst>
                            <a:outerShdw blurRad="38100" dist="38100" dir="2700000" algn="tl">
                              <a:srgbClr val="000000"/>
                            </a:outerShdw>
                          </a:effectLst>
                          <a:latin typeface="Arial" charset="0"/>
                        </a:rPr>
                      </a:br>
                      <a:r>
                        <a:rPr kumimoji="0" lang="nl-NL" sz="2400" b="0" i="0" u="none" strike="noStrike" cap="none" normalizeH="0" baseline="0" dirty="0">
                          <a:ln>
                            <a:noFill/>
                          </a:ln>
                          <a:solidFill>
                            <a:schemeClr val="tx1"/>
                          </a:solidFill>
                          <a:effectLst>
                            <a:outerShdw blurRad="38100" dist="38100" dir="2700000" algn="tl">
                              <a:srgbClr val="000000"/>
                            </a:outerShdw>
                          </a:effectLst>
                          <a:latin typeface="Arial" charset="0"/>
                        </a:rPr>
                        <a:t>- verhoogde kans op infecties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0577102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3170" name="Object 2"/>
          <p:cNvGraphicFramePr>
            <a:graphicFrameLocks noChangeAspect="1"/>
          </p:cNvGraphicFramePr>
          <p:nvPr/>
        </p:nvGraphicFramePr>
        <p:xfrm>
          <a:off x="2279650" y="1052514"/>
          <a:ext cx="7740650" cy="5805487"/>
        </p:xfrm>
        <a:graphic>
          <a:graphicData uri="http://schemas.openxmlformats.org/presentationml/2006/ole">
            <mc:AlternateContent xmlns:mc="http://schemas.openxmlformats.org/markup-compatibility/2006">
              <mc:Choice xmlns:v="urn:schemas-microsoft-com:vml" Requires="v">
                <p:oleObj name="Bitmapafbeelding" r:id="rId2" imgW="3600000" imgH="3561905" progId="PBrush">
                  <p:embed/>
                </p:oleObj>
              </mc:Choice>
              <mc:Fallback>
                <p:oleObj name="Bitmapafbeelding" r:id="rId2" imgW="3600000" imgH="3561905" progId="PBrush">
                  <p:embed/>
                  <p:pic>
                    <p:nvPicPr>
                      <p:cNvPr id="263170"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9650" y="1052514"/>
                        <a:ext cx="7740650" cy="5805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63171" name="Text Box 3"/>
          <p:cNvSpPr txBox="1">
            <a:spLocks noChangeArrowheads="1"/>
          </p:cNvSpPr>
          <p:nvPr/>
        </p:nvSpPr>
        <p:spPr bwMode="auto">
          <a:xfrm>
            <a:off x="2259014" y="352425"/>
            <a:ext cx="7754559" cy="369332"/>
          </a:xfrm>
          <a:prstGeom prst="rect">
            <a:avLst/>
          </a:prstGeom>
          <a:noFill/>
          <a:ln w="9525">
            <a:noFill/>
            <a:miter lim="800000"/>
            <a:headEnd/>
            <a:tailEnd/>
          </a:ln>
          <a:effectLst/>
        </p:spPr>
        <p:txBody>
          <a:bodyPr wrap="none">
            <a:spAutoFit/>
          </a:bodyPr>
          <a:lstStyle/>
          <a:p>
            <a:r>
              <a:rPr lang="nl-BE"/>
              <a:t>Normale afname van de nierfunctie met 1 ml/min/1.73 m2 per jaar vanaf 40-50 j</a:t>
            </a:r>
            <a:endParaRPr lang="nl-NL"/>
          </a:p>
        </p:txBody>
      </p:sp>
      <p:sp>
        <p:nvSpPr>
          <p:cNvPr id="263172" name="Line 4"/>
          <p:cNvSpPr>
            <a:spLocks noChangeShapeType="1"/>
          </p:cNvSpPr>
          <p:nvPr/>
        </p:nvSpPr>
        <p:spPr bwMode="auto">
          <a:xfrm>
            <a:off x="2782888" y="4508500"/>
            <a:ext cx="5905500" cy="0"/>
          </a:xfrm>
          <a:prstGeom prst="line">
            <a:avLst/>
          </a:prstGeom>
          <a:noFill/>
          <a:ln w="22225">
            <a:solidFill>
              <a:srgbClr val="FF0000"/>
            </a:solidFill>
            <a:round/>
            <a:headEnd/>
            <a:tailEnd/>
          </a:ln>
          <a:effectLst/>
        </p:spPr>
        <p:txBody>
          <a:bodyPr/>
          <a:lstStyle/>
          <a:p>
            <a:endParaRPr lang="nl-BE"/>
          </a:p>
        </p:txBody>
      </p:sp>
      <p:sp>
        <p:nvSpPr>
          <p:cNvPr id="263173" name="Line 5"/>
          <p:cNvSpPr>
            <a:spLocks noChangeShapeType="1"/>
          </p:cNvSpPr>
          <p:nvPr/>
        </p:nvSpPr>
        <p:spPr bwMode="auto">
          <a:xfrm>
            <a:off x="8688388" y="4508501"/>
            <a:ext cx="0" cy="2016125"/>
          </a:xfrm>
          <a:prstGeom prst="line">
            <a:avLst/>
          </a:prstGeom>
          <a:noFill/>
          <a:ln w="25400">
            <a:solidFill>
              <a:srgbClr val="FF0000"/>
            </a:solidFill>
            <a:round/>
            <a:headEnd/>
            <a:tailEnd/>
          </a:ln>
          <a:effectLst/>
        </p:spPr>
        <p:txBody>
          <a:bodyPr/>
          <a:lstStyle/>
          <a:p>
            <a:endParaRPr lang="nl-BE"/>
          </a:p>
        </p:txBody>
      </p:sp>
    </p:spTree>
    <p:extLst>
      <p:ext uri="{BB962C8B-B14F-4D97-AF65-F5344CB8AC3E}">
        <p14:creationId xmlns:p14="http://schemas.microsoft.com/office/powerpoint/2010/main" val="4072768775"/>
      </p:ext>
    </p:extLst>
  </p:cSld>
  <p:clrMapOvr>
    <a:masterClrMapping/>
  </p:clrMapOvr>
  <p:transition/>
</p:sld>
</file>

<file path=ppt/theme/theme1.xml><?xml version="1.0" encoding="utf-8"?>
<a:theme xmlns:a="http://schemas.openxmlformats.org/drawingml/2006/main" name="AZSL thema">
  <a:themeElements>
    <a:clrScheme name="AZSint-Lucas">
      <a:dk1>
        <a:sysClr val="windowText" lastClr="000000"/>
      </a:dk1>
      <a:lt1>
        <a:sysClr val="window" lastClr="FFFFFF"/>
      </a:lt1>
      <a:dk2>
        <a:srgbClr val="5F737D"/>
      </a:dk2>
      <a:lt2>
        <a:srgbClr val="DFE8ED"/>
      </a:lt2>
      <a:accent1>
        <a:srgbClr val="F7A600"/>
      </a:accent1>
      <a:accent2>
        <a:srgbClr val="EC6600"/>
      </a:accent2>
      <a:accent3>
        <a:srgbClr val="D51317"/>
      </a:accent3>
      <a:accent4>
        <a:srgbClr val="93B2C2"/>
      </a:accent4>
      <a:accent5>
        <a:srgbClr val="00A3C0"/>
      </a:accent5>
      <a:accent6>
        <a:srgbClr val="92BF18"/>
      </a:accent6>
      <a:hlink>
        <a:srgbClr val="5F737D"/>
      </a:hlink>
      <a:folHlink>
        <a:srgbClr val="D51317"/>
      </a:folHlink>
    </a:clrScheme>
    <a:fontScheme name="AZSL">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ZSL_PPT_template" id="{0A7515F1-2F5D-4A47-B7BD-1395D071916E}" vid="{87D5EA22-3053-4F32-9D76-BFEAC3F50729}"/>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0187E729769A349BF04E6E555984BD5" ma:contentTypeVersion="1" ma:contentTypeDescription="Een nieuw document maken." ma:contentTypeScope="" ma:versionID="454a105fe0a3b17ed1f5fc9f54a06b49">
  <xsd:schema xmlns:xsd="http://www.w3.org/2001/XMLSchema" xmlns:xs="http://www.w3.org/2001/XMLSchema" xmlns:p="http://schemas.microsoft.com/office/2006/metadata/properties" xmlns:ns2="1ec10845-4f54-4501-8531-206df5d17538" targetNamespace="http://schemas.microsoft.com/office/2006/metadata/properties" ma:root="true" ma:fieldsID="8312fb5c90fb05678abfc96ace5622de" ns2:_="">
    <xsd:import namespace="1ec10845-4f54-4501-8531-206df5d17538"/>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c10845-4f54-4501-8531-206df5d17538" elementFormDefault="qualified">
    <xsd:import namespace="http://schemas.microsoft.com/office/2006/documentManagement/types"/>
    <xsd:import namespace="http://schemas.microsoft.com/office/infopath/2007/PartnerControls"/>
    <xsd:element name="SharedWithUsers" ma:index="8" nillable="true" ma:displayName="Gedeeld met"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1ec10845-4f54-4501-8531-206df5d17538">
      <UserInfo>
        <DisplayName>Martens Annick</DisplayName>
        <AccountId>1357</AccountId>
        <AccountType/>
      </UserInfo>
      <UserInfo>
        <DisplayName>Pescod Stefanie</DisplayName>
        <AccountId>2515</AccountId>
        <AccountType/>
      </UserInfo>
      <UserInfo>
        <DisplayName>Dierckxsens Laurence</DisplayName>
        <AccountId>481</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A375F52-361E-4629-8DBC-618932D0349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ec10845-4f54-4501-8531-206df5d1753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B0D1A3D-48C3-494F-AF05-3355DB2D8793}">
  <ds:schemaRefs>
    <ds:schemaRef ds:uri="http://purl.org/dc/terms/"/>
    <ds:schemaRef ds:uri="http://schemas.openxmlformats.org/package/2006/metadata/core-properties"/>
    <ds:schemaRef ds:uri="http://purl.org/dc/dcmitype/"/>
    <ds:schemaRef ds:uri="http://schemas.microsoft.com/office/infopath/2007/PartnerControls"/>
    <ds:schemaRef ds:uri="1ec10845-4f54-4501-8531-206df5d17538"/>
    <ds:schemaRef ds:uri="http://schemas.microsoft.com/office/2006/documentManagement/types"/>
    <ds:schemaRef ds:uri="http://schemas.microsoft.com/office/2006/metadata/properties"/>
    <ds:schemaRef ds:uri="http://www.w3.org/XML/1998/namespace"/>
    <ds:schemaRef ds:uri="http://purl.org/dc/elements/1.1/"/>
  </ds:schemaRefs>
</ds:datastoreItem>
</file>

<file path=customXml/itemProps3.xml><?xml version="1.0" encoding="utf-8"?>
<ds:datastoreItem xmlns:ds="http://schemas.openxmlformats.org/officeDocument/2006/customXml" ds:itemID="{24C7AF43-5441-4F3F-8EED-D279C5A3144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1580</TotalTime>
  <Words>2370</Words>
  <Application>Microsoft Macintosh PowerPoint</Application>
  <PresentationFormat>Breedbeeld</PresentationFormat>
  <Paragraphs>458</Paragraphs>
  <Slides>57</Slides>
  <Notes>5</Notes>
  <HiddenSlides>0</HiddenSlides>
  <MMClips>0</MMClips>
  <ScaleCrop>false</ScaleCrop>
  <HeadingPairs>
    <vt:vector size="8" baseType="variant">
      <vt:variant>
        <vt:lpstr>Gebruikte lettertypen</vt:lpstr>
      </vt:variant>
      <vt:variant>
        <vt:i4>6</vt:i4>
      </vt:variant>
      <vt:variant>
        <vt:lpstr>Thema</vt:lpstr>
      </vt:variant>
      <vt:variant>
        <vt:i4>1</vt:i4>
      </vt:variant>
      <vt:variant>
        <vt:lpstr>Ingesloten OLE-bronprogramma's</vt:lpstr>
      </vt:variant>
      <vt:variant>
        <vt:i4>2</vt:i4>
      </vt:variant>
      <vt:variant>
        <vt:lpstr>Diatitels</vt:lpstr>
      </vt:variant>
      <vt:variant>
        <vt:i4>57</vt:i4>
      </vt:variant>
    </vt:vector>
  </HeadingPairs>
  <TitlesOfParts>
    <vt:vector size="66" baseType="lpstr">
      <vt:lpstr>Arial</vt:lpstr>
      <vt:lpstr>Calibri</vt:lpstr>
      <vt:lpstr>Garamond</vt:lpstr>
      <vt:lpstr>Symbol</vt:lpstr>
      <vt:lpstr>Times New Roman</vt:lpstr>
      <vt:lpstr>Wingdings</vt:lpstr>
      <vt:lpstr>AZSL thema</vt:lpstr>
      <vt:lpstr>Bitmapafbeelding</vt:lpstr>
      <vt:lpstr>Grafiek</vt:lpstr>
      <vt:lpstr>Verpleegkundige taken bij een hemodialysebehandeling </vt:lpstr>
      <vt:lpstr>PowerPoint-presentatie</vt:lpstr>
      <vt:lpstr>INLEIDING </vt:lpstr>
      <vt:lpstr>Werking normale nier</vt:lpstr>
      <vt:lpstr>ANATOMIE</vt:lpstr>
      <vt:lpstr>PowerPoint-presentatie</vt:lpstr>
      <vt:lpstr>KLINISCHE SYMPTOMEN</vt:lpstr>
      <vt:lpstr>KLINISCHE SYMPTOMEN</vt:lpstr>
      <vt:lpstr>PowerPoint-presentatie</vt:lpstr>
      <vt:lpstr>voorbereidingsfase Priming/spoelen van het ECC </vt:lpstr>
      <vt:lpstr>Priming/spoelen van het ECC</vt:lpstr>
      <vt:lpstr>voorbereidingsfase Observatie bij het binnenkomen ! </vt:lpstr>
      <vt:lpstr>PowerPoint-presentatie</vt:lpstr>
      <vt:lpstr>Verpleegkundige taken tijdens </vt:lpstr>
      <vt:lpstr>PowerPoint-presentatie</vt:lpstr>
      <vt:lpstr>Aansluitfase </vt:lpstr>
      <vt:lpstr>Aansluitfase steefgewicht/ideaal gewicht/drooggewicht</vt:lpstr>
      <vt:lpstr>Hulpmiddelen bij het bepalen van een juist IG</vt:lpstr>
      <vt:lpstr>PowerPoint-presentatie</vt:lpstr>
      <vt:lpstr>De drooggewichtsberekening en ultrafiltratie gebeurt in veel centra op verschillende manieren :</vt:lpstr>
      <vt:lpstr>LICHAAM EN WATER</vt:lpstr>
      <vt:lpstr>WATER EN CELLEN </vt:lpstr>
      <vt:lpstr>WATER BUITEN DE CELLEN </vt:lpstr>
      <vt:lpstr> </vt:lpstr>
      <vt:lpstr>PowerPoint-presentatie</vt:lpstr>
      <vt:lpstr>aansluitfase</vt:lpstr>
      <vt:lpstr>PowerPoint-presentatie</vt:lpstr>
      <vt:lpstr>PowerPoint-presentatie</vt:lpstr>
      <vt:lpstr>Aansluitfase </vt:lpstr>
      <vt:lpstr>PowerPoint-presentatie</vt:lpstr>
      <vt:lpstr>Aansluitfase </vt:lpstr>
      <vt:lpstr>! Vraag je steeds af of er geen bloedingsgevaar is bij de patiënt !</vt:lpstr>
      <vt:lpstr>aansluitfase</vt:lpstr>
      <vt:lpstr>KT/V ureum  (genormeerde ureum klaring)</vt:lpstr>
      <vt:lpstr>Aansluitfase </vt:lpstr>
      <vt:lpstr>PowerPoint-presentatie</vt:lpstr>
      <vt:lpstr> behandelingsfase </vt:lpstr>
      <vt:lpstr>behandelingsfase</vt:lpstr>
      <vt:lpstr>behandelingsfase</vt:lpstr>
      <vt:lpstr>Observaties tijdens de Behandelingsfase/afsluitfase/reflectiefase</vt:lpstr>
      <vt:lpstr>afsluitfase</vt:lpstr>
      <vt:lpstr>PowerPoint-presentatie</vt:lpstr>
      <vt:lpstr>afsluitfase</vt:lpstr>
      <vt:lpstr>PowerPoint-presentatie</vt:lpstr>
      <vt:lpstr>Reflectiefase</vt:lpstr>
      <vt:lpstr>HYPERTENSIE</vt:lpstr>
      <vt:lpstr>METEN is WETEN</vt:lpstr>
      <vt:lpstr>OORZAKEN van HYPERTENSIE in CKD</vt:lpstr>
      <vt:lpstr>ANTIHYPERTENSIVA</vt:lpstr>
      <vt:lpstr>CAVE</vt:lpstr>
      <vt:lpstr>PowerPoint-presentatie</vt:lpstr>
      <vt:lpstr>PowerPoint-presentatie</vt:lpstr>
      <vt:lpstr>HARTRITMESTOORNISSEN en KLEPLIJDEN</vt:lpstr>
      <vt:lpstr>Linker ventrikel hypertrofie en hartfalen </vt:lpstr>
      <vt:lpstr>De dialyseverpleegkundige is dé observator bij uitstek bij de patiënt.</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Pascal Van den Broeck</dc:creator>
  <cp:lastModifiedBy>hans vermandere</cp:lastModifiedBy>
  <cp:revision>133</cp:revision>
  <dcterms:created xsi:type="dcterms:W3CDTF">2020-08-12T12:48:19Z</dcterms:created>
  <dcterms:modified xsi:type="dcterms:W3CDTF">2023-11-22T17:54:48Z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0x01010040187E729769A349BF04E6E555984BD5</vt:lpwstr>
  </property>
</Properties>
</file>