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723" r:id="rId4"/>
    <p:sldMasterId id="2147483771" r:id="rId5"/>
    <p:sldMasterId id="2147483796" r:id="rId6"/>
    <p:sldMasterId id="2147483819" r:id="rId7"/>
    <p:sldMasterId id="2147483831" r:id="rId8"/>
    <p:sldMasterId id="2147483857" r:id="rId9"/>
    <p:sldMasterId id="2147483869" r:id="rId10"/>
  </p:sldMasterIdLst>
  <p:notesMasterIdLst>
    <p:notesMasterId r:id="rId78"/>
  </p:notesMasterIdLst>
  <p:sldIdLst>
    <p:sldId id="795" r:id="rId11"/>
    <p:sldId id="257" r:id="rId12"/>
    <p:sldId id="796" r:id="rId13"/>
    <p:sldId id="797" r:id="rId14"/>
    <p:sldId id="805" r:id="rId15"/>
    <p:sldId id="806" r:id="rId16"/>
    <p:sldId id="807" r:id="rId17"/>
    <p:sldId id="292" r:id="rId18"/>
    <p:sldId id="268" r:id="rId19"/>
    <p:sldId id="261" r:id="rId20"/>
    <p:sldId id="270" r:id="rId21"/>
    <p:sldId id="264" r:id="rId22"/>
    <p:sldId id="616" r:id="rId23"/>
    <p:sldId id="798" r:id="rId24"/>
    <p:sldId id="799" r:id="rId25"/>
    <p:sldId id="800" r:id="rId26"/>
    <p:sldId id="823" r:id="rId27"/>
    <p:sldId id="801" r:id="rId28"/>
    <p:sldId id="802" r:id="rId29"/>
    <p:sldId id="824" r:id="rId30"/>
    <p:sldId id="770" r:id="rId31"/>
    <p:sldId id="605" r:id="rId32"/>
    <p:sldId id="803" r:id="rId33"/>
    <p:sldId id="794" r:id="rId34"/>
    <p:sldId id="413" r:id="rId35"/>
    <p:sldId id="776" r:id="rId36"/>
    <p:sldId id="775" r:id="rId37"/>
    <p:sldId id="821" r:id="rId38"/>
    <p:sldId id="809" r:id="rId39"/>
    <p:sldId id="766" r:id="rId40"/>
    <p:sldId id="810" r:id="rId41"/>
    <p:sldId id="780" r:id="rId42"/>
    <p:sldId id="762" r:id="rId43"/>
    <p:sldId id="822" r:id="rId44"/>
    <p:sldId id="614" r:id="rId45"/>
    <p:sldId id="353" r:id="rId46"/>
    <p:sldId id="811" r:id="rId47"/>
    <p:sldId id="754" r:id="rId48"/>
    <p:sldId id="349" r:id="rId49"/>
    <p:sldId id="812" r:id="rId50"/>
    <p:sldId id="813" r:id="rId51"/>
    <p:sldId id="256" r:id="rId52"/>
    <p:sldId id="773" r:id="rId53"/>
    <p:sldId id="644" r:id="rId54"/>
    <p:sldId id="643" r:id="rId55"/>
    <p:sldId id="642" r:id="rId56"/>
    <p:sldId id="816" r:id="rId57"/>
    <p:sldId id="627" r:id="rId58"/>
    <p:sldId id="814" r:id="rId59"/>
    <p:sldId id="548" r:id="rId60"/>
    <p:sldId id="375" r:id="rId61"/>
    <p:sldId id="625" r:id="rId62"/>
    <p:sldId id="815" r:id="rId63"/>
    <p:sldId id="804" r:id="rId64"/>
    <p:sldId id="779" r:id="rId65"/>
    <p:sldId id="777" r:id="rId66"/>
    <p:sldId id="778" r:id="rId67"/>
    <p:sldId id="817" r:id="rId68"/>
    <p:sldId id="820" r:id="rId69"/>
    <p:sldId id="265" r:id="rId70"/>
    <p:sldId id="267" r:id="rId71"/>
    <p:sldId id="818" r:id="rId72"/>
    <p:sldId id="819" r:id="rId73"/>
    <p:sldId id="269" r:id="rId74"/>
    <p:sldId id="761" r:id="rId75"/>
    <p:sldId id="825" r:id="rId76"/>
    <p:sldId id="826" r:id="rId7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>
      <p:cViewPr>
        <p:scale>
          <a:sx n="60" d="100"/>
          <a:sy n="60" d="100"/>
        </p:scale>
        <p:origin x="8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8A5A4-81CB-4E40-9818-1491ABD9E581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C7203-F984-4AA8-BFBB-034D69E949F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482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uzgent.be/" TargetMode="External"/><Relationship Id="rId5" Type="http://schemas.openxmlformats.org/officeDocument/2006/relationships/hyperlink" Target="http://www.twitter.com/uzgent" TargetMode="External"/><Relationship Id="rId4" Type="http://schemas.openxmlformats.org/officeDocument/2006/relationships/hyperlink" Target="http://www.facebook.com/uzgent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E1E45-2ACA-CC2E-3670-B427C38FC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250FAB-118A-0665-F863-9613725F0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B867B9-376C-B045-0A8C-A2BD25DD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9969C9-FD04-D656-AB78-D52BE68C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CC6210-B52E-9E6B-9367-AA0F174A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277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004A-0290-1D5C-B786-863726FD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96DC45-A99B-115E-7004-E0EF99A64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CAFF75-90EB-BFE5-BC18-5B5AF397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146B36-CDA1-72DD-149C-12B8BC3F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EF1BCC-794D-B24A-6D1E-25F2EA7B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78742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48328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40700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63838-B7D2-40B4-8437-B2B07D92A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529EE9-9632-4705-8CB7-FA67D51A2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6E70C7-4B42-46F2-B857-6631E85F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89636F-C9BB-4920-93DB-4018B76F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06F27B-01DD-48A6-BF75-A658F650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34436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DEE5D-2C6E-4A91-B786-09416DE9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35CEF9-1E16-427B-8D06-74B7C25D6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6C551B-4EF8-4725-B9C1-3E4933DE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B05EC8-9201-4A79-B00D-FF85D70C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BF94AF-10B8-41FD-ABB1-08DCCB1E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58446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A47BE-4BD0-4844-B8E9-FA4C7A0B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405875-F528-4404-90AF-D5D8D663B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406788-867A-428D-8E61-4E12DC3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490A99-13F7-4788-BF0F-76E9DA5E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F166C4-6842-4CA5-9DB8-F66D9D94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44887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698BF-CC1F-48C9-86D8-F16DBBD9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C277BE-0C63-424C-A88E-B678796E1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EF8CBD-68BC-4ABD-BE01-698FF4565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41B887-6759-4824-85DC-A3798BB4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9AFA8E-DADE-49B9-95A5-8DD116C8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68EF56-F663-4E0C-A1CF-14D72F5C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06558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36001-29C5-4190-810D-9BCB41E9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2EB2F4-0CFB-4EC4-B8FA-41BDF714E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49BD8D-F66D-4D81-A887-4BB1E2BB3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C96A1E-6812-4ACF-A149-A31CA3990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B58EABA-0326-4BA5-B660-4663D73E0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0F265E8-F2C4-43BA-89A4-D5C2C90F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A1C3F4A-0FFC-4E83-9282-03AB9EEC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D5D7085-4D16-41B8-BB4C-9CE0EBA4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141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91DD5-C650-4024-A16D-F6CBC748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3D1162-7B3B-4A02-9D4C-9983765E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48AFBC-4FB8-468E-B865-AB9CA47B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123C11-7B16-4CCF-AD31-AC88DCFA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8246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8D9CF6C-9835-4987-88BD-58CC75A4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95DBCD-0247-4FB0-BB83-77E58549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FE6BDB-CE14-4336-A5A6-6C3F2222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00950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A7986-B1F7-4A05-A567-3C07C902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D0DAB-E664-4662-B248-6F98607F7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09F5CB-2D8A-442A-A052-B772090EA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8275AC-2EC2-4752-8EEB-8F4827A7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0D8B4C-5200-4D7A-8969-B82E27C0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CCC340-D00B-4006-A58E-417D19C9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030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DFF6C23-4B62-A8EB-0F9E-9C70F0A2D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7BD255-0A85-4C52-94AA-9AB875EE3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92FDE9-2B3F-AF15-0D7D-E94CD73C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E05D72-2B19-6547-1C2C-979F3ADF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FA03E9-3FE7-1FB8-856B-6BF4DEB3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11238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57F84-B990-48CD-A0A3-C749AF97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9E59D94-13EB-47E6-894D-73E14ED3C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E5635D-307F-4045-9369-B27F2A358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075A8D-27CE-4A96-B9E1-73B085DC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0F21E3-B0A4-43BC-8D92-47D562D6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DE4719-766D-49E9-962A-AC3A8D4B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48008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0947E-D8E5-4D53-A01F-22475FA8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32F61A-FF5C-4EA7-BE61-56CE939A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EB203F-F486-4862-BE56-3B5659D8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A23C01-494C-43B5-96FD-5428F4761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678F67-011D-4B0C-AA2A-4E8838EE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392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CC9D961-4E4D-41D3-8AAB-BF590B456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3F530E-330F-45F7-972B-915017044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D3E0CF-AFBA-40DF-A80C-148B28F3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7DB0A5-4AF0-4143-9FA2-23FDB675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B830F6-9E3F-46D3-8B56-1630309A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63621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849854"/>
            <a:ext cx="11659123" cy="54271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99483" y="0"/>
            <a:ext cx="12291484" cy="969963"/>
          </a:xfrm>
          <a:prstGeom prst="rect">
            <a:avLst/>
          </a:prstGeom>
          <a:noFill/>
          <a:ln>
            <a:noFill/>
          </a:ln>
        </p:spPr>
        <p:txBody>
          <a:bodyPr lIns="270000" tIns="90000" rIns="270000" bIns="90000"/>
          <a:lstStyle/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74408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03DABC-CAAD-409F-A49D-FF559D8B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0231F9-4381-4565-A107-FB994FE7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146C9-30E4-477C-B35D-D61D0A38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651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B0E36-C754-4984-A651-66367EBC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F34D312-4819-49E8-BC20-DD825FE27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EB1313-E1AD-4F73-8C00-FCA734B1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123F51-330F-4B43-8A4F-FC23DB5C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06BAD6-77EA-4478-80CA-53C897A6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035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36CC4-A13A-41FC-B5DB-BC853797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1F6508-644E-445D-AD5C-B78D0BBEC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D77EAA-58AA-4468-B225-638D1E28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A437AA-9D12-47FA-8514-796D540A8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9A6711-E5B1-4663-B344-C4233B62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3057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B81B0-8425-45BF-8234-ED4B4CE7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262000-5804-458B-9DE6-F6090A834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16306E-C0A7-4DD7-B55E-3716BD288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66567C-57A5-4F40-B1DA-61777EBE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A64C45-EC9D-4AE9-BD46-0A2AC7E4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1333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3B412-2E88-4DDD-9947-AAC1BA3B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02217E-C382-46A8-A695-C2480DAC4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47A0BD-FB0C-4704-ADD0-043A56402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C8B606-AB31-40A1-B068-491AD68D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5856DE-DBA9-42B7-8552-EC575B88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2F5A1F-DC1D-4021-8448-1DA7E2DEC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545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7058B-EA6C-4020-A0B7-635729AE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B4FAC3-0178-46CA-8499-6942C2A9B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B04F93-31EF-4A1D-8374-E61961032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06CCCE-7F19-4189-84F0-AC4E84EB8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5CBA4C-7DA8-4515-ACBD-8E0BCBBCE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9B18BE4-9958-4F9C-A637-5882D28A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70FA4E4-905F-4130-BE1F-B2948069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45516AC-EA3B-44CB-BA12-8FFA8778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661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D27C3-9A5B-4F60-A0D1-31CAFCA3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D668AFD-D357-42D1-BDFA-556BB51D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0B8A17-7E31-43B2-B273-DA0558A5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DB7E5B-73F1-47BF-A119-D5C3F183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2552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03DABC-CAAD-409F-A49D-FF559D8B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0231F9-4381-4565-A107-FB994FE7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146C9-30E4-477C-B35D-D61D0A38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350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40704-3B84-299F-3A25-57AD1E63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63B8D8-E2B7-FC5B-C759-5E33F42D1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50A365-247E-9335-B2B5-765D132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65DF0F-434A-FBBF-FDD1-CAC07600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54BCE2-6EC5-64EB-ECA6-AA481C69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3636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84226-D857-4EB2-B64A-AF1E91F4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D80F80-8285-4198-A755-3FBC84B33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641448-65B6-4D69-8F17-12280F8AB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E0885B-AA2B-4ED7-925C-4002EFF1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45E7B2-46EB-44AC-909B-5C15B097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CA769C-AB2B-442A-A720-36A847D0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0767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359A6-1DB3-4D59-9E04-41D0A249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8269C3-9570-4178-A5CC-BCAB83151B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936F0C-01A5-4588-8CD6-79A13AF7A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DD2F26-C9AF-40F5-A03C-FA80766A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6BF1ED-0E4C-43AE-B636-306FC519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109C8F-4006-4941-9D6A-1227A908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5495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9789A-3BC2-4CAE-82AA-8F42A8D5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B9B484-455C-434C-93AE-ABA2BFD7B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D49E11-4E24-44DB-8E7B-8B13D3C0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68F74A-F342-4E99-963E-66A5D707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EF2299-7A62-41CA-B96A-6EEFCF3E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36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0B1CA47-A7E6-49A4-A198-05208801A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2D5C431-214E-461C-B2F1-51B2A370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9AD19C-9B29-4A09-8D28-9F56894FA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FEB056-8A40-4301-B25C-27A59C0C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0040F4-A473-466C-AB24-E1041088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1406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11BC-2259-42B7-BABC-726CBCA2482D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521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5965-D415-4F18-9042-17A14591A156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572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DFC2-5274-4A99-984D-5BC253452CFC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1986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30C5-9773-4152-93F4-B73319B72F09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074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23CA-EA05-4881-97CD-0ABA99AB1DB6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300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F2D7-D5B4-432E-A1FD-026F0722FD35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281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92D5A-342C-C662-6B06-18BFC4FA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9F2711-F676-8D52-68E3-51082A7E2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EC9FD5-A44D-188F-A182-A0C6CDC6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823905-E480-EC6D-4DE0-87C84BE0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E12A1C-B8FB-E119-010D-D1F0FE88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919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33038-7883-4156-9F5B-6475A05EB685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264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BFCE-8395-4A6F-8736-D24CCEFD01F5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3988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ACE9-C18A-4238-899B-63D0E8A29261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9387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B800-0B31-4013-B727-03DA56DD0B16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020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3C2E-1863-4EDC-9A37-CCD530973588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www.european-real-best-practice.org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7439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1" y="849854"/>
            <a:ext cx="11659123" cy="54271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99483" y="0"/>
            <a:ext cx="12291484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90000" rIns="270000" bIns="90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72885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73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1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94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9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AB4F3-534F-4FFC-25D0-A20B2710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4EB916-EAF2-F4FB-774A-8695E9459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C9C8479-82DB-5900-4EA5-291CB034F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616690-98A6-1106-3211-914E4177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844ABD-28B5-DCA8-77B9-05E2AEBE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CA609E-EF77-4A3B-6869-ECE1FE52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4337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63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0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5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2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07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84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87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ige driehoek 29">
            <a:extLst>
              <a:ext uri="{FF2B5EF4-FFF2-40B4-BE49-F238E27FC236}">
                <a16:creationId xmlns:a16="http://schemas.microsoft.com/office/drawing/2014/main" id="{2ED39815-74D0-4FDC-A61F-7A25F766A500}"/>
              </a:ext>
            </a:extLst>
          </p:cNvPr>
          <p:cNvSpPr/>
          <p:nvPr userDrawn="1"/>
        </p:nvSpPr>
        <p:spPr>
          <a:xfrm flipH="1">
            <a:off x="9448800" y="4114800"/>
            <a:ext cx="2743200" cy="27432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5788E3-C96F-4A4E-9FAA-5764314D6A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9" y="2743200"/>
            <a:ext cx="6622473" cy="13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10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Z_Titel Wi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D550A85-F61E-4534-B263-F4BEE834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91A295C-09DF-4C53-A163-3A00F597DE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841" y="1273215"/>
            <a:ext cx="6825673" cy="2005839"/>
          </a:xfrm>
        </p:spPr>
        <p:txBody>
          <a:bodyPr lIns="0" tIns="0" rIns="0" bIns="0" anchor="b">
            <a:normAutofit/>
          </a:bodyPr>
          <a:lstStyle>
            <a:lvl1pPr algn="l"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Titel van presentatie op verschillende tekstregels</a:t>
            </a:r>
            <a:endParaRPr lang="nl-BE" dirty="0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1B5D981F-21B2-473E-86D4-7BCD623F95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6840" y="3477085"/>
            <a:ext cx="4855248" cy="646331"/>
          </a:xfrm>
          <a:noFill/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Hier komt ondertitel</a:t>
            </a:r>
          </a:p>
          <a:p>
            <a:r>
              <a:rPr lang="nl-NL" dirty="0"/>
              <a:t>Eventueel over meerdere regels</a:t>
            </a:r>
            <a:endParaRPr lang="nl-BE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id="{165B6443-50F3-4065-AAF1-81B30F97A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699" y="518488"/>
            <a:ext cx="5300133" cy="2215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Auteur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59D3121-BA11-449A-BB0B-3F16A3EAE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3" y="5759570"/>
            <a:ext cx="2622423" cy="5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38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Z_Hoofdstuk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BDA45-64E4-4636-BD51-246B50137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3156" y="1854777"/>
            <a:ext cx="9282529" cy="140580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Titel hoofdstuk</a:t>
            </a:r>
            <a:br>
              <a:rPr lang="nl-NL" dirty="0"/>
            </a:br>
            <a:r>
              <a:rPr lang="nl-NL" dirty="0"/>
              <a:t>op verschillende</a:t>
            </a:r>
            <a:br>
              <a:rPr lang="nl-NL" dirty="0"/>
            </a:br>
            <a:r>
              <a:rPr lang="nl-NL" dirty="0"/>
              <a:t>tekstregels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65DD0D7-B515-4ADF-81C6-43F0B2B8C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3" y="5759570"/>
            <a:ext cx="2622423" cy="5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FC14F-74ED-6AB5-CF0D-BB2C1C8F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DE9686-02E9-D02C-3C57-97CE2D57A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31781B-8D29-B40B-80E4-AECFB352C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482ABE2-1E8F-FD43-446A-66838A15F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729285F-7DC8-BD41-D9CA-CED6D4E39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2530CAD-4C16-90A8-DC5F-82B3158A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8124075-101C-B61A-D232-316850B10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3C4BC73-D254-0DB0-7548-25539649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52920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Z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573A0ACF-124E-415D-8130-635567E2A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25" y="0"/>
            <a:ext cx="11488475" cy="5486400"/>
          </a:xfrm>
          <a:custGeom>
            <a:avLst/>
            <a:gdLst>
              <a:gd name="connsiteX0" fmla="*/ 9664 w 11488475"/>
              <a:gd name="connsiteY0" fmla="*/ 0 h 5486400"/>
              <a:gd name="connsiteX1" fmla="*/ 8246800 w 11488475"/>
              <a:gd name="connsiteY1" fmla="*/ 0 h 5486400"/>
              <a:gd name="connsiteX2" fmla="*/ 8608723 w 11488475"/>
              <a:gd name="connsiteY2" fmla="*/ 0 h 5486400"/>
              <a:gd name="connsiteX3" fmla="*/ 11488475 w 11488475"/>
              <a:gd name="connsiteY3" fmla="*/ 0 h 5486400"/>
              <a:gd name="connsiteX4" fmla="*/ 11488475 w 11488475"/>
              <a:gd name="connsiteY4" fmla="*/ 5486400 h 5486400"/>
              <a:gd name="connsiteX5" fmla="*/ 8608723 w 11488475"/>
              <a:gd name="connsiteY5" fmla="*/ 5486400 h 5486400"/>
              <a:gd name="connsiteX6" fmla="*/ 8246800 w 11488475"/>
              <a:gd name="connsiteY6" fmla="*/ 5486400 h 5486400"/>
              <a:gd name="connsiteX7" fmla="*/ 9236 w 11488475"/>
              <a:gd name="connsiteY7" fmla="*/ 5486400 h 5486400"/>
              <a:gd name="connsiteX8" fmla="*/ 0 w 11488475"/>
              <a:gd name="connsiteY8" fmla="*/ 4148442 h 5486400"/>
              <a:gd name="connsiteX9" fmla="*/ 2776839 w 11488475"/>
              <a:gd name="connsiteY9" fmla="*/ 1371601 h 5486400"/>
              <a:gd name="connsiteX10" fmla="*/ 9664 w 11488475"/>
              <a:gd name="connsiteY10" fmla="*/ 1371601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88475" h="5486400">
                <a:moveTo>
                  <a:pt x="9664" y="0"/>
                </a:moveTo>
                <a:lnTo>
                  <a:pt x="8246800" y="0"/>
                </a:lnTo>
                <a:lnTo>
                  <a:pt x="8608723" y="0"/>
                </a:lnTo>
                <a:lnTo>
                  <a:pt x="11488475" y="0"/>
                </a:lnTo>
                <a:lnTo>
                  <a:pt x="11488475" y="5486400"/>
                </a:lnTo>
                <a:lnTo>
                  <a:pt x="8608723" y="5486400"/>
                </a:lnTo>
                <a:lnTo>
                  <a:pt x="8246800" y="5486400"/>
                </a:lnTo>
                <a:lnTo>
                  <a:pt x="9236" y="5486400"/>
                </a:lnTo>
                <a:cubicBezTo>
                  <a:pt x="6157" y="4957286"/>
                  <a:pt x="3079" y="4677556"/>
                  <a:pt x="0" y="4148442"/>
                </a:cubicBezTo>
                <a:lnTo>
                  <a:pt x="2776839" y="1371601"/>
                </a:lnTo>
                <a:lnTo>
                  <a:pt x="9664" y="137160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500"/>
            </a:lvl1pPr>
          </a:lstStyle>
          <a:p>
            <a:r>
              <a:rPr lang="nl-BE" dirty="0"/>
              <a:t>Klik om afbeelding toe te voegen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149FFC-9E24-4410-9171-ABAAA3C4C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3" y="5759570"/>
            <a:ext cx="2622423" cy="5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4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Z_Afbeelding zonder hoek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4FC3F2-6940-4FA9-AC26-91ECDEC0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573A0ACF-124E-415D-8130-635567E2A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25" y="0"/>
            <a:ext cx="11488475" cy="54864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>
              <a:buNone/>
              <a:defRPr sz="1500"/>
            </a:lvl1pPr>
          </a:lstStyle>
          <a:p>
            <a:r>
              <a:rPr lang="nl-BE" dirty="0"/>
              <a:t>Klik om afbeelding toe te voegen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149FFC-9E24-4410-9171-ABAAA3C4C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3" y="5759570"/>
            <a:ext cx="2622423" cy="5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05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Z_Ti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E3B228-A4F7-43E1-9CF5-35DBAF1AFC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023" y="3184525"/>
            <a:ext cx="8129588" cy="713221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</a:lstStyle>
          <a:p>
            <a:pPr lvl="0"/>
            <a:r>
              <a:rPr lang="nl-NL" dirty="0"/>
              <a:t>Titel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ABDA45-64E4-4636-BD51-246B50137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41963" y="1302328"/>
            <a:ext cx="7010400" cy="129309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Titel hoofdstuk</a:t>
            </a:r>
            <a:br>
              <a:rPr lang="nl-NL" dirty="0"/>
            </a:br>
            <a:r>
              <a:rPr lang="nl-NL" dirty="0"/>
              <a:t>als je geen afzonderlijke</a:t>
            </a:r>
            <a:br>
              <a:rPr lang="nl-NL" dirty="0"/>
            </a:br>
            <a:r>
              <a:rPr lang="nl-NL" dirty="0"/>
              <a:t>hoofdstukslide wil</a:t>
            </a:r>
            <a:endParaRPr lang="nl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21C625F-0FAB-4A1F-B5AD-3EAD2B5AB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9906" y="3897746"/>
            <a:ext cx="8130116" cy="1588654"/>
          </a:xfrm>
        </p:spPr>
        <p:txBody>
          <a:bodyPr>
            <a:noAutofit/>
          </a:bodyPr>
          <a:lstStyle>
            <a:lvl1pPr marL="32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1pPr>
            <a:lvl2pPr marL="68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2pPr>
            <a:lvl3pPr marL="104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40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176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r>
              <a:rPr lang="nl-NL" dirty="0"/>
              <a:t> 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81E2A54F-E9CC-4C46-925C-EE8075FE4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6830" y="6265230"/>
            <a:ext cx="4180090" cy="1365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Voettekst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5D5FF322-4C00-4A00-B5E9-D54C80C18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05" y="6265232"/>
            <a:ext cx="889001" cy="1365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 </a:t>
            </a:r>
            <a:r>
              <a:rPr lang="nl-BE" dirty="0">
                <a:solidFill>
                  <a:schemeClr val="bg2"/>
                </a:solidFill>
              </a:rPr>
              <a:t>/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291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Z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6FC996DF-10FC-4E4E-86B5-B876316EB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081" y="1436289"/>
            <a:ext cx="8129588" cy="73998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700" b="1"/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5D74E1A5-4F9A-47C9-A75D-092F16064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2530" y="2194560"/>
            <a:ext cx="8544756" cy="3615170"/>
          </a:xfrm>
        </p:spPr>
        <p:txBody>
          <a:bodyPr>
            <a:noAutofit/>
          </a:bodyPr>
          <a:lstStyle>
            <a:lvl1pPr marL="32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1pPr>
            <a:lvl2pPr marL="68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2pPr>
            <a:lvl3pPr marL="104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40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176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r>
              <a:rPr lang="nl-NL" dirty="0"/>
              <a:t> 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9" name="Tijdelijke aanduiding voor tekst 3">
            <a:extLst>
              <a:ext uri="{FF2B5EF4-FFF2-40B4-BE49-F238E27FC236}">
                <a16:creationId xmlns:a16="http://schemas.microsoft.com/office/drawing/2014/main" id="{F8AAF737-ACAE-4A30-92EA-D1CE767469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5081" y="1048270"/>
            <a:ext cx="8129588" cy="406307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</a:lstStyle>
          <a:p>
            <a:pPr lvl="0"/>
            <a:r>
              <a:rPr lang="nl-NL" dirty="0"/>
              <a:t>Titel</a:t>
            </a:r>
            <a:endParaRPr lang="nl-BE" dirty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81E2A54F-E9CC-4C46-925C-EE8075FE4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6830" y="6265230"/>
            <a:ext cx="4180090" cy="1365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Voettekst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5D5FF322-4C00-4A00-B5E9-D54C80C18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05" y="6265232"/>
            <a:ext cx="889001" cy="1365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 </a:t>
            </a:r>
            <a:r>
              <a:rPr lang="nl-BE" dirty="0">
                <a:solidFill>
                  <a:schemeClr val="bg2"/>
                </a:solidFill>
              </a:rPr>
              <a:t>/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605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Z_Tekst+Beeld sta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CE16D6B8-A8AB-4269-9C7F-FD569E422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6419" y="671804"/>
            <a:ext cx="3807044" cy="782773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</a:lstStyle>
          <a:p>
            <a:pPr lvl="0"/>
            <a:r>
              <a:rPr lang="nl-NL" dirty="0"/>
              <a:t>Titel op meerdere</a:t>
            </a:r>
          </a:p>
          <a:p>
            <a:pPr lvl="0"/>
            <a:r>
              <a:rPr lang="nl-NL" dirty="0"/>
              <a:t>tekstregels</a:t>
            </a:r>
            <a:endParaRPr lang="nl-BE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5D74E1A5-4F9A-47C9-A75D-092F16064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353" y="1666240"/>
            <a:ext cx="3863110" cy="4143490"/>
          </a:xfrm>
        </p:spPr>
        <p:txBody>
          <a:bodyPr>
            <a:noAutofit/>
          </a:bodyPr>
          <a:lstStyle>
            <a:lvl1pPr marL="32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1pPr>
            <a:lvl2pPr marL="68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2pPr>
            <a:lvl3pPr marL="104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40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176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r>
              <a:rPr lang="nl-NL" dirty="0"/>
              <a:t> 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A72E035-F141-419E-8599-ABDBB6E12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6216" y="-1"/>
            <a:ext cx="5996366" cy="684771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674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77 w 10000"/>
              <a:gd name="connsiteY2" fmla="*/ 7659 h 10000"/>
              <a:gd name="connsiteX3" fmla="*/ 674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4 w 10000"/>
              <a:gd name="connsiteY2" fmla="*/ 8029 h 10000"/>
              <a:gd name="connsiteX3" fmla="*/ 674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4 w 10000"/>
              <a:gd name="connsiteY2" fmla="*/ 7836 h 10000"/>
              <a:gd name="connsiteX3" fmla="*/ 674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4 w 10000"/>
              <a:gd name="connsiteY2" fmla="*/ 7969 h 10000"/>
              <a:gd name="connsiteX3" fmla="*/ 674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77 w 10000"/>
              <a:gd name="connsiteY2" fmla="*/ 7984 h 10000"/>
              <a:gd name="connsiteX3" fmla="*/ 674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77 w 10000"/>
              <a:gd name="connsiteY2" fmla="*/ 7984 h 10000"/>
              <a:gd name="connsiteX3" fmla="*/ 6888 w 10000"/>
              <a:gd name="connsiteY3" fmla="*/ 10000 h 10000"/>
              <a:gd name="connsiteX4" fmla="*/ 47 w 10000"/>
              <a:gd name="connsiteY4" fmla="*/ 9985 h 10000"/>
              <a:gd name="connsiteX5" fmla="*/ 0 w 10000"/>
              <a:gd name="connsiteY5" fmla="*/ 0 h 10000"/>
              <a:gd name="connsiteX0" fmla="*/ 0 w 10000"/>
              <a:gd name="connsiteY0" fmla="*/ 0 h 9985"/>
              <a:gd name="connsiteX1" fmla="*/ 10000 w 10000"/>
              <a:gd name="connsiteY1" fmla="*/ 0 h 9985"/>
              <a:gd name="connsiteX2" fmla="*/ 9977 w 10000"/>
              <a:gd name="connsiteY2" fmla="*/ 7984 h 9985"/>
              <a:gd name="connsiteX3" fmla="*/ 6888 w 10000"/>
              <a:gd name="connsiteY3" fmla="*/ 9985 h 9985"/>
              <a:gd name="connsiteX4" fmla="*/ 47 w 10000"/>
              <a:gd name="connsiteY4" fmla="*/ 9985 h 9985"/>
              <a:gd name="connsiteX5" fmla="*/ 0 w 10000"/>
              <a:gd name="connsiteY5" fmla="*/ 0 h 998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77 w 10000"/>
              <a:gd name="connsiteY2" fmla="*/ 7996 h 10000"/>
              <a:gd name="connsiteX3" fmla="*/ 6911 w 10000"/>
              <a:gd name="connsiteY3" fmla="*/ 10000 h 10000"/>
              <a:gd name="connsiteX4" fmla="*/ 47 w 10000"/>
              <a:gd name="connsiteY4" fmla="*/ 10000 h 10000"/>
              <a:gd name="connsiteX5" fmla="*/ 0 w 10000"/>
              <a:gd name="connsiteY5" fmla="*/ 0 h 10000"/>
              <a:gd name="connsiteX0" fmla="*/ 0 w 10001"/>
              <a:gd name="connsiteY0" fmla="*/ 0 h 10000"/>
              <a:gd name="connsiteX1" fmla="*/ 10000 w 10001"/>
              <a:gd name="connsiteY1" fmla="*/ 0 h 10000"/>
              <a:gd name="connsiteX2" fmla="*/ 9999 w 10001"/>
              <a:gd name="connsiteY2" fmla="*/ 7996 h 10000"/>
              <a:gd name="connsiteX3" fmla="*/ 6911 w 10001"/>
              <a:gd name="connsiteY3" fmla="*/ 10000 h 10000"/>
              <a:gd name="connsiteX4" fmla="*/ 47 w 10001"/>
              <a:gd name="connsiteY4" fmla="*/ 10000 h 10000"/>
              <a:gd name="connsiteX5" fmla="*/ 0 w 10001"/>
              <a:gd name="connsiteY5" fmla="*/ 0 h 10000"/>
              <a:gd name="connsiteX0" fmla="*/ 0 w 10001"/>
              <a:gd name="connsiteY0" fmla="*/ 0 h 10000"/>
              <a:gd name="connsiteX1" fmla="*/ 10000 w 10001"/>
              <a:gd name="connsiteY1" fmla="*/ 0 h 10000"/>
              <a:gd name="connsiteX2" fmla="*/ 9999 w 10001"/>
              <a:gd name="connsiteY2" fmla="*/ 7996 h 10000"/>
              <a:gd name="connsiteX3" fmla="*/ 7718 w 10001"/>
              <a:gd name="connsiteY3" fmla="*/ 10000 h 10000"/>
              <a:gd name="connsiteX4" fmla="*/ 47 w 10001"/>
              <a:gd name="connsiteY4" fmla="*/ 10000 h 10000"/>
              <a:gd name="connsiteX5" fmla="*/ 0 w 10001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0000">
                <a:moveTo>
                  <a:pt x="0" y="0"/>
                </a:moveTo>
                <a:lnTo>
                  <a:pt x="10000" y="0"/>
                </a:lnTo>
                <a:cubicBezTo>
                  <a:pt x="9992" y="2557"/>
                  <a:pt x="10007" y="5439"/>
                  <a:pt x="9999" y="7996"/>
                </a:cubicBezTo>
                <a:lnTo>
                  <a:pt x="7718" y="10000"/>
                </a:lnTo>
                <a:lnTo>
                  <a:pt x="47" y="10000"/>
                </a:lnTo>
                <a:cubicBezTo>
                  <a:pt x="31" y="6667"/>
                  <a:pt x="16" y="3333"/>
                  <a:pt x="0" y="0"/>
                </a:cubicBezTo>
                <a:close/>
              </a:path>
            </a:pathLst>
          </a:custGeom>
          <a:noFill/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nl-BE" dirty="0"/>
              <a:t>Klik om afbeelding toe te voegen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D0BB672-A839-4361-8A54-47E7C6145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6830" y="6265230"/>
            <a:ext cx="4180090" cy="1365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Voettekst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07376E4-CD0F-4587-B4F0-469AB7B17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05" y="6265232"/>
            <a:ext cx="889001" cy="1365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 </a:t>
            </a:r>
            <a:r>
              <a:rPr lang="nl-BE" dirty="0">
                <a:solidFill>
                  <a:schemeClr val="bg2"/>
                </a:solidFill>
              </a:rPr>
              <a:t>/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958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Z_Tekst+Beeld sta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49D345F2-5F35-4036-86C2-06037D6AE4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2057" y="1666240"/>
            <a:ext cx="4488831" cy="4143490"/>
          </a:xfrm>
        </p:spPr>
        <p:txBody>
          <a:bodyPr>
            <a:noAutofit/>
          </a:bodyPr>
          <a:lstStyle>
            <a:lvl1pPr marL="32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1pPr>
            <a:lvl2pPr marL="684000" indent="-324000">
              <a:lnSpc>
                <a:spcPct val="100000"/>
              </a:lnSpc>
              <a:buClr>
                <a:schemeClr val="bg2"/>
              </a:buClr>
              <a:buFont typeface="Webdings" panose="05030102010509060703" pitchFamily="18" charset="2"/>
              <a:buChar char="4"/>
              <a:defRPr sz="1800">
                <a:solidFill>
                  <a:schemeClr val="bg1"/>
                </a:solidFill>
              </a:defRPr>
            </a:lvl2pPr>
            <a:lvl3pPr marL="104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40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1764000" indent="-324000"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r>
              <a:rPr lang="nl-NL" dirty="0"/>
              <a:t> 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3B727B82-F38B-4CA5-A262-FC0B002865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6419" y="671804"/>
            <a:ext cx="3807044" cy="782773"/>
          </a:xfrm>
        </p:spPr>
        <p:txBody>
          <a:bodyPr>
            <a:normAutofit/>
          </a:bodyPr>
          <a:lstStyle>
            <a:lvl1pPr marL="0" indent="0">
              <a:buNone/>
              <a:defRPr sz="2600" b="1"/>
            </a:lvl1pPr>
          </a:lstStyle>
          <a:p>
            <a:pPr lvl="0"/>
            <a:r>
              <a:rPr lang="nl-NL" dirty="0"/>
              <a:t>Titel op meerdere</a:t>
            </a:r>
          </a:p>
          <a:p>
            <a:pPr lvl="0"/>
            <a:r>
              <a:rPr lang="nl-NL" dirty="0"/>
              <a:t>tekstregels</a:t>
            </a:r>
            <a:endParaRPr lang="nl-BE" dirty="0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8A7C5B82-D7F5-498E-B915-9DBD7555983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400" y="0"/>
            <a:ext cx="5997600" cy="2286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nl-BE" dirty="0"/>
              <a:t>Klik om afbeelding toe te voegen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70E7DAF3-87F3-4976-80D2-DC88981FC63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94400" y="2286001"/>
            <a:ext cx="5997600" cy="22860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 typeface="Webdings" panose="05030102010509060703" pitchFamily="18" charset="2"/>
              <a:buNone/>
              <a:tabLst/>
              <a:defRPr sz="15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 typeface="Webdings" panose="05030102010509060703" pitchFamily="18" charset="2"/>
              <a:buNone/>
              <a:tabLst/>
              <a:defRPr/>
            </a:pPr>
            <a:r>
              <a:rPr lang="nl-BE" dirty="0"/>
              <a:t>Klik om afbeelding toe te voegen</a:t>
            </a:r>
          </a:p>
        </p:txBody>
      </p:sp>
      <p:sp>
        <p:nvSpPr>
          <p:cNvPr id="11" name="Tijdelijke aanduiding voor afbeelding 5">
            <a:extLst>
              <a:ext uri="{FF2B5EF4-FFF2-40B4-BE49-F238E27FC236}">
                <a16:creationId xmlns:a16="http://schemas.microsoft.com/office/drawing/2014/main" id="{0F3E5BB2-8BD2-4DD0-B5D6-0F4C2B87BE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4400" y="4572001"/>
            <a:ext cx="5997600" cy="228600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 typeface="Webdings" panose="05030102010509060703" pitchFamily="18" charset="2"/>
              <a:buNone/>
              <a:tabLst/>
              <a:defRPr sz="15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2"/>
              </a:buClr>
              <a:buSzTx/>
              <a:buFont typeface="Webdings" panose="05030102010509060703" pitchFamily="18" charset="2"/>
              <a:buNone/>
              <a:tabLst/>
              <a:defRPr/>
            </a:pPr>
            <a:r>
              <a:rPr lang="nl-BE" dirty="0"/>
              <a:t>Klik om afbeelding toe te voegen</a:t>
            </a:r>
          </a:p>
          <a:p>
            <a:endParaRPr lang="nl-BE" dirty="0"/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7C5662B7-478B-4666-B81A-674B48C0A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6830" y="6265230"/>
            <a:ext cx="4180090" cy="1365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Voettekst</a:t>
            </a:r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A4105954-4BC0-4ABC-A59D-B6814BEF1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05" y="6265232"/>
            <a:ext cx="889001" cy="1365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 </a:t>
            </a:r>
            <a:r>
              <a:rPr lang="nl-BE" dirty="0">
                <a:solidFill>
                  <a:schemeClr val="bg2"/>
                </a:solidFill>
              </a:rPr>
              <a:t>/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068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Z_Slo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DC6E5E-B747-4686-8D45-F6B9F4248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26" y="4987029"/>
            <a:ext cx="535350" cy="218733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DF1A7E-6C59-4E1A-AA08-AF4B5F90C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186" y="1431926"/>
            <a:ext cx="5014383" cy="17235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70000"/>
              </a:lnSpc>
              <a:buFontTx/>
              <a:buNone/>
              <a:defRPr sz="16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AUTEUR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8DE9232-76D5-4D9D-A9C6-901C73CF445B}"/>
              </a:ext>
            </a:extLst>
          </p:cNvPr>
          <p:cNvSpPr/>
          <p:nvPr userDrawn="1"/>
        </p:nvSpPr>
        <p:spPr>
          <a:xfrm>
            <a:off x="1835573" y="1625601"/>
            <a:ext cx="6096000" cy="51706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1400" dirty="0"/>
              <a:t>Functie</a:t>
            </a:r>
          </a:p>
          <a:p>
            <a:pPr lvl="0">
              <a:lnSpc>
                <a:spcPct val="120000"/>
              </a:lnSpc>
            </a:pPr>
            <a:r>
              <a:rPr lang="nl-NL" sz="1400" dirty="0"/>
              <a:t>Afdeling of dienst</a:t>
            </a:r>
            <a:endParaRPr lang="nl-BE" sz="1400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3E423A0E-1C27-4821-BFB5-DA3AB0BE4053}"/>
              </a:ext>
            </a:extLst>
          </p:cNvPr>
          <p:cNvSpPr/>
          <p:nvPr userDrawn="1"/>
        </p:nvSpPr>
        <p:spPr>
          <a:xfrm>
            <a:off x="1380570" y="3092460"/>
            <a:ext cx="6096000" cy="103412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1400" dirty="0">
                <a:solidFill>
                  <a:schemeClr val="bg2"/>
                </a:solidFill>
              </a:rPr>
              <a:t>Universitair Ziekenhuis Gent</a:t>
            </a:r>
          </a:p>
          <a:p>
            <a:pPr lvl="0">
              <a:lnSpc>
                <a:spcPct val="120000"/>
              </a:lnSpc>
            </a:pPr>
            <a:r>
              <a:rPr lang="nl-NL" sz="1400" dirty="0">
                <a:solidFill>
                  <a:schemeClr val="bg2"/>
                </a:solidFill>
              </a:rPr>
              <a:t>C. Heymanslaan 10  |  B 9000 Gent</a:t>
            </a:r>
          </a:p>
          <a:p>
            <a:pPr lvl="0">
              <a:lnSpc>
                <a:spcPct val="120000"/>
              </a:lnSpc>
            </a:pPr>
            <a:r>
              <a:rPr lang="nl-NL" sz="1400" dirty="0">
                <a:solidFill>
                  <a:schemeClr val="bg2"/>
                </a:solidFill>
              </a:rPr>
              <a:t>T +32 (0)9 332 21 11</a:t>
            </a:r>
          </a:p>
          <a:p>
            <a:pPr lvl="0">
              <a:lnSpc>
                <a:spcPct val="120000"/>
              </a:lnSpc>
            </a:pPr>
            <a:r>
              <a:rPr lang="nl-NL" sz="1400" dirty="0">
                <a:solidFill>
                  <a:schemeClr val="bg2"/>
                </a:solidFill>
              </a:rPr>
              <a:t>E info@uzgent.be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4C19602-7785-4FE6-A34B-64AA73A13D9B}"/>
              </a:ext>
            </a:extLst>
          </p:cNvPr>
          <p:cNvSpPr/>
          <p:nvPr userDrawn="1"/>
        </p:nvSpPr>
        <p:spPr>
          <a:xfrm>
            <a:off x="1380570" y="4350916"/>
            <a:ext cx="6096000" cy="53553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nl-NL" sz="1400" b="1" dirty="0">
                <a:solidFill>
                  <a:schemeClr val="bg2"/>
                </a:solidFill>
              </a:rPr>
              <a:t>www.uzgent.be</a:t>
            </a:r>
          </a:p>
          <a:p>
            <a:pPr lvl="0">
              <a:lnSpc>
                <a:spcPct val="120000"/>
              </a:lnSpc>
            </a:pPr>
            <a:r>
              <a:rPr lang="nl-NL" sz="1500" dirty="0">
                <a:solidFill>
                  <a:schemeClr val="bg2"/>
                </a:solidFill>
              </a:rPr>
              <a:t>Volg ons op</a:t>
            </a:r>
            <a:endParaRPr lang="nl-BE" sz="1500" dirty="0">
              <a:solidFill>
                <a:schemeClr val="bg2"/>
              </a:solidFill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5492530-2A1C-4F57-85A8-EE12DA645473}"/>
              </a:ext>
            </a:extLst>
          </p:cNvPr>
          <p:cNvCxnSpPr/>
          <p:nvPr userDrawn="1"/>
        </p:nvCxnSpPr>
        <p:spPr>
          <a:xfrm>
            <a:off x="1372412" y="2985135"/>
            <a:ext cx="923405" cy="0"/>
          </a:xfrm>
          <a:prstGeom prst="line">
            <a:avLst/>
          </a:prstGeom>
          <a:ln w="3048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1552F705-E01E-4CA1-9D66-FF8766F99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9185" y="1665327"/>
            <a:ext cx="4809067" cy="193899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5" name="Tijdelijke aanduiding voor tekst 23">
            <a:extLst>
              <a:ext uri="{FF2B5EF4-FFF2-40B4-BE49-F238E27FC236}">
                <a16:creationId xmlns:a16="http://schemas.microsoft.com/office/drawing/2014/main" id="{1D888951-C946-4A05-B397-97ED8E52F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9185" y="1923035"/>
            <a:ext cx="4809067" cy="193899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Afdeling of dienst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EFB101-AE79-4E01-AFCA-A0BE0D5713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3" y="5759570"/>
            <a:ext cx="2622423" cy="551659"/>
          </a:xfrm>
          <a:prstGeom prst="rect">
            <a:avLst/>
          </a:prstGeom>
        </p:spPr>
      </p:pic>
      <p:sp>
        <p:nvSpPr>
          <p:cNvPr id="13" name="Rechthoek 12">
            <a:hlinkClick r:id="rId4"/>
            <a:extLst>
              <a:ext uri="{FF2B5EF4-FFF2-40B4-BE49-F238E27FC236}">
                <a16:creationId xmlns:a16="http://schemas.microsoft.com/office/drawing/2014/main" id="{2B826DB3-001A-40F8-8252-DBC3DAC8AEF3}"/>
              </a:ext>
            </a:extLst>
          </p:cNvPr>
          <p:cNvSpPr/>
          <p:nvPr userDrawn="1"/>
        </p:nvSpPr>
        <p:spPr>
          <a:xfrm>
            <a:off x="1272540" y="4884420"/>
            <a:ext cx="28956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hlinkClick r:id="rId5"/>
            <a:extLst>
              <a:ext uri="{FF2B5EF4-FFF2-40B4-BE49-F238E27FC236}">
                <a16:creationId xmlns:a16="http://schemas.microsoft.com/office/drawing/2014/main" id="{5C8BB931-9D63-4F62-89C6-19BF86B4F26A}"/>
              </a:ext>
            </a:extLst>
          </p:cNvPr>
          <p:cNvSpPr/>
          <p:nvPr userDrawn="1"/>
        </p:nvSpPr>
        <p:spPr>
          <a:xfrm>
            <a:off x="1633156" y="4873266"/>
            <a:ext cx="28956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hlinkClick r:id="rId6"/>
            <a:extLst>
              <a:ext uri="{FF2B5EF4-FFF2-40B4-BE49-F238E27FC236}">
                <a16:creationId xmlns:a16="http://schemas.microsoft.com/office/drawing/2014/main" id="{F1C1FF58-3390-4695-B762-7AA5C3773043}"/>
              </a:ext>
            </a:extLst>
          </p:cNvPr>
          <p:cNvSpPr/>
          <p:nvPr userDrawn="1"/>
        </p:nvSpPr>
        <p:spPr>
          <a:xfrm>
            <a:off x="1343596" y="4316603"/>
            <a:ext cx="1343724" cy="308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4347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Z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>
            <a:extLst>
              <a:ext uri="{FF2B5EF4-FFF2-40B4-BE49-F238E27FC236}">
                <a16:creationId xmlns:a16="http://schemas.microsoft.com/office/drawing/2014/main" id="{AD9038F5-26C9-414B-B7B8-33E14927784D}"/>
              </a:ext>
            </a:extLst>
          </p:cNvPr>
          <p:cNvGrpSpPr/>
          <p:nvPr userDrawn="1"/>
        </p:nvGrpSpPr>
        <p:grpSpPr>
          <a:xfrm>
            <a:off x="-2135" y="0"/>
            <a:ext cx="12194135" cy="6869347"/>
            <a:chOff x="-2135" y="0"/>
            <a:chExt cx="12194135" cy="6869347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A19EA6F8-3A16-40B3-A053-71C0E19F79B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" y="2734654"/>
              <a:ext cx="12191998" cy="1513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089B0BAA-D227-4FA2-8ACC-B5B5E487AF9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4119563"/>
              <a:ext cx="12192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906B20C8-CF37-45CB-A276-0A1D6A7B74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586" y="0"/>
              <a:ext cx="0" cy="68693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D13172E6-B910-4C19-AC05-CD1A87D5E0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1147" y="0"/>
              <a:ext cx="0" cy="68693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790BC096-1F74-4684-AFAB-39DACDBF53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851708" y="0"/>
              <a:ext cx="0" cy="68693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9B2E575F-4738-422A-8CE5-C94170ADED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221230" y="0"/>
              <a:ext cx="0" cy="6858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27FF9154-0A20-4139-8894-179F44483AE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134" y="5497749"/>
              <a:ext cx="1219413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6ABA965F-0D12-4F1C-A2E8-1B309560DA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135" y="1375452"/>
              <a:ext cx="1219413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79821A10-7086-407B-8081-ED294A2EF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68425" y="0"/>
              <a:ext cx="0" cy="6858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91B87DB-CB08-4490-84D4-9EE1274544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0025" y="0"/>
              <a:ext cx="0" cy="68693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15E82ACE-1EFC-40DD-BC2C-65881D732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02179" y="11347"/>
              <a:ext cx="0" cy="6858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6037D7D2-94A5-4DF5-9333-F489906143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972181" y="0"/>
              <a:ext cx="0" cy="6858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4608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F551B-624A-4B10-BA5D-03FE73B7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20B0FE-C19C-45D9-A418-3BA4E387A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2173CF-82B6-4DE4-9A78-A3B537B6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4C0C65-AE94-4D3D-B834-84BF51A3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3749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5CDDB4-1EA1-4CFC-ABA6-F6550EDD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67A459-C217-4DEF-A756-6790FE4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519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02526-6DFB-245B-9004-3A65E811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8BA53FF-4026-0141-230D-2DA52CA8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69619B0-0B10-EA47-3DE1-FF10F4C4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A3A23C-9784-3D05-6693-543D8C81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1088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D9CF5-3DFB-4849-B91C-D2EA7669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A244AE-C3C7-497B-8949-F31BD6D37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0792B3-4E27-4270-84F9-2FD4C8C5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257EFC-E968-4579-B49A-3475CF22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8342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06110-9DF9-4873-ADFF-3C31A7A6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7C342D-F7DB-45BA-85FD-1045787D9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324D0F-F4CB-44B9-94BB-86F6B593E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51897ED-7395-4FF2-BB95-A4E760DD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097667-F7B2-416B-8DEC-000CBA5F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0892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4C066-E7EF-4DDF-A237-60EA6AA7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AACC16-C5F8-4101-845F-F7B7304C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D475D6-D267-4BE1-B33C-D054586F0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24C883-BC98-472E-A4E1-627ADD261B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Tekststijl van het model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9C27014-33F4-4844-976B-89242CB8B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A8A4A6-1334-4ACE-87AB-69880558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8316C0F-5E69-43A0-A6CD-AD729353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3238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7515F-B06F-45C6-A8E1-1DFA43AF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B5EEB6C-04C6-4D89-BDE4-42672E2F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BDB597-1A5F-417A-9786-6430BF91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048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58DF0-07CF-4CB2-B2CB-791D25D5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D7950A-756F-4D2B-9394-8365A46B0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848530"/>
            <a:ext cx="6172200" cy="4873625"/>
          </a:xfrm>
        </p:spPr>
        <p:txBody>
          <a:bodyPr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 sz="2400"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6E317B-6381-4719-8AA3-00AE99C12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4B364E-7E99-49ED-9EBA-EFA6ADA8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CF9AAC-694E-4628-83B3-F8E9DC4F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0736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114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2FEEC-3B0D-44E6-8E65-20A8C3B1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179298-3A59-4D6B-AC8B-498E1F08A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802F07B-EC4D-4A33-9E15-3C5C155D5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5D1551-1135-43F9-89C5-6F84498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360D05-E4C9-42C7-B663-A1253256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79566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41B85-C6B0-4FB4-A126-8BD9F56A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DF9BA0-12A7-4A81-A1AE-D3597363A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40E68F-143C-4E3F-8A4F-A8A50E01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C12515-65AA-4BB2-9D19-D00C3F96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5356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67D8189-FE43-4F54-9BB7-C99F43F45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203492-6C36-4405-902E-E5366849D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 marL="1714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1pPr>
            <a:lvl2pPr marL="514350" indent="-171450">
              <a:buClr>
                <a:schemeClr val="bg2"/>
              </a:buClr>
              <a:buFont typeface="Webdings" panose="05030102010509060703" pitchFamily="18" charset="2"/>
              <a:buChar char="4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9283B4-2D78-4352-88C8-12306D61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DB7BE0-822A-4A38-97F1-E15F24E3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</a:t>
            </a:r>
            <a:r>
              <a:rPr lang="nl-BE" dirty="0">
                <a:solidFill>
                  <a:schemeClr val="bg2"/>
                </a:solidFill>
              </a:rPr>
              <a:t>/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2070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Z_Slo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ige driehoek 16">
            <a:extLst>
              <a:ext uri="{FF2B5EF4-FFF2-40B4-BE49-F238E27FC236}">
                <a16:creationId xmlns:a16="http://schemas.microsoft.com/office/drawing/2014/main" id="{F5C0FB24-9753-4E32-B548-9985F26E8849}"/>
              </a:ext>
            </a:extLst>
          </p:cNvPr>
          <p:cNvSpPr/>
          <p:nvPr userDrawn="1"/>
        </p:nvSpPr>
        <p:spPr>
          <a:xfrm flipH="1">
            <a:off x="10821142" y="4121531"/>
            <a:ext cx="1376218" cy="137621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76300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844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E5DBA3-164A-BAC1-E232-C0C67FE3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E9CB10A-0A2A-741E-4C46-64AD95853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F1568C-F4D5-7358-EE59-A585EA21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85520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50212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44697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9892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81346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11860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2475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687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99991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57485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388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90C90-1067-91C2-590C-AB8F1F62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BDA8E-E3FD-7503-4D96-BB35E18A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EE694A-1649-7289-FE2C-0252CBE47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84A53A-E49A-DB79-3F93-311071DB4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0C6E0C-A973-D784-77F1-F2DB4EA8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991B80-49AA-7A95-F9E9-8ACF8D22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82279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0F602-BC84-445C-6392-7ACA33887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035789-60BE-C166-648F-989F72C0A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E2AB88-7DAC-5A56-4C2F-DA9B48C3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B2D297-6FF4-5ABB-C45B-16A26F9E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B891A8-11DF-B56D-92BD-E0437EAE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73486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B38E9-3EE2-DD30-26EF-008744A1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95078A-EF74-70D5-C7DE-F771F9859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143BD3-A995-AB43-F029-17746C16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8141BA-531D-5836-449F-BB2BCB18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51F290-3AD5-40BF-C0FC-E3C55CBB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2172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1A37B-839A-A866-3D93-5306A5E1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A91126-DB4B-B191-A969-E6EE3C38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BDA2B6-5EC4-F6C8-F619-E21422A2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E2552A-0116-6830-5C78-F1B3B10C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6EB2D5-C8FA-E83B-8BD5-EF30F750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35070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7F545-694F-D3E7-2832-5EB23E6F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E6F819-8627-8022-3336-2E270BDAB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3DBD11-C7B1-66D5-4CB1-E621E3F1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0EE472-7B21-5192-2F9D-4A5E92C7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FD3478-A487-D153-3456-5EBEAB6E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BBEF29-D3FA-1B8C-630B-2C743DDF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82960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74F2A-A898-6C78-3C38-FF2B449E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E1373E-98F0-4E98-A515-840A386E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325CF1-9A7A-D11F-FE2B-FA2A88D20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69B3421-6108-E21F-0C52-B977A836C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54817F-CD4F-5FC9-8AF9-E7C135ED2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35350AE-409E-059E-481E-EF53F72E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C1B2553-8453-65CD-FA6A-3333177A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A66BE49-B7DA-5199-F55D-FA059180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259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B8D-AA68-E22D-AB38-9762F123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2FF13F3-41A6-1CF9-D64A-7FB5E814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1DA04B-056D-4DC6-FDA1-FE6BF4A6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556975-91FC-EF62-9315-C62CE16C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6522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FCF8286-F102-0FDF-917E-6A61D7A3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0D5D66-F32C-2F69-A225-64A72D7E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E4CBD6-92B4-65DA-9DA3-891BE85B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7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A9A64-3D13-F371-6892-DA47D53D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899CCF-78F0-468D-CB84-AF75DF8CB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ABA1F49-F836-3834-331E-1A4E78483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513CA6-0D6C-A981-9981-7CAD9449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435DA0-0F42-3445-16AB-1E709BAC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9DFF91-7A81-5533-22A6-DE7DE198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94812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8AD45-F618-6F62-5A48-5CC7DF0D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66ACD8A-F7D3-CCB4-44A3-740F164C7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CBFA37-F1BC-E871-1D1E-4011FCFEC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DB1D84-0B1C-B722-BB44-999CEEE6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C1CCC3-0D6E-C5BD-E83D-8AE382AB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51302E-4E2D-2FA3-6CB3-4F3947EE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65218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67180-F51C-1DB5-54AF-EE1BD8F7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39F069-9D2E-84F4-0AD5-FEC5F038F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787242-10C2-B06F-30A8-F53BA77E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29CB02-F8AB-4E59-7C84-B7EDE0C7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2B9EDE-DFC0-0A27-FFC9-11BD0D8D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66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78FC3-4A05-CFF1-6A96-54C61A80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0F188CB-5CDD-755F-5B49-B5572C68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802321-CC6C-CF04-325C-A9EF32362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10975B-8F9F-F72B-249C-635D05AEB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43AA3D-65BD-BA95-2B95-327E464B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B4A68B-FC82-DFE5-3157-4EA3B5F4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60000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3D5B198-8147-0F82-6408-87149F49F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9C100B8-1EA8-5E48-2DDD-30922E826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3DDAD4-6565-4711-AD59-AE0DD512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654E78-A421-42D4-3DB5-8316940C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CED88C-1F5B-803A-F22A-285ED92F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09976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500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4024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61218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6059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53434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6991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56061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0028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152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C891BE-9124-094A-4390-6E16BA33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B5B53C-00E8-70C8-4767-2A8378ECD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BBA50F-7742-8504-A752-74B207A5B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5E621-3EA7-4EA6-89C2-53D9304164DD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F4E8CC-82FD-0FA5-5120-655641515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6CA16E-8427-B293-A259-0B0D4D734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02C97-56E8-488B-8F0B-81D44D6279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412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7B5E521-FFC8-46D4-847F-E4C8174B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512A27-7C90-4011-AD7B-F3CDED9FF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DB360C-6880-466A-83C8-C7AED53E7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52C3-3141-4B4A-A10E-4AD638453F6B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88A950-80D2-42DB-A0CC-6353F0316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E4B704-340B-4F93-A42F-55E6DB915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41867-1772-4E01-9EA8-8F2512BD3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627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titel 1">
            <a:extLst>
              <a:ext uri="{FF2B5EF4-FFF2-40B4-BE49-F238E27FC236}">
                <a16:creationId xmlns:a16="http://schemas.microsoft.com/office/drawing/2014/main" id="{C2F71588-A716-49C2-B096-A5589BB405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nl-BE" altLang="nl-BE"/>
          </a:p>
        </p:txBody>
      </p:sp>
      <p:sp>
        <p:nvSpPr>
          <p:cNvPr id="4099" name="Tijdelijke aanduiding voor tekst 2">
            <a:extLst>
              <a:ext uri="{FF2B5EF4-FFF2-40B4-BE49-F238E27FC236}">
                <a16:creationId xmlns:a16="http://schemas.microsoft.com/office/drawing/2014/main" id="{A2BC96EA-4F69-4395-8172-29CF9D8BD4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F294DD-FE72-48C8-A7F1-63ADF8F5C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6D72C9-DCE1-45DD-B5C1-606C77CB8DD6}" type="datetimeFigureOut">
              <a:rPr lang="nl-BE"/>
              <a:pPr>
                <a:defRPr/>
              </a:pPr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0F6299-3144-4BB6-8227-20DF30BB6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DCF437-F2FB-4BE2-9109-3B8241A2D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5F4B90-5E40-4731-83C7-649F9B954B7E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81067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9E4FA60-363E-459D-98D2-D9A14991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57C978-F785-4E05-8747-3A8479287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0CBA7B-8FE0-4E54-A05A-97C5FEC64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C5D4-4F68-49A0-A2B8-B2C9AE760F05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304B15-50F1-4D56-9887-874B1DAFE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398928-06AF-4951-9C87-902DD5DFC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0345B-2DD6-42E1-9996-7796659FA0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767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EE9E6-D644-46D2-A989-A5B8031DA765}" type="datetime1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www.european-real-best-practice.org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FAE80-CF00-4620-A98E-2C778F998AE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946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7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2B1E8DE-6B5A-4920-80C9-DBF572F2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E56721-5C70-4255-BB49-52312734A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89F18C-31A7-4F9E-A3A2-314A0BC21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55365" y="777599"/>
            <a:ext cx="2614468" cy="24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bg2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E2A54F-E9CC-4C46-925C-EE8075FE4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6830" y="6265230"/>
            <a:ext cx="4180090" cy="1365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5FF322-4C00-4A00-B5E9-D54C80C18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905" y="6265232"/>
            <a:ext cx="889001" cy="1365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9A8A351-5C7C-4395-AC7F-763D97B6BE0B}" type="slidenum">
              <a:rPr lang="nl-BE" smtClean="0"/>
              <a:pPr/>
              <a:t>‹nr.›</a:t>
            </a:fld>
            <a:r>
              <a:rPr lang="nl-BE" dirty="0"/>
              <a:t>  </a:t>
            </a:r>
            <a:r>
              <a:rPr lang="nl-BE" dirty="0">
                <a:solidFill>
                  <a:schemeClr val="bg2"/>
                </a:solidFill>
              </a:rPr>
              <a:t>/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094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4000" indent="-32400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Webdings" panose="05030102010509060703" pitchFamily="18" charset="2"/>
        <a:buChar char="4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684000" indent="-32400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ebdings" panose="05030102010509060703" pitchFamily="18" charset="2"/>
        <a:buChar char="4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044000" indent="-324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404000" indent="-324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764000" indent="-324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3E6A2-4299-4965-9106-06E7F6A39D16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48F05-0F9E-4385-9FFF-4B2D4E09A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114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FB9A44C-86F8-2F5B-99C2-4CE7DCAF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C17A1C-E2B6-72E2-DDC0-29CFFF363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FABD99-98D0-9E6E-1226-6AEB0E41D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055B2-50F0-4163-961A-BFEFB0ACF65E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4BBB8D-5D62-1A31-6C7D-DB1C902A9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F93A50-3DD3-3091-CF05-0E6F6AD62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84F9F1-4B69-4EC7-8C0F-8315403C5ED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340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35000-7B2A-41AE-A236-2F8481C96630}" type="datetimeFigureOut">
              <a:rPr lang="nl-BE" smtClean="0"/>
              <a:pPr/>
              <a:t>12/03/2024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57D48-75C1-4C90-91CA-C3166AA4660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65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be/url?sa=i&amp;rct=j&amp;q=&amp;esrc=s&amp;source=images&amp;cd=&amp;cad=rja&amp;uact=8&amp;ved=0ahUKEwiF6d2n5-TRAhWGvBoKHQKiBP8QjRwIBw&amp;url=http://biotechlerncenter.interpharma.ch/fr/3069-4-comment-agit-lherceptin-contre-le-cancer-du-sein&amp;bvm=bv.145822982,d.d2s&amp;psig=AFQjCNGtJkGmRz4bGsylSFdVvpmFHjgmGg&amp;ust=1485691772756546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be/url?sa=i&amp;rct=j&amp;q=&amp;esrc=s&amp;source=images&amp;cd=&amp;cad=rja&amp;uact=8&amp;ved=0ahUKEwipyZG_3-TRAhXGWxoKHX4wDfQQjRwIBw&amp;url=http://www.mernokbazis.hu/cikkek/dagad-a-d%C3%ADzelbotr%C3%A1ny-%C3%B3ri%C3%A1si-bajban-a-t%C3%B6bb-aut%C3%B3gy%C3%A1rt%C3%B3-is&amp;bvm=bv.145822982,d.d2s&amp;psig=AFQjCNGVLv7a3CDCM5Ile8QmBPeDs6reow&amp;ust=1485689470749244" TargetMode="Externa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827A4-68E9-7DE4-F6D2-E0EF49A32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7723"/>
            <a:ext cx="9144000" cy="1570037"/>
          </a:xfrm>
        </p:spPr>
        <p:txBody>
          <a:bodyPr>
            <a:noAutofit/>
          </a:bodyPr>
          <a:lstStyle/>
          <a:p>
            <a:r>
              <a:rPr lang="nl-BE" sz="6600" b="1" dirty="0"/>
              <a:t>AI in de gezondheidszorg: hip </a:t>
            </a:r>
            <a:r>
              <a:rPr lang="nl-BE" sz="6600" b="1" dirty="0" err="1"/>
              <a:t>hip</a:t>
            </a:r>
            <a:r>
              <a:rPr lang="nl-BE" sz="6600" b="1" dirty="0"/>
              <a:t> hoera of AIAI?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E82EEA-7D69-D79F-23F5-918E132E9D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Prof Dr W. Van Biesen</a:t>
            </a:r>
          </a:p>
          <a:p>
            <a:r>
              <a:rPr lang="nl-BE" dirty="0"/>
              <a:t>Universitair Ziekenhuis Gent</a:t>
            </a:r>
          </a:p>
          <a:p>
            <a:r>
              <a:rPr lang="nl-BE" dirty="0"/>
              <a:t>Consortium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Justifiable</a:t>
            </a:r>
            <a:r>
              <a:rPr lang="nl-BE" dirty="0"/>
              <a:t> Digital Healthcare</a:t>
            </a:r>
          </a:p>
        </p:txBody>
      </p:sp>
    </p:spTree>
    <p:extLst>
      <p:ext uri="{BB962C8B-B14F-4D97-AF65-F5344CB8AC3E}">
        <p14:creationId xmlns:p14="http://schemas.microsoft.com/office/powerpoint/2010/main" val="2405600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553B057-1FA6-46E2-9740-E8BEFD440CC1}"/>
              </a:ext>
            </a:extLst>
          </p:cNvPr>
          <p:cNvSpPr txBox="1"/>
          <p:nvPr/>
        </p:nvSpPr>
        <p:spPr>
          <a:xfrm>
            <a:off x="396719" y="742951"/>
            <a:ext cx="4272471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Mogelijks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interacties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met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andere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medicatie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0EE725C-D3F1-45BB-894B-DEA5B130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34" y="457063"/>
            <a:ext cx="5103357" cy="588079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908F09A-22AD-489D-A2A6-AF29533B4A99}"/>
              </a:ext>
            </a:extLst>
          </p:cNvPr>
          <p:cNvSpPr txBox="1"/>
          <p:nvPr/>
        </p:nvSpPr>
        <p:spPr>
          <a:xfrm>
            <a:off x="452761" y="6542843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1000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5666999-24D5-466B-92F3-2AA9190E207E}"/>
              </a:ext>
            </a:extLst>
          </p:cNvPr>
          <p:cNvSpPr txBox="1"/>
          <p:nvPr/>
        </p:nvSpPr>
        <p:spPr>
          <a:xfrm>
            <a:off x="284083" y="2834598"/>
            <a:ext cx="115409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Gebaseerd op de anamnese, beeldvorming en labowaarden van deze patiënt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ProductU</a:t>
            </a:r>
            <a:r>
              <a:rPr kumimoji="0" lang="nl-BE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mogelijks een beter alternatief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57B00F-4A96-46ED-A5DE-43B4EC500E60}"/>
              </a:ext>
            </a:extLst>
          </p:cNvPr>
          <p:cNvSpPr txBox="1"/>
          <p:nvPr/>
        </p:nvSpPr>
        <p:spPr>
          <a:xfrm>
            <a:off x="3400148" y="27254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5BD466-DC4C-4005-9A49-ECE7C922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89" y="125510"/>
            <a:ext cx="2428424" cy="242842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0EC25AE-DB0F-4B90-AE1A-479B5F6CE1C0}"/>
              </a:ext>
            </a:extLst>
          </p:cNvPr>
          <p:cNvSpPr txBox="1"/>
          <p:nvPr/>
        </p:nvSpPr>
        <p:spPr>
          <a:xfrm>
            <a:off x="4297955" y="521110"/>
            <a:ext cx="4422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SUGGESTIE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3110140-CBCE-484B-80DA-992CEFF30DFF}"/>
              </a:ext>
            </a:extLst>
          </p:cNvPr>
          <p:cNvSpPr txBox="1"/>
          <p:nvPr/>
        </p:nvSpPr>
        <p:spPr>
          <a:xfrm>
            <a:off x="452761" y="640080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2840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553B057-1FA6-46E2-9740-E8BEFD440CC1}"/>
              </a:ext>
            </a:extLst>
          </p:cNvPr>
          <p:cNvSpPr txBox="1"/>
          <p:nvPr/>
        </p:nvSpPr>
        <p:spPr>
          <a:xfrm>
            <a:off x="396720" y="311449"/>
            <a:ext cx="4201912" cy="6115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Mogelijke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medicatie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lagere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Spiegel)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hogere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Spiegel)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toename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risico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op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aritmie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Alternatief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ProductU</a:t>
            </a:r>
            <a:r>
              <a:rPr kumimoji="0" lang="nl-BE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BE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90EE725C-D3F1-45BB-894B-DEA5B130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34" y="457063"/>
            <a:ext cx="5103357" cy="588079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6A35B00-0DEA-4107-A51E-85EDD9FC78CB}"/>
              </a:ext>
            </a:extLst>
          </p:cNvPr>
          <p:cNvSpPr txBox="1"/>
          <p:nvPr/>
        </p:nvSpPr>
        <p:spPr>
          <a:xfrm>
            <a:off x="452761" y="654284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2899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128395-5D88-4812-BE15-FEB5D8DF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27"/>
            <a:ext cx="12192000" cy="65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2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932415D-DEDC-D20D-FFCF-575E12E1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65" y="530942"/>
            <a:ext cx="8023122" cy="534281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0B30319-3309-D435-7A14-E875DBA64688}"/>
              </a:ext>
            </a:extLst>
          </p:cNvPr>
          <p:cNvSpPr txBox="1"/>
          <p:nvPr/>
        </p:nvSpPr>
        <p:spPr>
          <a:xfrm>
            <a:off x="7413524" y="6066503"/>
            <a:ext cx="2028761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INDUCTIE</a:t>
            </a:r>
          </a:p>
        </p:txBody>
      </p:sp>
    </p:spTree>
    <p:extLst>
      <p:ext uri="{BB962C8B-B14F-4D97-AF65-F5344CB8AC3E}">
        <p14:creationId xmlns:p14="http://schemas.microsoft.com/office/powerpoint/2010/main" val="354382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1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DF4E50E2-7146-00B5-75D2-6EFDE875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36" y="457200"/>
            <a:ext cx="78205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9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799514-718C-611F-14FE-E6EE21C8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74320"/>
            <a:ext cx="11633200" cy="643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906342-5D95-616A-7521-8F8336F6D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" y="27432"/>
            <a:ext cx="12068881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4F3CF7-EF73-2AEF-6639-A87914B5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61" y="119900"/>
            <a:ext cx="7727942" cy="21762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93E92EB-ED17-5C79-909F-05F99BF9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5" y="2622687"/>
            <a:ext cx="10503605" cy="36663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2197D81-9E7F-4E13-75FE-33CF8EA78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927" y="4881574"/>
            <a:ext cx="616945" cy="2038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A3621A-05C1-8B74-B391-E6D095D57588}"/>
              </a:ext>
            </a:extLst>
          </p:cNvPr>
          <p:cNvSpPr txBox="1"/>
          <p:nvPr/>
        </p:nvSpPr>
        <p:spPr>
          <a:xfrm>
            <a:off x="7031736" y="5458968"/>
            <a:ext cx="4235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GENERAL PRETRAINED MODELS</a:t>
            </a:r>
          </a:p>
          <a:p>
            <a:r>
              <a:rPr lang="nl-BE" sz="2400" b="1" dirty="0"/>
              <a:t>GENERATIVE AI</a:t>
            </a:r>
          </a:p>
          <a:p>
            <a:r>
              <a:rPr lang="nl-BE" sz="2400" b="1" dirty="0"/>
              <a:t>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164149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5D3A48-29CA-25B8-BE3F-0CCD152DF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812800"/>
            <a:ext cx="8041701" cy="58069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7534995-5B24-1DCA-ABA3-A1CFEEEF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3" y="238263"/>
            <a:ext cx="5492067" cy="5215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23510D8-8BC9-EA1E-44ED-F8419163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006" y="1986116"/>
            <a:ext cx="9319061" cy="22195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710644-4D20-4009-9552-9D7FF192A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" y="2900190"/>
            <a:ext cx="8999067" cy="180389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839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CDFC22E-4CCC-1ADD-47D4-6B71570BA8CB}"/>
              </a:ext>
            </a:extLst>
          </p:cNvPr>
          <p:cNvSpPr txBox="1"/>
          <p:nvPr/>
        </p:nvSpPr>
        <p:spPr>
          <a:xfrm>
            <a:off x="324463" y="589934"/>
            <a:ext cx="110317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AI: hoe werkt het (niet) in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Applicaties van AI in gezondheidszorg en in nefrologie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Valkuilen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op zorgverleners</a:t>
            </a:r>
          </a:p>
        </p:txBody>
      </p:sp>
    </p:spTree>
    <p:extLst>
      <p:ext uri="{BB962C8B-B14F-4D97-AF65-F5344CB8AC3E}">
        <p14:creationId xmlns:p14="http://schemas.microsoft.com/office/powerpoint/2010/main" val="990998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5670CC-96BA-8440-0C10-C121534FC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" y="35967"/>
            <a:ext cx="5747135" cy="25264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29DDF2A-123C-A5DE-F0A4-36B83F3F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06" y="1818166"/>
            <a:ext cx="7506163" cy="50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2978D4-F6BA-2740-F8CC-B9C2F7E4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835"/>
            <a:ext cx="12192000" cy="52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5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A7D031B-BCB9-779B-35B9-407B3A1F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57" y="1257694"/>
            <a:ext cx="11790686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22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9DA0672-0CBF-FC8C-D8EE-247ACD15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6" y="226493"/>
            <a:ext cx="11605137" cy="66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59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329D25A-87F3-6C13-F0FD-6CD172A7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" y="59837"/>
            <a:ext cx="5139373" cy="46455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1DF20D-7F70-679B-8C55-FFDC9799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54" y="1066595"/>
            <a:ext cx="9233228" cy="50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herceptine">
            <a:hlinkClick r:id="rId2"/>
            <a:extLst>
              <a:ext uri="{FF2B5EF4-FFF2-40B4-BE49-F238E27FC236}">
                <a16:creationId xmlns:a16="http://schemas.microsoft.com/office/drawing/2014/main" id="{29A74C8A-9F44-4578-8219-808545170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4573" b="130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Theoretical and Basic research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F77BC2-A051-48E8-1B36-E66668F10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75" y="2011680"/>
            <a:ext cx="3784264" cy="35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812D5B-DA6B-232A-3B99-43C43A2CF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29"/>
            <a:ext cx="12192000" cy="65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90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126D0C5-7D8B-C470-0499-F514DE4D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1" y="76138"/>
            <a:ext cx="4362680" cy="20601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1A1B02-CA04-AF9D-FD67-E62179F60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580" y="1159525"/>
            <a:ext cx="5772839" cy="45389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D7BF4C-699D-54CA-BC26-6864E9D1D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37" y="3702791"/>
            <a:ext cx="116967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558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450253B-1CF0-2CDC-3916-2FB8A2A2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38" y="0"/>
            <a:ext cx="11509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18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5F62245-C081-4318-68C8-68DCF0E9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4" y="21027"/>
            <a:ext cx="5415701" cy="24048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0988085-BE62-A7BB-6964-A9CD120B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94" y="1082567"/>
            <a:ext cx="4846916" cy="58583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C0F4EAC-A8AF-0B28-A28B-BAA926B6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17" y="3037489"/>
            <a:ext cx="3077555" cy="35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EEABA9D-0AE4-D67C-4CBD-5A1A8098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148" y="353961"/>
            <a:ext cx="7706829" cy="58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48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49C951-F833-6079-B8B7-AD1E7F99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638" y="206634"/>
            <a:ext cx="6163523" cy="51399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6908B15-212B-2010-FB06-C7958F43B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9" y="99027"/>
            <a:ext cx="3922005" cy="17241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BA8F4C-AFA9-64C6-02A0-44715B05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" y="3877056"/>
            <a:ext cx="4325112" cy="28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F1E32A51-A879-27DB-5B7C-6E9EEE7B8C61}"/>
              </a:ext>
            </a:extLst>
          </p:cNvPr>
          <p:cNvSpPr/>
          <p:nvPr/>
        </p:nvSpPr>
        <p:spPr>
          <a:xfrm>
            <a:off x="2266119" y="2653748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BF9B31C-BA60-3035-295A-86D0923CA949}"/>
              </a:ext>
            </a:extLst>
          </p:cNvPr>
          <p:cNvSpPr/>
          <p:nvPr/>
        </p:nvSpPr>
        <p:spPr>
          <a:xfrm>
            <a:off x="5400256" y="2627244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DCFBD58-A60C-104A-F8C8-0AAB342C6EF9}"/>
              </a:ext>
            </a:extLst>
          </p:cNvPr>
          <p:cNvSpPr/>
          <p:nvPr/>
        </p:nvSpPr>
        <p:spPr>
          <a:xfrm>
            <a:off x="4008782" y="1156253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E2CD417-198B-37F0-3312-3F3EE01DB1BD}"/>
              </a:ext>
            </a:extLst>
          </p:cNvPr>
          <p:cNvSpPr txBox="1"/>
          <p:nvPr/>
        </p:nvSpPr>
        <p:spPr>
          <a:xfrm>
            <a:off x="6361046" y="4781439"/>
            <a:ext cx="24251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Wetenschappelijke bewijsvoering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F952828-B1D0-AFEC-AD20-1D2D92E0A51A}"/>
              </a:ext>
            </a:extLst>
          </p:cNvPr>
          <p:cNvSpPr txBox="1"/>
          <p:nvPr/>
        </p:nvSpPr>
        <p:spPr>
          <a:xfrm>
            <a:off x="3329608" y="4923183"/>
            <a:ext cx="22396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Verwachtingen van de patiënt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F35A1D-9137-EBB8-434D-FBBFD3EF9F93}"/>
              </a:ext>
            </a:extLst>
          </p:cNvPr>
          <p:cNvSpPr txBox="1"/>
          <p:nvPr/>
        </p:nvSpPr>
        <p:spPr>
          <a:xfrm>
            <a:off x="5019263" y="1410351"/>
            <a:ext cx="21534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Klinische context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FC3E6C-37E5-B8A4-1BB8-915D4E075B79}"/>
              </a:ext>
            </a:extLst>
          </p:cNvPr>
          <p:cNvSpPr txBox="1"/>
          <p:nvPr/>
        </p:nvSpPr>
        <p:spPr>
          <a:xfrm>
            <a:off x="9594569" y="2246242"/>
            <a:ext cx="861396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D7388B3-3AE3-03F0-2A8D-57CF14D7FBF3}"/>
              </a:ext>
            </a:extLst>
          </p:cNvPr>
          <p:cNvSpPr txBox="1"/>
          <p:nvPr/>
        </p:nvSpPr>
        <p:spPr>
          <a:xfrm>
            <a:off x="487017" y="2246242"/>
            <a:ext cx="1249018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734480D-9392-B229-4A8E-1CB61FC15818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 flipV="1">
            <a:off x="7172736" y="1595017"/>
            <a:ext cx="2421833" cy="8358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1BD06E4-503F-46E5-28AA-1684E6D770E2}"/>
              </a:ext>
            </a:extLst>
          </p:cNvPr>
          <p:cNvCxnSpPr>
            <a:cxnSpLocks/>
            <a:stCxn id="8" idx="1"/>
            <a:endCxn id="5" idx="0"/>
          </p:cNvCxnSpPr>
          <p:nvPr/>
        </p:nvCxnSpPr>
        <p:spPr>
          <a:xfrm flipH="1">
            <a:off x="7573620" y="2430908"/>
            <a:ext cx="2020949" cy="235053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D0546787-02C6-D3BE-424E-EBDB214E6F28}"/>
              </a:ext>
            </a:extLst>
          </p:cNvPr>
          <p:cNvCxnSpPr>
            <a:cxnSpLocks/>
            <a:stCxn id="6" idx="0"/>
            <a:endCxn id="9" idx="3"/>
          </p:cNvCxnSpPr>
          <p:nvPr/>
        </p:nvCxnSpPr>
        <p:spPr>
          <a:xfrm flipH="1" flipV="1">
            <a:off x="1736035" y="2430908"/>
            <a:ext cx="2713388" cy="24922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1A0E92C0-BD7B-F6BB-27A7-BFC12AB72444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 flipV="1">
            <a:off x="1736035" y="1595017"/>
            <a:ext cx="3283228" cy="8358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218F1FF2-D5DC-53CC-D35B-C55C96CE53A1}"/>
              </a:ext>
            </a:extLst>
          </p:cNvPr>
          <p:cNvSpPr txBox="1"/>
          <p:nvPr/>
        </p:nvSpPr>
        <p:spPr>
          <a:xfrm>
            <a:off x="9528303" y="2945295"/>
            <a:ext cx="987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kennis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1612F983-F69D-BD41-1C9E-C9C601C75EAF}"/>
              </a:ext>
            </a:extLst>
          </p:cNvPr>
          <p:cNvSpPr txBox="1"/>
          <p:nvPr/>
        </p:nvSpPr>
        <p:spPr>
          <a:xfrm>
            <a:off x="8497953" y="1447799"/>
            <a:ext cx="24218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Expertise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generaliseerbaarheid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7981DFC2-AD3D-51CA-9C92-F9001ABE7E7D}"/>
              </a:ext>
            </a:extLst>
          </p:cNvPr>
          <p:cNvSpPr txBox="1"/>
          <p:nvPr/>
        </p:nvSpPr>
        <p:spPr>
          <a:xfrm>
            <a:off x="2514600" y="1368289"/>
            <a:ext cx="14743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Anamnese/ verhaal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587F5D4D-9266-B3EF-C305-1426B0AEA69D}"/>
              </a:ext>
            </a:extLst>
          </p:cNvPr>
          <p:cNvSpPr txBox="1"/>
          <p:nvPr/>
        </p:nvSpPr>
        <p:spPr>
          <a:xfrm>
            <a:off x="765313" y="3018183"/>
            <a:ext cx="14445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Zelfkennis/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Zelfinzicht</a:t>
            </a:r>
          </a:p>
        </p:txBody>
      </p: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1DEDB7D9-5972-3082-6E3B-8A21762FCDFD}"/>
              </a:ext>
            </a:extLst>
          </p:cNvPr>
          <p:cNvCxnSpPr>
            <a:cxnSpLocks/>
            <a:stCxn id="5" idx="0"/>
            <a:endCxn id="9" idx="3"/>
          </p:cNvCxnSpPr>
          <p:nvPr/>
        </p:nvCxnSpPr>
        <p:spPr>
          <a:xfrm flipH="1" flipV="1">
            <a:off x="1736035" y="2430908"/>
            <a:ext cx="5837585" cy="235053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66B86E7B-F903-BC9B-C658-F609BBAEFB26}"/>
              </a:ext>
            </a:extLst>
          </p:cNvPr>
          <p:cNvCxnSpPr>
            <a:cxnSpLocks/>
            <a:stCxn id="8" idx="1"/>
            <a:endCxn id="6" idx="0"/>
          </p:cNvCxnSpPr>
          <p:nvPr/>
        </p:nvCxnSpPr>
        <p:spPr>
          <a:xfrm flipH="1">
            <a:off x="4449423" y="2430908"/>
            <a:ext cx="5145146" cy="24922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Graphic 9" descr="Telescoop silhouet">
            <a:extLst>
              <a:ext uri="{FF2B5EF4-FFF2-40B4-BE49-F238E27FC236}">
                <a16:creationId xmlns:a16="http://schemas.microsoft.com/office/drawing/2014/main" id="{F6437958-84E4-4902-36BC-2DBF08A2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5787">
            <a:off x="532545" y="375632"/>
            <a:ext cx="1662071" cy="1662071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46406C5A-6008-36B6-8E66-1E044B3CADC1}"/>
              </a:ext>
            </a:extLst>
          </p:cNvPr>
          <p:cNvSpPr/>
          <p:nvPr/>
        </p:nvSpPr>
        <p:spPr>
          <a:xfrm>
            <a:off x="6437752" y="4590474"/>
            <a:ext cx="2299854" cy="938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06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E3BD06-EB5D-5D61-993C-308F94B9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70" y="165253"/>
            <a:ext cx="9243185" cy="6692747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B7698B4-4FDD-9C58-F52C-3BC1D46B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6" y="881349"/>
            <a:ext cx="10781016" cy="53585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D98D4FF0-2C8F-27E7-DA2D-0B75AA7C457F}"/>
              </a:ext>
            </a:extLst>
          </p:cNvPr>
          <p:cNvSpPr/>
          <p:nvPr/>
        </p:nvSpPr>
        <p:spPr>
          <a:xfrm>
            <a:off x="6640707" y="2218550"/>
            <a:ext cx="825909" cy="82591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8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63C13A9-9C8F-8737-4729-A2FA29396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14" y="1991360"/>
            <a:ext cx="8180211" cy="4590583"/>
          </a:xfrm>
          <a:prstGeom prst="rect">
            <a:avLst/>
          </a:prstGeom>
        </p:spPr>
      </p:pic>
      <p:pic>
        <p:nvPicPr>
          <p:cNvPr id="4" name="Afbeelding 3" descr="Afbeelding met tekst, krant, Lettertype, poster&#10;&#10;Automatisch gegenereerde beschrijving">
            <a:extLst>
              <a:ext uri="{FF2B5EF4-FFF2-40B4-BE49-F238E27FC236}">
                <a16:creationId xmlns:a16="http://schemas.microsoft.com/office/drawing/2014/main" id="{2F05D107-1101-47A5-9CDF-6D9E8BDC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32" y="140652"/>
            <a:ext cx="3384868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1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B397C34-290B-EC28-3935-2EF3E43F02FC}"/>
              </a:ext>
            </a:extLst>
          </p:cNvPr>
          <p:cNvSpPr txBox="1"/>
          <p:nvPr/>
        </p:nvSpPr>
        <p:spPr>
          <a:xfrm>
            <a:off x="0" y="2260104"/>
            <a:ext cx="1192377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1/failures of information exchange</a:t>
            </a:r>
          </a:p>
          <a:p>
            <a:r>
              <a:rPr lang="en-US" sz="2000" b="1" dirty="0"/>
              <a:t>	in information provided by the clinician (</a:t>
            </a:r>
            <a:r>
              <a:rPr lang="en-US" sz="2000" b="1" dirty="0" err="1"/>
              <a:t>eg</a:t>
            </a:r>
            <a:r>
              <a:rPr lang="en-US" sz="2000" b="1" dirty="0"/>
              <a:t>, too complex, not enough) </a:t>
            </a:r>
          </a:p>
          <a:p>
            <a:r>
              <a:rPr lang="en-US" sz="2000" b="1" dirty="0"/>
              <a:t>	in missing information from the patient or failing </a:t>
            </a:r>
            <a:r>
              <a:rPr lang="en-US" sz="2000" b="1" dirty="0" err="1"/>
              <a:t>toelicit</a:t>
            </a:r>
            <a:r>
              <a:rPr lang="en-US" sz="2000" b="1" dirty="0"/>
              <a:t> it.</a:t>
            </a:r>
          </a:p>
          <a:p>
            <a:endParaRPr lang="en-US" sz="2000" b="1" dirty="0"/>
          </a:p>
          <a:p>
            <a:r>
              <a:rPr lang="en-US" sz="2000" b="1" dirty="0"/>
              <a:t>2These failures can be medically significant, affecting</a:t>
            </a:r>
          </a:p>
          <a:p>
            <a:r>
              <a:rPr lang="en-US" sz="2000" b="1" dirty="0"/>
              <a:t>	adherence to </a:t>
            </a:r>
            <a:r>
              <a:rPr lang="en-US" sz="2000" b="1" dirty="0" err="1"/>
              <a:t>prevention,screening,andtreatment</a:t>
            </a:r>
            <a:r>
              <a:rPr lang="en-US" sz="2000" b="1" dirty="0"/>
              <a:t>;</a:t>
            </a:r>
          </a:p>
          <a:p>
            <a:r>
              <a:rPr lang="en-US" sz="2000" b="1" dirty="0"/>
              <a:t>	undermining the patient-clinician relationship; </a:t>
            </a:r>
          </a:p>
          <a:p>
            <a:r>
              <a:rPr lang="en-US" sz="2000" b="1" dirty="0"/>
              <a:t>	increasing anxiety and confusion;</a:t>
            </a:r>
          </a:p>
          <a:p>
            <a:r>
              <a:rPr lang="en-US" sz="2000" b="1" dirty="0"/>
              <a:t>	exacerbating health disparities; </a:t>
            </a:r>
          </a:p>
          <a:p>
            <a:r>
              <a:rPr lang="en-US" sz="2000" b="1" dirty="0"/>
              <a:t>	and accepting misleading, incomplete, or false medical information from ill-informed sources</a:t>
            </a:r>
            <a:endParaRPr lang="nl-BE" sz="20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D69532-61CC-6AB7-1DD2-185B412C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50" y="252617"/>
            <a:ext cx="7249099" cy="125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37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378E02-357A-4EF4-A7CD-CDFC4D8D1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73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259" y="1278006"/>
            <a:ext cx="9872238" cy="510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730" y="46242"/>
            <a:ext cx="480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985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31EDAAE-D552-BA01-ABA9-79353D9A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755672"/>
            <a:ext cx="8023031" cy="534665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21FAB5-A160-352B-216F-DE1ED72CF7EA}"/>
              </a:ext>
            </a:extLst>
          </p:cNvPr>
          <p:cNvSpPr txBox="1"/>
          <p:nvPr/>
        </p:nvSpPr>
        <p:spPr>
          <a:xfrm>
            <a:off x="3884070" y="101603"/>
            <a:ext cx="3919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400" b="1" dirty="0"/>
              <a:t>TRANSPARENCY</a:t>
            </a:r>
          </a:p>
        </p:txBody>
      </p:sp>
    </p:spTree>
    <p:extLst>
      <p:ext uri="{BB962C8B-B14F-4D97-AF65-F5344CB8AC3E}">
        <p14:creationId xmlns:p14="http://schemas.microsoft.com/office/powerpoint/2010/main" val="3309330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69AA8C7-BEB9-48F4-B164-3C1DC7D84DA8}"/>
              </a:ext>
            </a:extLst>
          </p:cNvPr>
          <p:cNvSpPr txBox="1"/>
          <p:nvPr/>
        </p:nvSpPr>
        <p:spPr>
          <a:xfrm>
            <a:off x="5354616" y="1359566"/>
            <a:ext cx="118346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32590C4-0D2F-4DF6-818A-368608B0AA1E}"/>
              </a:ext>
            </a:extLst>
          </p:cNvPr>
          <p:cNvSpPr txBox="1"/>
          <p:nvPr/>
        </p:nvSpPr>
        <p:spPr>
          <a:xfrm>
            <a:off x="1375810" y="4409049"/>
            <a:ext cx="119616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singular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EB24680-202E-41B4-A829-03D4FAEC9A1E}"/>
              </a:ext>
            </a:extLst>
          </p:cNvPr>
          <p:cNvSpPr txBox="1"/>
          <p:nvPr/>
        </p:nvSpPr>
        <p:spPr>
          <a:xfrm>
            <a:off x="939418" y="4032353"/>
            <a:ext cx="206894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Phenomena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89399E3-FF08-4C08-A947-81BA86E0DCBB}"/>
              </a:ext>
            </a:extLst>
          </p:cNvPr>
          <p:cNvSpPr txBox="1"/>
          <p:nvPr/>
        </p:nvSpPr>
        <p:spPr>
          <a:xfrm>
            <a:off x="8839099" y="5163652"/>
            <a:ext cx="112498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5079E09-C31E-46EB-8C3B-6A200A34CD73}"/>
              </a:ext>
            </a:extLst>
          </p:cNvPr>
          <p:cNvSpPr txBox="1"/>
          <p:nvPr/>
        </p:nvSpPr>
        <p:spPr>
          <a:xfrm>
            <a:off x="8336674" y="5626770"/>
            <a:ext cx="223875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Carrier of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marks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Telescoop silhouet">
            <a:extLst>
              <a:ext uri="{FF2B5EF4-FFF2-40B4-BE49-F238E27FC236}">
                <a16:creationId xmlns:a16="http://schemas.microsoft.com/office/drawing/2014/main" id="{77E3427E-F64F-4699-8676-9661E640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5787">
            <a:off x="532545" y="375632"/>
            <a:ext cx="1662071" cy="166207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41C5520-10A6-485A-9158-91C4264980DA}"/>
              </a:ext>
            </a:extLst>
          </p:cNvPr>
          <p:cNvSpPr txBox="1"/>
          <p:nvPr/>
        </p:nvSpPr>
        <p:spPr>
          <a:xfrm>
            <a:off x="315355" y="2005897"/>
            <a:ext cx="105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A037A04-7D1B-40E8-B2FB-D168D16F3722}"/>
              </a:ext>
            </a:extLst>
          </p:cNvPr>
          <p:cNvCxnSpPr>
            <a:stCxn id="11" idx="3"/>
            <a:endCxn id="5" idx="1"/>
          </p:cNvCxnSpPr>
          <p:nvPr/>
        </p:nvCxnSpPr>
        <p:spPr>
          <a:xfrm flipV="1">
            <a:off x="1993019" y="1682732"/>
            <a:ext cx="3361597" cy="6654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A175320-01E9-4719-B4F2-1E118F844B9F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flipH="1">
            <a:off x="1973890" y="1682732"/>
            <a:ext cx="3380726" cy="2349621"/>
          </a:xfrm>
          <a:prstGeom prst="straightConnector1">
            <a:avLst/>
          </a:prstGeom>
          <a:ln w="1270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4D3FE72E-CF7D-4920-90CB-75AEB53CE7D0}"/>
              </a:ext>
            </a:extLst>
          </p:cNvPr>
          <p:cNvCxnSpPr>
            <a:cxnSpLocks/>
          </p:cNvCxnSpPr>
          <p:nvPr/>
        </p:nvCxnSpPr>
        <p:spPr>
          <a:xfrm>
            <a:off x="6538082" y="1718243"/>
            <a:ext cx="2863511" cy="3480920"/>
          </a:xfrm>
          <a:prstGeom prst="straightConnector1">
            <a:avLst/>
          </a:prstGeom>
          <a:ln w="28575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3E87C86-841E-4C07-89BE-489B6008134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571971" y="4826307"/>
            <a:ext cx="6267128" cy="568178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06B5BC8A-8E3C-4416-BEF1-A01634603847}"/>
              </a:ext>
            </a:extLst>
          </p:cNvPr>
          <p:cNvSpPr txBox="1"/>
          <p:nvPr/>
        </p:nvSpPr>
        <p:spPr>
          <a:xfrm>
            <a:off x="3230880" y="1197006"/>
            <a:ext cx="112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interprets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C1A26CE-CCEC-42E9-9FF3-FB1E28653D59}"/>
              </a:ext>
            </a:extLst>
          </p:cNvPr>
          <p:cNvSpPr txBox="1"/>
          <p:nvPr/>
        </p:nvSpPr>
        <p:spPr>
          <a:xfrm rot="5400000">
            <a:off x="417992" y="2713111"/>
            <a:ext cx="234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hypotheses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46E4FF93-5DE8-4777-900B-FD3909CF5BD5}"/>
              </a:ext>
            </a:extLst>
          </p:cNvPr>
          <p:cNvSpPr txBox="1"/>
          <p:nvPr/>
        </p:nvSpPr>
        <p:spPr>
          <a:xfrm rot="19636124">
            <a:off x="3832101" y="2590072"/>
            <a:ext cx="109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97E826C-844E-46D8-9963-9C80D5E09E69}"/>
              </a:ext>
            </a:extLst>
          </p:cNvPr>
          <p:cNvSpPr txBox="1"/>
          <p:nvPr/>
        </p:nvSpPr>
        <p:spPr>
          <a:xfrm rot="2988638">
            <a:off x="6810788" y="3214453"/>
            <a:ext cx="141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stored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79452FD-8AB1-4F3C-855E-2444DC36889D}"/>
              </a:ext>
            </a:extLst>
          </p:cNvPr>
          <p:cNvSpPr txBox="1"/>
          <p:nvPr/>
        </p:nvSpPr>
        <p:spPr>
          <a:xfrm rot="357988">
            <a:off x="4938581" y="4691293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9FB8123-D9FA-42C5-BAD0-41051CA3A288}"/>
              </a:ext>
            </a:extLst>
          </p:cNvPr>
          <p:cNvSpPr txBox="1"/>
          <p:nvPr/>
        </p:nvSpPr>
        <p:spPr>
          <a:xfrm>
            <a:off x="7537279" y="35507"/>
            <a:ext cx="465472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Accuracy</a:t>
            </a:r>
            <a:r>
              <a:rPr kumimoji="0" lang="nl-B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well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interpretation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prediction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represents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facts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phenomena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Note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setting,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is irrelevant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whether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data are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causally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related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facts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phenomena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is no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predefined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model.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EBEA7A4-3E33-405F-9F01-FCA137257D41}"/>
              </a:ext>
            </a:extLst>
          </p:cNvPr>
          <p:cNvSpPr txBox="1"/>
          <p:nvPr/>
        </p:nvSpPr>
        <p:spPr>
          <a:xfrm>
            <a:off x="2571971" y="157888"/>
            <a:ext cx="433522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</a:t>
            </a:r>
            <a:r>
              <a:rPr kumimoji="0" lang="nl-B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nl-B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endParaRPr kumimoji="0" lang="nl-B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3BF7FB0-6444-3A08-73F1-E4A1E6D89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240" y="2902826"/>
            <a:ext cx="4164376" cy="1602954"/>
          </a:xfrm>
          <a:prstGeom prst="rect">
            <a:avLst/>
          </a:prstGeom>
          <a:ln w="41275">
            <a:solidFill>
              <a:schemeClr val="accent1"/>
            </a:solidFill>
          </a:ln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80921A1-9AFB-1FD5-1DD3-F242641C4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9243" y="4532496"/>
            <a:ext cx="2291508" cy="3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77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6467F4-836D-4339-ACC3-59EEE271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" y="481782"/>
            <a:ext cx="6076339" cy="606528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A23CA9E-C52B-45EA-3B17-B9216D128403}"/>
              </a:ext>
            </a:extLst>
          </p:cNvPr>
          <p:cNvSpPr txBox="1"/>
          <p:nvPr/>
        </p:nvSpPr>
        <p:spPr>
          <a:xfrm>
            <a:off x="6096000" y="1339273"/>
            <a:ext cx="6076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0" b="1" dirty="0">
                <a:solidFill>
                  <a:schemeClr val="bg1"/>
                </a:solidFill>
              </a:rPr>
              <a:t>AI</a:t>
            </a:r>
          </a:p>
          <a:p>
            <a:pPr algn="ctr"/>
            <a:r>
              <a:rPr lang="nl-BE" sz="8000" b="1" dirty="0" err="1">
                <a:solidFill>
                  <a:schemeClr val="bg1"/>
                </a:solidFill>
              </a:rPr>
              <a:t>Paternalism</a:t>
            </a:r>
            <a:endParaRPr lang="nl-BE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3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75D3BFE-1228-897C-8FA0-C0A63154D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7" y="352424"/>
            <a:ext cx="10953135" cy="629418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F6AF6FD-B56A-CFF0-B6AD-3E721E85A21E}"/>
              </a:ext>
            </a:extLst>
          </p:cNvPr>
          <p:cNvSpPr txBox="1"/>
          <p:nvPr/>
        </p:nvSpPr>
        <p:spPr>
          <a:xfrm>
            <a:off x="324465" y="4975123"/>
            <a:ext cx="2758897" cy="830997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DEDUCTIE</a:t>
            </a:r>
          </a:p>
        </p:txBody>
      </p:sp>
    </p:spTree>
    <p:extLst>
      <p:ext uri="{BB962C8B-B14F-4D97-AF65-F5344CB8AC3E}">
        <p14:creationId xmlns:p14="http://schemas.microsoft.com/office/powerpoint/2010/main" val="1639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660C728-1ED8-23FB-CA2E-DA0C2714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" y="28866"/>
            <a:ext cx="5592618" cy="3951306"/>
          </a:xfrm>
          <a:prstGeom prst="rect">
            <a:avLst/>
          </a:prstGeom>
        </p:spPr>
      </p:pic>
      <p:pic>
        <p:nvPicPr>
          <p:cNvPr id="6" name="Afbeelding 5" descr="Afbeelding met buitenshuis, persoon, sport, grond&#10;&#10;Automatisch gegenereerde beschrijving">
            <a:extLst>
              <a:ext uri="{FF2B5EF4-FFF2-40B4-BE49-F238E27FC236}">
                <a16:creationId xmlns:a16="http://schemas.microsoft.com/office/drawing/2014/main" id="{05DB364A-8DE6-7701-C1BF-AFFD17B51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74" y="2152074"/>
            <a:ext cx="8116960" cy="45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4F4C446-0948-8251-967F-86BE7B9E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9" y="32742"/>
            <a:ext cx="8152482" cy="15093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0A31D68-0A71-3AE3-3D60-809277ED0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14" y="1938968"/>
            <a:ext cx="6109946" cy="24667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27FC47-DFF6-22F6-9038-631659621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86" y="1457473"/>
            <a:ext cx="4672594" cy="529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1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F128B9B-F867-1020-2527-72324950D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00" y="1439440"/>
            <a:ext cx="10689819" cy="49072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3F5C50-F5B7-9249-14B4-DF07C511A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448" y="6016016"/>
            <a:ext cx="2027104" cy="2533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491D4B0-1C01-50CD-FFAC-CEB1414D2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68" y="48384"/>
            <a:ext cx="7094863" cy="12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94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A55DBCF-DE2B-6947-F291-5D6F8768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1" y="1627150"/>
            <a:ext cx="10346101" cy="49407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5BAB97-E5D9-4833-DD20-2904A9632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911" y="93521"/>
            <a:ext cx="7954178" cy="100769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BC7590A-9DEF-8B0C-8981-A1806B67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5" y="1529930"/>
            <a:ext cx="11981386" cy="4497243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44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6467F4-836D-4339-ACC3-59EEE271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" y="481782"/>
            <a:ext cx="6308315" cy="6065288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268B86D-A2A9-4F29-9110-D73DC9C4A34A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6327976" y="1676571"/>
            <a:ext cx="2973341" cy="1837855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94D57A3F-F7BF-4ABD-A946-BD50E32E75F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327976" y="3514426"/>
            <a:ext cx="3030217" cy="2594322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730620A5-744C-49C0-B8D4-1B58FF57E392}"/>
              </a:ext>
            </a:extLst>
          </p:cNvPr>
          <p:cNvSpPr txBox="1"/>
          <p:nvPr/>
        </p:nvSpPr>
        <p:spPr>
          <a:xfrm>
            <a:off x="9144" y="19735"/>
            <a:ext cx="656154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just like you [the physician] are a robot who needs to press on some buttons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(R5)</a:t>
            </a:r>
            <a:endParaRPr kumimoji="0" lang="nl-B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96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6467F4-836D-4339-ACC3-59EEE271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" y="481782"/>
            <a:ext cx="6308315" cy="60652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DA558C-77D2-499C-A0C7-F71C1D320C94}"/>
              </a:ext>
            </a:extLst>
          </p:cNvPr>
          <p:cNvSpPr txBox="1"/>
          <p:nvPr/>
        </p:nvSpPr>
        <p:spPr>
          <a:xfrm>
            <a:off x="6410633" y="845574"/>
            <a:ext cx="578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How does CDSS impact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our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role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as a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healthcare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worker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268B86D-A2A9-4F29-9110-D73DC9C4A34A}"/>
              </a:ext>
            </a:extLst>
          </p:cNvPr>
          <p:cNvCxnSpPr>
            <a:cxnSpLocks/>
            <a:stCxn id="4" idx="3"/>
            <a:endCxn id="5" idx="2"/>
          </p:cNvCxnSpPr>
          <p:nvPr/>
        </p:nvCxnSpPr>
        <p:spPr>
          <a:xfrm flipV="1">
            <a:off x="6327976" y="1676571"/>
            <a:ext cx="2973341" cy="1837855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94D57A3F-F7BF-4ABD-A946-BD50E32E75F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327976" y="3514426"/>
            <a:ext cx="3030217" cy="2594322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730620A5-744C-49C0-B8D4-1B58FF57E392}"/>
              </a:ext>
            </a:extLst>
          </p:cNvPr>
          <p:cNvSpPr txBox="1"/>
          <p:nvPr/>
        </p:nvSpPr>
        <p:spPr>
          <a:xfrm>
            <a:off x="9144" y="19735"/>
            <a:ext cx="656154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just like you [the physician] are a robot who needs to press on some buttons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(R5)</a:t>
            </a:r>
            <a:endParaRPr kumimoji="0" lang="nl-B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87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B1E3E2-394B-4BD5-809D-F566610C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122" y="3038169"/>
            <a:ext cx="5520142" cy="30705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6467F4-836D-4339-ACC3-59EEE271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" y="481782"/>
            <a:ext cx="6308315" cy="60652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DA558C-77D2-499C-A0C7-F71C1D320C94}"/>
              </a:ext>
            </a:extLst>
          </p:cNvPr>
          <p:cNvSpPr txBox="1"/>
          <p:nvPr/>
        </p:nvSpPr>
        <p:spPr>
          <a:xfrm>
            <a:off x="6410633" y="845574"/>
            <a:ext cx="578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How does CDSS impact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our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role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as a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healthcare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worker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268B86D-A2A9-4F29-9110-D73DC9C4A34A}"/>
              </a:ext>
            </a:extLst>
          </p:cNvPr>
          <p:cNvCxnSpPr>
            <a:cxnSpLocks/>
            <a:stCxn id="4" idx="3"/>
            <a:endCxn id="5" idx="2"/>
          </p:cNvCxnSpPr>
          <p:nvPr/>
        </p:nvCxnSpPr>
        <p:spPr>
          <a:xfrm flipV="1">
            <a:off x="6327976" y="1676571"/>
            <a:ext cx="2973341" cy="1837855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745FC331-0FAE-44EE-8DD0-BA0CBE5581A4}"/>
              </a:ext>
            </a:extLst>
          </p:cNvPr>
          <p:cNvSpPr txBox="1"/>
          <p:nvPr/>
        </p:nvSpPr>
        <p:spPr>
          <a:xfrm>
            <a:off x="7570840" y="6086167"/>
            <a:ext cx="454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Moral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implications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Manhattan Project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94D57A3F-F7BF-4ABD-A946-BD50E32E75FA}"/>
              </a:ext>
            </a:extLst>
          </p:cNvPr>
          <p:cNvCxnSpPr>
            <a:cxnSpLocks/>
            <a:stCxn id="4" idx="3"/>
            <a:endCxn id="14" idx="2"/>
          </p:cNvCxnSpPr>
          <p:nvPr/>
        </p:nvCxnSpPr>
        <p:spPr>
          <a:xfrm>
            <a:off x="6327976" y="3514426"/>
            <a:ext cx="3030217" cy="2594322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730620A5-744C-49C0-B8D4-1B58FF57E392}"/>
              </a:ext>
            </a:extLst>
          </p:cNvPr>
          <p:cNvSpPr txBox="1"/>
          <p:nvPr/>
        </p:nvSpPr>
        <p:spPr>
          <a:xfrm>
            <a:off x="9144" y="19735"/>
            <a:ext cx="656154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just like you [the physician] are a robot who needs to press on some buttons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(R5)</a:t>
            </a:r>
            <a:endParaRPr kumimoji="0" lang="nl-B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55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694B685-2297-179F-189E-6A9263E7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" y="0"/>
            <a:ext cx="5666901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AA1C684-6DDF-2F3E-600F-391303388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312" y="642886"/>
            <a:ext cx="7187807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BBF943-97CD-4273-969E-9251A9A77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64669"/>
            <a:ext cx="9542700" cy="149829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87B417D-C236-4B66-9E2A-5F04AF0C5B66}"/>
              </a:ext>
            </a:extLst>
          </p:cNvPr>
          <p:cNvSpPr txBox="1"/>
          <p:nvPr/>
        </p:nvSpPr>
        <p:spPr>
          <a:xfrm>
            <a:off x="-17272" y="2921000"/>
            <a:ext cx="12209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Simply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having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human in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loop is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sufficient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accept “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meaningful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human control”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influence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part of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dispose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(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effective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information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processes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involved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truly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understand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consequences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actions</a:t>
            </a:r>
          </a:p>
        </p:txBody>
      </p:sp>
    </p:spTree>
    <p:extLst>
      <p:ext uri="{BB962C8B-B14F-4D97-AF65-F5344CB8AC3E}">
        <p14:creationId xmlns:p14="http://schemas.microsoft.com/office/powerpoint/2010/main" val="617931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F1E32A51-A879-27DB-5B7C-6E9EEE7B8C61}"/>
              </a:ext>
            </a:extLst>
          </p:cNvPr>
          <p:cNvSpPr/>
          <p:nvPr/>
        </p:nvSpPr>
        <p:spPr>
          <a:xfrm>
            <a:off x="2266119" y="2653748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BF9B31C-BA60-3035-295A-86D0923CA949}"/>
              </a:ext>
            </a:extLst>
          </p:cNvPr>
          <p:cNvSpPr/>
          <p:nvPr/>
        </p:nvSpPr>
        <p:spPr>
          <a:xfrm>
            <a:off x="5400256" y="2627244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DCFBD58-A60C-104A-F8C8-0AAB342C6EF9}"/>
              </a:ext>
            </a:extLst>
          </p:cNvPr>
          <p:cNvSpPr/>
          <p:nvPr/>
        </p:nvSpPr>
        <p:spPr>
          <a:xfrm>
            <a:off x="4008782" y="1156253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E2CD417-198B-37F0-3312-3F3EE01DB1BD}"/>
              </a:ext>
            </a:extLst>
          </p:cNvPr>
          <p:cNvSpPr txBox="1"/>
          <p:nvPr/>
        </p:nvSpPr>
        <p:spPr>
          <a:xfrm>
            <a:off x="6361046" y="4781439"/>
            <a:ext cx="24251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Wetenschappelijke bewijsvoering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F952828-B1D0-AFEC-AD20-1D2D92E0A51A}"/>
              </a:ext>
            </a:extLst>
          </p:cNvPr>
          <p:cNvSpPr txBox="1"/>
          <p:nvPr/>
        </p:nvSpPr>
        <p:spPr>
          <a:xfrm>
            <a:off x="3329608" y="4923183"/>
            <a:ext cx="22396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Verwachtingen van de patiënt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F35A1D-9137-EBB8-434D-FBBFD3EF9F93}"/>
              </a:ext>
            </a:extLst>
          </p:cNvPr>
          <p:cNvSpPr txBox="1"/>
          <p:nvPr/>
        </p:nvSpPr>
        <p:spPr>
          <a:xfrm>
            <a:off x="5019263" y="1410351"/>
            <a:ext cx="21534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Klinische context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FC3E6C-37E5-B8A4-1BB8-915D4E075B79}"/>
              </a:ext>
            </a:extLst>
          </p:cNvPr>
          <p:cNvSpPr txBox="1"/>
          <p:nvPr/>
        </p:nvSpPr>
        <p:spPr>
          <a:xfrm>
            <a:off x="9594569" y="2246242"/>
            <a:ext cx="861396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D7388B3-3AE3-03F0-2A8D-57CF14D7FBF3}"/>
              </a:ext>
            </a:extLst>
          </p:cNvPr>
          <p:cNvSpPr txBox="1"/>
          <p:nvPr/>
        </p:nvSpPr>
        <p:spPr>
          <a:xfrm>
            <a:off x="487017" y="2246242"/>
            <a:ext cx="1249018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734480D-9392-B229-4A8E-1CB61FC15818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 flipV="1">
            <a:off x="7172736" y="1595017"/>
            <a:ext cx="2421833" cy="8358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1BD06E4-503F-46E5-28AA-1684E6D770E2}"/>
              </a:ext>
            </a:extLst>
          </p:cNvPr>
          <p:cNvCxnSpPr>
            <a:cxnSpLocks/>
            <a:stCxn id="8" idx="1"/>
            <a:endCxn id="5" idx="0"/>
          </p:cNvCxnSpPr>
          <p:nvPr/>
        </p:nvCxnSpPr>
        <p:spPr>
          <a:xfrm flipH="1">
            <a:off x="7573620" y="2430908"/>
            <a:ext cx="2020949" cy="235053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D0546787-02C6-D3BE-424E-EBDB214E6F28}"/>
              </a:ext>
            </a:extLst>
          </p:cNvPr>
          <p:cNvCxnSpPr>
            <a:cxnSpLocks/>
            <a:stCxn id="6" idx="0"/>
            <a:endCxn id="9" idx="3"/>
          </p:cNvCxnSpPr>
          <p:nvPr/>
        </p:nvCxnSpPr>
        <p:spPr>
          <a:xfrm flipH="1" flipV="1">
            <a:off x="1736035" y="2430908"/>
            <a:ext cx="2713388" cy="24922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1A0E92C0-BD7B-F6BB-27A7-BFC12AB72444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 flipV="1">
            <a:off x="1736035" y="1595017"/>
            <a:ext cx="3283228" cy="8358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218F1FF2-D5DC-53CC-D35B-C55C96CE53A1}"/>
              </a:ext>
            </a:extLst>
          </p:cNvPr>
          <p:cNvSpPr txBox="1"/>
          <p:nvPr/>
        </p:nvSpPr>
        <p:spPr>
          <a:xfrm>
            <a:off x="9528303" y="2945295"/>
            <a:ext cx="987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kennis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1612F983-F69D-BD41-1C9E-C9C601C75EAF}"/>
              </a:ext>
            </a:extLst>
          </p:cNvPr>
          <p:cNvSpPr txBox="1"/>
          <p:nvPr/>
        </p:nvSpPr>
        <p:spPr>
          <a:xfrm>
            <a:off x="8497953" y="1447799"/>
            <a:ext cx="24218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Expertise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generaliseerbaarheid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7981DFC2-AD3D-51CA-9C92-F9001ABE7E7D}"/>
              </a:ext>
            </a:extLst>
          </p:cNvPr>
          <p:cNvSpPr txBox="1"/>
          <p:nvPr/>
        </p:nvSpPr>
        <p:spPr>
          <a:xfrm>
            <a:off x="2514600" y="1368289"/>
            <a:ext cx="14743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Anamnese/ verhaal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587F5D4D-9266-B3EF-C305-1426B0AEA69D}"/>
              </a:ext>
            </a:extLst>
          </p:cNvPr>
          <p:cNvSpPr txBox="1"/>
          <p:nvPr/>
        </p:nvSpPr>
        <p:spPr>
          <a:xfrm>
            <a:off x="765313" y="3018183"/>
            <a:ext cx="14445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Zelfkennis/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Zelfinzicht</a:t>
            </a:r>
          </a:p>
        </p:txBody>
      </p: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1DEDB7D9-5972-3082-6E3B-8A21762FCDFD}"/>
              </a:ext>
            </a:extLst>
          </p:cNvPr>
          <p:cNvCxnSpPr>
            <a:cxnSpLocks/>
            <a:stCxn id="5" idx="0"/>
            <a:endCxn id="9" idx="3"/>
          </p:cNvCxnSpPr>
          <p:nvPr/>
        </p:nvCxnSpPr>
        <p:spPr>
          <a:xfrm flipH="1" flipV="1">
            <a:off x="1736035" y="2430908"/>
            <a:ext cx="5837585" cy="235053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66B86E7B-F903-BC9B-C658-F609BBAEFB26}"/>
              </a:ext>
            </a:extLst>
          </p:cNvPr>
          <p:cNvCxnSpPr>
            <a:cxnSpLocks/>
            <a:stCxn id="8" idx="1"/>
            <a:endCxn id="6" idx="0"/>
          </p:cNvCxnSpPr>
          <p:nvPr/>
        </p:nvCxnSpPr>
        <p:spPr>
          <a:xfrm flipH="1">
            <a:off x="4449423" y="2430908"/>
            <a:ext cx="5145146" cy="24922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Graphic 9" descr="Telescoop silhouet">
            <a:extLst>
              <a:ext uri="{FF2B5EF4-FFF2-40B4-BE49-F238E27FC236}">
                <a16:creationId xmlns:a16="http://schemas.microsoft.com/office/drawing/2014/main" id="{F6437958-84E4-4902-36BC-2DBF08A2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5787">
            <a:off x="532545" y="375632"/>
            <a:ext cx="1662071" cy="1662071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46406C5A-6008-36B6-8E66-1E044B3CADC1}"/>
              </a:ext>
            </a:extLst>
          </p:cNvPr>
          <p:cNvSpPr/>
          <p:nvPr/>
        </p:nvSpPr>
        <p:spPr>
          <a:xfrm>
            <a:off x="6437752" y="4590474"/>
            <a:ext cx="2299854" cy="938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B69A92E-D542-C29B-53BE-F3145A1F2296}"/>
              </a:ext>
            </a:extLst>
          </p:cNvPr>
          <p:cNvSpPr/>
          <p:nvPr/>
        </p:nvSpPr>
        <p:spPr>
          <a:xfrm>
            <a:off x="4955316" y="1177630"/>
            <a:ext cx="2299854" cy="938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3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AC112E9-129D-248C-7422-CE9A5606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" y="77518"/>
            <a:ext cx="11992303" cy="67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8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www.european-real-best-practice.org</a:t>
            </a:r>
          </a:p>
        </p:txBody>
      </p:sp>
      <p:pic>
        <p:nvPicPr>
          <p:cNvPr id="92162" name="Picture 2" descr="Gerelateerde afbeeld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368" y="909812"/>
            <a:ext cx="8159088" cy="4895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5195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D81100B7-B6D8-429C-9786-B65E09914F76}"/>
              </a:ext>
            </a:extLst>
          </p:cNvPr>
          <p:cNvSpPr/>
          <p:nvPr/>
        </p:nvSpPr>
        <p:spPr>
          <a:xfrm>
            <a:off x="1655621" y="1016577"/>
            <a:ext cx="3948545" cy="4128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</a:t>
            </a:r>
            <a:r>
              <a:rPr kumimoji="0" lang="nl-BE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</a:t>
            </a:r>
            <a:endParaRPr kumimoji="0" lang="nl-BE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FA0E153-90F7-4758-8F79-B5522127255D}"/>
              </a:ext>
            </a:extLst>
          </p:cNvPr>
          <p:cNvSpPr/>
          <p:nvPr/>
        </p:nvSpPr>
        <p:spPr>
          <a:xfrm>
            <a:off x="2168236" y="3607370"/>
            <a:ext cx="1579420" cy="9559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 sample (random </a:t>
            </a:r>
            <a:r>
              <a:rPr kumimoji="0" lang="nl-B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selection</a:t>
            </a: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F3C7237-AEEC-4256-97BE-43EBDF126988}"/>
              </a:ext>
            </a:extLst>
          </p:cNvPr>
          <p:cNvSpPr txBox="1"/>
          <p:nvPr/>
        </p:nvSpPr>
        <p:spPr>
          <a:xfrm>
            <a:off x="2230585" y="5069032"/>
            <a:ext cx="22742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Generalisibility</a:t>
            </a:r>
            <a:endParaRPr kumimoji="0" lang="nl-B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jl: gekromd rechts 7">
            <a:extLst>
              <a:ext uri="{FF2B5EF4-FFF2-40B4-BE49-F238E27FC236}">
                <a16:creationId xmlns:a16="http://schemas.microsoft.com/office/drawing/2014/main" id="{1982E326-7C74-4E3A-8D36-7A4E4E79E2BE}"/>
              </a:ext>
            </a:extLst>
          </p:cNvPr>
          <p:cNvSpPr/>
          <p:nvPr/>
        </p:nvSpPr>
        <p:spPr>
          <a:xfrm rot="13638496">
            <a:off x="3739361" y="3243325"/>
            <a:ext cx="1377473" cy="1459033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B9D0D25-7461-45DF-85B6-C0539611B51D}"/>
              </a:ext>
            </a:extLst>
          </p:cNvPr>
          <p:cNvSpPr/>
          <p:nvPr/>
        </p:nvSpPr>
        <p:spPr>
          <a:xfrm>
            <a:off x="5760041" y="919593"/>
            <a:ext cx="3948545" cy="3906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</a:t>
            </a:r>
            <a:r>
              <a:rPr kumimoji="0" lang="nl-BE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</a:t>
            </a:r>
            <a:endParaRPr kumimoji="0" lang="nl-BE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275E63B-E657-4D09-AD4F-22C0B4BCDA87}"/>
              </a:ext>
            </a:extLst>
          </p:cNvPr>
          <p:cNvSpPr/>
          <p:nvPr/>
        </p:nvSpPr>
        <p:spPr>
          <a:xfrm>
            <a:off x="5732330" y="4331272"/>
            <a:ext cx="1579420" cy="9559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RCT sample (random </a:t>
            </a:r>
            <a:r>
              <a:rPr kumimoji="0" lang="nl-BE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selection</a:t>
            </a: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1" name="Pijl: gekromd rechts 10">
            <a:extLst>
              <a:ext uri="{FF2B5EF4-FFF2-40B4-BE49-F238E27FC236}">
                <a16:creationId xmlns:a16="http://schemas.microsoft.com/office/drawing/2014/main" id="{825B3126-D697-4AEC-8487-C7F4939A8CC6}"/>
              </a:ext>
            </a:extLst>
          </p:cNvPr>
          <p:cNvSpPr/>
          <p:nvPr/>
        </p:nvSpPr>
        <p:spPr>
          <a:xfrm rot="11686864">
            <a:off x="7499181" y="3064524"/>
            <a:ext cx="1701340" cy="225484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76F884-2A39-47DD-9F44-6F8A1E5A03DF}"/>
              </a:ext>
            </a:extLst>
          </p:cNvPr>
          <p:cNvSpPr txBox="1"/>
          <p:nvPr/>
        </p:nvSpPr>
        <p:spPr>
          <a:xfrm>
            <a:off x="6722930" y="5266459"/>
            <a:ext cx="23800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Transportability</a:t>
            </a:r>
            <a:endParaRPr kumimoji="0" lang="nl-B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5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0049526-4447-400E-AF3A-2E6D0F41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255" y="1388303"/>
            <a:ext cx="8408193" cy="54427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1A774C-4902-4D16-84D5-B99701A23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162" y="188640"/>
            <a:ext cx="555967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18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F1E32A51-A879-27DB-5B7C-6E9EEE7B8C61}"/>
              </a:ext>
            </a:extLst>
          </p:cNvPr>
          <p:cNvSpPr/>
          <p:nvPr/>
        </p:nvSpPr>
        <p:spPr>
          <a:xfrm>
            <a:off x="2266119" y="2653748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BF9B31C-BA60-3035-295A-86D0923CA949}"/>
              </a:ext>
            </a:extLst>
          </p:cNvPr>
          <p:cNvSpPr/>
          <p:nvPr/>
        </p:nvSpPr>
        <p:spPr>
          <a:xfrm>
            <a:off x="5400256" y="2627244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DCFBD58-A60C-104A-F8C8-0AAB342C6EF9}"/>
              </a:ext>
            </a:extLst>
          </p:cNvPr>
          <p:cNvSpPr/>
          <p:nvPr/>
        </p:nvSpPr>
        <p:spPr>
          <a:xfrm>
            <a:off x="4008782" y="1156253"/>
            <a:ext cx="4194313" cy="2912166"/>
          </a:xfrm>
          <a:prstGeom prst="ellipse">
            <a:avLst/>
          </a:prstGeom>
          <a:noFill/>
          <a:ln w="730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E2CD417-198B-37F0-3312-3F3EE01DB1BD}"/>
              </a:ext>
            </a:extLst>
          </p:cNvPr>
          <p:cNvSpPr txBox="1"/>
          <p:nvPr/>
        </p:nvSpPr>
        <p:spPr>
          <a:xfrm>
            <a:off x="6361046" y="4781439"/>
            <a:ext cx="24251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Wetenschappelijke bewijsvoering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F952828-B1D0-AFEC-AD20-1D2D92E0A51A}"/>
              </a:ext>
            </a:extLst>
          </p:cNvPr>
          <p:cNvSpPr txBox="1"/>
          <p:nvPr/>
        </p:nvSpPr>
        <p:spPr>
          <a:xfrm>
            <a:off x="3329608" y="4923183"/>
            <a:ext cx="22396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Verwachtingen van de patiënt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F35A1D-9137-EBB8-434D-FBBFD3EF9F93}"/>
              </a:ext>
            </a:extLst>
          </p:cNvPr>
          <p:cNvSpPr txBox="1"/>
          <p:nvPr/>
        </p:nvSpPr>
        <p:spPr>
          <a:xfrm>
            <a:off x="5019263" y="1410351"/>
            <a:ext cx="21534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Klinische context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FC3E6C-37E5-B8A4-1BB8-915D4E075B79}"/>
              </a:ext>
            </a:extLst>
          </p:cNvPr>
          <p:cNvSpPr txBox="1"/>
          <p:nvPr/>
        </p:nvSpPr>
        <p:spPr>
          <a:xfrm>
            <a:off x="9594569" y="2246242"/>
            <a:ext cx="861396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ARTS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D7388B3-3AE3-03F0-2A8D-57CF14D7FBF3}"/>
              </a:ext>
            </a:extLst>
          </p:cNvPr>
          <p:cNvSpPr txBox="1"/>
          <p:nvPr/>
        </p:nvSpPr>
        <p:spPr>
          <a:xfrm>
            <a:off x="487017" y="2246242"/>
            <a:ext cx="1249018" cy="36933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734480D-9392-B229-4A8E-1CB61FC15818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 flipV="1">
            <a:off x="7172736" y="1595017"/>
            <a:ext cx="2421833" cy="8358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1BD06E4-503F-46E5-28AA-1684E6D770E2}"/>
              </a:ext>
            </a:extLst>
          </p:cNvPr>
          <p:cNvCxnSpPr>
            <a:cxnSpLocks/>
            <a:stCxn id="8" idx="1"/>
            <a:endCxn id="5" idx="0"/>
          </p:cNvCxnSpPr>
          <p:nvPr/>
        </p:nvCxnSpPr>
        <p:spPr>
          <a:xfrm flipH="1">
            <a:off x="7573620" y="2430908"/>
            <a:ext cx="2020949" cy="235053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D0546787-02C6-D3BE-424E-EBDB214E6F28}"/>
              </a:ext>
            </a:extLst>
          </p:cNvPr>
          <p:cNvCxnSpPr>
            <a:cxnSpLocks/>
            <a:stCxn id="6" idx="0"/>
            <a:endCxn id="9" idx="3"/>
          </p:cNvCxnSpPr>
          <p:nvPr/>
        </p:nvCxnSpPr>
        <p:spPr>
          <a:xfrm flipH="1" flipV="1">
            <a:off x="1736035" y="2430908"/>
            <a:ext cx="2713388" cy="24922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1A0E92C0-BD7B-F6BB-27A7-BFC12AB72444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 flipV="1">
            <a:off x="1736035" y="1595017"/>
            <a:ext cx="3283228" cy="8358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218F1FF2-D5DC-53CC-D35B-C55C96CE53A1}"/>
              </a:ext>
            </a:extLst>
          </p:cNvPr>
          <p:cNvSpPr txBox="1"/>
          <p:nvPr/>
        </p:nvSpPr>
        <p:spPr>
          <a:xfrm>
            <a:off x="9528303" y="2945295"/>
            <a:ext cx="987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kennis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1612F983-F69D-BD41-1C9E-C9C601C75EAF}"/>
              </a:ext>
            </a:extLst>
          </p:cNvPr>
          <p:cNvSpPr txBox="1"/>
          <p:nvPr/>
        </p:nvSpPr>
        <p:spPr>
          <a:xfrm>
            <a:off x="8497953" y="1447799"/>
            <a:ext cx="24218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Expertise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generaliseerbaarheid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7981DFC2-AD3D-51CA-9C92-F9001ABE7E7D}"/>
              </a:ext>
            </a:extLst>
          </p:cNvPr>
          <p:cNvSpPr txBox="1"/>
          <p:nvPr/>
        </p:nvSpPr>
        <p:spPr>
          <a:xfrm>
            <a:off x="2514600" y="1368289"/>
            <a:ext cx="14743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Anamnese/ verhaal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587F5D4D-9266-B3EF-C305-1426B0AEA69D}"/>
              </a:ext>
            </a:extLst>
          </p:cNvPr>
          <p:cNvSpPr txBox="1"/>
          <p:nvPr/>
        </p:nvSpPr>
        <p:spPr>
          <a:xfrm>
            <a:off x="765313" y="3018183"/>
            <a:ext cx="144450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Zelfkennis/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Zelfinzicht</a:t>
            </a:r>
          </a:p>
        </p:txBody>
      </p: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1DEDB7D9-5972-3082-6E3B-8A21762FCDFD}"/>
              </a:ext>
            </a:extLst>
          </p:cNvPr>
          <p:cNvCxnSpPr>
            <a:cxnSpLocks/>
            <a:stCxn id="5" idx="0"/>
            <a:endCxn id="9" idx="3"/>
          </p:cNvCxnSpPr>
          <p:nvPr/>
        </p:nvCxnSpPr>
        <p:spPr>
          <a:xfrm flipH="1" flipV="1">
            <a:off x="1736035" y="2430908"/>
            <a:ext cx="5837585" cy="235053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66B86E7B-F903-BC9B-C658-F609BBAEFB26}"/>
              </a:ext>
            </a:extLst>
          </p:cNvPr>
          <p:cNvCxnSpPr>
            <a:cxnSpLocks/>
            <a:stCxn id="8" idx="1"/>
            <a:endCxn id="6" idx="0"/>
          </p:cNvCxnSpPr>
          <p:nvPr/>
        </p:nvCxnSpPr>
        <p:spPr>
          <a:xfrm flipH="1">
            <a:off x="4449423" y="2430908"/>
            <a:ext cx="5145146" cy="249227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Graphic 9" descr="Telescoop silhouet">
            <a:extLst>
              <a:ext uri="{FF2B5EF4-FFF2-40B4-BE49-F238E27FC236}">
                <a16:creationId xmlns:a16="http://schemas.microsoft.com/office/drawing/2014/main" id="{F6437958-84E4-4902-36BC-2DBF08A2D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5787">
            <a:off x="532545" y="375632"/>
            <a:ext cx="1662071" cy="1662071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46406C5A-6008-36B6-8E66-1E044B3CADC1}"/>
              </a:ext>
            </a:extLst>
          </p:cNvPr>
          <p:cNvSpPr/>
          <p:nvPr/>
        </p:nvSpPr>
        <p:spPr>
          <a:xfrm>
            <a:off x="6437752" y="4590474"/>
            <a:ext cx="2299854" cy="938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B69A92E-D542-C29B-53BE-F3145A1F2296}"/>
              </a:ext>
            </a:extLst>
          </p:cNvPr>
          <p:cNvSpPr/>
          <p:nvPr/>
        </p:nvSpPr>
        <p:spPr>
          <a:xfrm>
            <a:off x="4955316" y="1177630"/>
            <a:ext cx="2299854" cy="938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CA23BC2-07C1-6205-56A9-4B953D5508F6}"/>
              </a:ext>
            </a:extLst>
          </p:cNvPr>
          <p:cNvSpPr/>
          <p:nvPr/>
        </p:nvSpPr>
        <p:spPr>
          <a:xfrm>
            <a:off x="3020295" y="4636654"/>
            <a:ext cx="2810659" cy="938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2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kstvak 1"/>
          <p:cNvSpPr txBox="1">
            <a:spLocks noChangeArrowheads="1"/>
          </p:cNvSpPr>
          <p:nvPr/>
        </p:nvSpPr>
        <p:spPr bwMode="auto">
          <a:xfrm>
            <a:off x="2855913" y="1412875"/>
            <a:ext cx="1228606" cy="36933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</a:t>
            </a:r>
          </a:p>
        </p:txBody>
      </p:sp>
      <p:sp>
        <p:nvSpPr>
          <p:cNvPr id="41987" name="Tekstvak 2"/>
          <p:cNvSpPr txBox="1">
            <a:spLocks noChangeArrowheads="1"/>
          </p:cNvSpPr>
          <p:nvPr/>
        </p:nvSpPr>
        <p:spPr bwMode="auto">
          <a:xfrm>
            <a:off x="7319963" y="1412875"/>
            <a:ext cx="1143262" cy="36933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ambiguity</a:t>
            </a:r>
          </a:p>
        </p:txBody>
      </p:sp>
      <p:sp>
        <p:nvSpPr>
          <p:cNvPr id="41988" name="Tekstvak 3"/>
          <p:cNvSpPr txBox="1">
            <a:spLocks noChangeArrowheads="1"/>
          </p:cNvSpPr>
          <p:nvPr/>
        </p:nvSpPr>
        <p:spPr bwMode="auto">
          <a:xfrm>
            <a:off x="5016501" y="4149725"/>
            <a:ext cx="1206805" cy="36933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</a:t>
            </a:r>
          </a:p>
        </p:txBody>
      </p:sp>
      <p:cxnSp>
        <p:nvCxnSpPr>
          <p:cNvPr id="6" name="Rechte verbindingslijn met pijl 5"/>
          <p:cNvCxnSpPr>
            <a:stCxn id="41986" idx="2"/>
            <a:endCxn id="41988" idx="0"/>
          </p:cNvCxnSpPr>
          <p:nvPr/>
        </p:nvCxnSpPr>
        <p:spPr>
          <a:xfrm>
            <a:off x="3470217" y="1782207"/>
            <a:ext cx="2149687" cy="2367518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>
            <a:stCxn id="41987" idx="2"/>
            <a:endCxn id="41988" idx="0"/>
          </p:cNvCxnSpPr>
          <p:nvPr/>
        </p:nvCxnSpPr>
        <p:spPr>
          <a:xfrm flipH="1">
            <a:off x="5619904" y="1782207"/>
            <a:ext cx="2271691" cy="2367518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>
            <a:stCxn id="41986" idx="3"/>
            <a:endCxn id="41987" idx="1"/>
          </p:cNvCxnSpPr>
          <p:nvPr/>
        </p:nvCxnSpPr>
        <p:spPr>
          <a:xfrm>
            <a:off x="4084519" y="1597541"/>
            <a:ext cx="3235444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2" name="Tekstvak 8"/>
          <p:cNvSpPr txBox="1">
            <a:spLocks noChangeArrowheads="1"/>
          </p:cNvSpPr>
          <p:nvPr/>
        </p:nvSpPr>
        <p:spPr bwMode="auto">
          <a:xfrm>
            <a:off x="3615201" y="5390840"/>
            <a:ext cx="457182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3E6123E-9750-ABD7-5DAC-62BE252138AF}"/>
              </a:ext>
            </a:extLst>
          </p:cNvPr>
          <p:cNvSpPr/>
          <p:nvPr/>
        </p:nvSpPr>
        <p:spPr>
          <a:xfrm>
            <a:off x="2143432" y="129143"/>
            <a:ext cx="2045110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uncertainty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CBD5D901-D335-CC89-9637-7E08E477A26F}"/>
              </a:ext>
            </a:extLst>
          </p:cNvPr>
          <p:cNvSpPr/>
          <p:nvPr/>
        </p:nvSpPr>
        <p:spPr>
          <a:xfrm>
            <a:off x="7202144" y="94728"/>
            <a:ext cx="2045110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Radical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uncertainty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22594FFA-6351-CEB7-2397-F55DD90B0214}"/>
              </a:ext>
            </a:extLst>
          </p:cNvPr>
          <p:cNvSpPr/>
          <p:nvPr/>
        </p:nvSpPr>
        <p:spPr>
          <a:xfrm>
            <a:off x="4291788" y="4637243"/>
            <a:ext cx="2684046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Computational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irreducibility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387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5873DC-ABDF-0058-D998-922C98C61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566862"/>
            <a:ext cx="81438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9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D1EDC2-4BAA-F40F-B57E-529694A7E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23812"/>
            <a:ext cx="78390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6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, Webpagina&#10;&#10;Automatisch gegenereerde beschrijving">
            <a:extLst>
              <a:ext uri="{FF2B5EF4-FFF2-40B4-BE49-F238E27FC236}">
                <a16:creationId xmlns:a16="http://schemas.microsoft.com/office/drawing/2014/main" id="{8F090A58-34C0-B88C-8098-3E4A2D2B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81"/>
            <a:ext cx="12192000" cy="68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66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31AEB9C-A57F-6FF3-7FC4-A87D8761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" y="38003"/>
            <a:ext cx="9414129" cy="531142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478787-D3D7-E613-9BCD-210EF6F9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802" y="1449175"/>
            <a:ext cx="7153854" cy="536539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CAB6DA2-3E30-D0C0-D46A-9F73E6BF5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01" y="603505"/>
            <a:ext cx="8168639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651C4C2-5BDE-472A-2509-34CFED93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36" y="786384"/>
            <a:ext cx="10456670" cy="45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125FE84-F873-4374-9BBE-84DF78AE11C7}"/>
              </a:ext>
            </a:extLst>
          </p:cNvPr>
          <p:cNvSpPr txBox="1"/>
          <p:nvPr/>
        </p:nvSpPr>
        <p:spPr>
          <a:xfrm>
            <a:off x="390617" y="791355"/>
            <a:ext cx="11034944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wil de medicamenteuze behandeling </a:t>
            </a:r>
            <a:r>
              <a:rPr kumimoji="0" lang="nl-B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ProductE</a:t>
            </a:r>
            <a:r>
              <a:rPr kumimoji="0" lang="nl-BE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 een nieuwe net opgenomen patiënt inbrengen in het systeem.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12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l-BE" b="1" dirty="0" err="1"/>
              <a:t>Change</a:t>
            </a:r>
            <a:r>
              <a:rPr lang="nl-BE" b="1" dirty="0"/>
              <a:t> in </a:t>
            </a:r>
            <a:r>
              <a:rPr lang="nl-BE" b="1" dirty="0" err="1"/>
              <a:t>paradigm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875854"/>
            <a:ext cx="8686800" cy="5505475"/>
          </a:xfrm>
        </p:spPr>
        <p:txBody>
          <a:bodyPr/>
          <a:lstStyle/>
          <a:p>
            <a:pPr lvl="1"/>
            <a:r>
              <a:rPr lang="nl-BE" dirty="0"/>
              <a:t>=&gt; AKI is </a:t>
            </a:r>
            <a:r>
              <a:rPr lang="nl-BE" dirty="0" err="1"/>
              <a:t>an</a:t>
            </a:r>
            <a:r>
              <a:rPr lang="nl-BE" dirty="0"/>
              <a:t> ICU </a:t>
            </a:r>
            <a:r>
              <a:rPr lang="nl-BE" dirty="0" err="1"/>
              <a:t>condition</a:t>
            </a:r>
            <a:endParaRPr lang="nl-BE" dirty="0"/>
          </a:p>
          <a:p>
            <a:pPr lvl="1"/>
            <a:r>
              <a:rPr lang="nl-BE" dirty="0"/>
              <a:t>=&gt; </a:t>
            </a:r>
            <a:r>
              <a:rPr lang="nl-BE" dirty="0" err="1"/>
              <a:t>treating</a:t>
            </a:r>
            <a:r>
              <a:rPr lang="nl-BE" dirty="0"/>
              <a:t> AKI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improve</a:t>
            </a:r>
            <a:r>
              <a:rPr lang="nl-BE" dirty="0"/>
              <a:t> </a:t>
            </a:r>
            <a:r>
              <a:rPr lang="nl-BE" dirty="0" err="1"/>
              <a:t>mortality</a:t>
            </a:r>
            <a:r>
              <a:rPr lang="nl-BE" dirty="0"/>
              <a:t> </a:t>
            </a:r>
          </a:p>
        </p:txBody>
      </p:sp>
      <p:sp>
        <p:nvSpPr>
          <p:cNvPr id="3074" name="AutoShape 2" descr="Afbeeldingsresultaat voor cause or consequenc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6" name="AutoShape 4" descr="Afbeeldingsresultaat voor cause or consequenc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1" y="3429001"/>
            <a:ext cx="5256584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l-BE" b="1" dirty="0" err="1"/>
              <a:t>Change</a:t>
            </a:r>
            <a:r>
              <a:rPr lang="nl-BE" b="1" dirty="0"/>
              <a:t> in </a:t>
            </a:r>
            <a:r>
              <a:rPr lang="nl-BE" b="1" dirty="0" err="1"/>
              <a:t>paradigm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875854"/>
            <a:ext cx="8686800" cy="5505475"/>
          </a:xfrm>
        </p:spPr>
        <p:txBody>
          <a:bodyPr/>
          <a:lstStyle/>
          <a:p>
            <a:pPr lvl="1"/>
            <a:r>
              <a:rPr lang="nl-BE" dirty="0"/>
              <a:t>=&gt; AKI is </a:t>
            </a:r>
            <a:r>
              <a:rPr lang="nl-BE" dirty="0" err="1"/>
              <a:t>an</a:t>
            </a:r>
            <a:r>
              <a:rPr lang="nl-BE" dirty="0"/>
              <a:t> ICU </a:t>
            </a:r>
            <a:r>
              <a:rPr lang="nl-BE" dirty="0" err="1"/>
              <a:t>condition</a:t>
            </a:r>
            <a:endParaRPr lang="nl-BE" dirty="0"/>
          </a:p>
          <a:p>
            <a:pPr lvl="1"/>
            <a:r>
              <a:rPr lang="nl-BE" dirty="0"/>
              <a:t>=&gt; </a:t>
            </a:r>
            <a:r>
              <a:rPr lang="nl-BE" dirty="0" err="1"/>
              <a:t>treating</a:t>
            </a:r>
            <a:r>
              <a:rPr lang="nl-BE" dirty="0"/>
              <a:t> AKI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improve</a:t>
            </a:r>
            <a:r>
              <a:rPr lang="nl-BE" dirty="0"/>
              <a:t> </a:t>
            </a:r>
            <a:r>
              <a:rPr lang="nl-BE" dirty="0" err="1"/>
              <a:t>mortality</a:t>
            </a:r>
            <a:r>
              <a:rPr lang="nl-BE" dirty="0"/>
              <a:t> </a:t>
            </a:r>
          </a:p>
        </p:txBody>
      </p:sp>
      <p:sp>
        <p:nvSpPr>
          <p:cNvPr id="3074" name="AutoShape 2" descr="Afbeeldingsresultaat voor cause or consequenc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6" name="AutoShape 4" descr="Afbeeldingsresultaat voor cause or consequenc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2" y="3140968"/>
            <a:ext cx="66247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4295800" y="2708920"/>
            <a:ext cx="2857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>
                <a:solidFill>
                  <a:prstClr val="black"/>
                </a:solidFill>
                <a:latin typeface="Calibri"/>
              </a:rPr>
              <a:t>AKI is THE </a:t>
            </a:r>
            <a:r>
              <a:rPr lang="nl-BE" sz="2000" b="1" dirty="0" err="1">
                <a:solidFill>
                  <a:prstClr val="black"/>
                </a:solidFill>
                <a:latin typeface="Calibri"/>
              </a:rPr>
              <a:t>cause</a:t>
            </a:r>
            <a:r>
              <a:rPr lang="nl-BE" sz="2000" b="1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nl-BE" sz="2000" b="1" dirty="0" err="1">
                <a:solidFill>
                  <a:prstClr val="black"/>
                </a:solidFill>
                <a:latin typeface="Calibri"/>
              </a:rPr>
              <a:t>death</a:t>
            </a:r>
            <a:endParaRPr lang="nl-BE" sz="20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nl-BE" b="1" dirty="0" err="1"/>
              <a:t>Change</a:t>
            </a:r>
            <a:r>
              <a:rPr lang="nl-BE" b="1" dirty="0"/>
              <a:t> in </a:t>
            </a:r>
            <a:r>
              <a:rPr lang="nl-BE" b="1" dirty="0" err="1"/>
              <a:t>paradigm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875854"/>
            <a:ext cx="8686800" cy="5505475"/>
          </a:xfrm>
        </p:spPr>
        <p:txBody>
          <a:bodyPr/>
          <a:lstStyle/>
          <a:p>
            <a:r>
              <a:rPr lang="nl-BE" dirty="0"/>
              <a:t>To </a:t>
            </a:r>
            <a:r>
              <a:rPr lang="nl-BE" dirty="0" err="1"/>
              <a:t>improve</a:t>
            </a:r>
            <a:r>
              <a:rPr lang="nl-BE" dirty="0"/>
              <a:t> AKI </a:t>
            </a:r>
            <a:r>
              <a:rPr lang="nl-BE" dirty="0" err="1"/>
              <a:t>outcome</a:t>
            </a:r>
            <a:r>
              <a:rPr lang="nl-BE" dirty="0"/>
              <a:t> we </a:t>
            </a:r>
            <a:r>
              <a:rPr lang="nl-BE" dirty="0" err="1"/>
              <a:t>need</a:t>
            </a:r>
            <a:r>
              <a:rPr lang="nl-BE" dirty="0"/>
              <a:t> to </a:t>
            </a:r>
            <a:r>
              <a:rPr lang="nl-BE" dirty="0" err="1"/>
              <a:t>improve</a:t>
            </a:r>
            <a:r>
              <a:rPr lang="nl-BE" dirty="0"/>
              <a:t> ICU AKI care</a:t>
            </a:r>
          </a:p>
          <a:p>
            <a:pPr lvl="1"/>
            <a:r>
              <a:rPr lang="nl-BE" dirty="0"/>
              <a:t>=&gt; AKI is </a:t>
            </a:r>
            <a:r>
              <a:rPr lang="nl-BE" dirty="0" err="1"/>
              <a:t>an</a:t>
            </a:r>
            <a:r>
              <a:rPr lang="nl-BE" dirty="0"/>
              <a:t> ICU </a:t>
            </a:r>
            <a:r>
              <a:rPr lang="nl-BE" dirty="0" err="1"/>
              <a:t>condition</a:t>
            </a:r>
            <a:endParaRPr lang="nl-BE" dirty="0"/>
          </a:p>
          <a:p>
            <a:pPr lvl="1"/>
            <a:r>
              <a:rPr lang="nl-BE" dirty="0"/>
              <a:t>=&gt; </a:t>
            </a:r>
            <a:r>
              <a:rPr lang="nl-BE" dirty="0" err="1"/>
              <a:t>treating</a:t>
            </a:r>
            <a:r>
              <a:rPr lang="nl-BE" dirty="0"/>
              <a:t> AKI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improve</a:t>
            </a:r>
            <a:r>
              <a:rPr lang="nl-BE" dirty="0"/>
              <a:t> </a:t>
            </a:r>
            <a:r>
              <a:rPr lang="nl-BE" dirty="0" err="1"/>
              <a:t>mortality</a:t>
            </a:r>
            <a:r>
              <a:rPr lang="nl-BE" dirty="0"/>
              <a:t> </a:t>
            </a:r>
          </a:p>
        </p:txBody>
      </p:sp>
      <p:sp>
        <p:nvSpPr>
          <p:cNvPr id="3074" name="AutoShape 2" descr="Afbeeldingsresultaat voor cause or consequenc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6" name="AutoShape 4" descr="Afbeeldingsresultaat voor cause or consequenc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2" y="3140968"/>
            <a:ext cx="66247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2423592" y="4797152"/>
            <a:ext cx="6547370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nl-BE" sz="5400" b="1" dirty="0" err="1">
                <a:solidFill>
                  <a:prstClr val="black"/>
                </a:solidFill>
                <a:latin typeface="Calibri"/>
              </a:rPr>
              <a:t>Attributable</a:t>
            </a:r>
            <a:r>
              <a:rPr lang="nl-BE" sz="5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nl-BE" sz="5400" b="1" dirty="0" err="1">
                <a:solidFill>
                  <a:prstClr val="black"/>
                </a:solidFill>
                <a:latin typeface="Calibri"/>
              </a:rPr>
              <a:t>Mortality</a:t>
            </a:r>
            <a:endParaRPr lang="nl-BE" sz="54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010" y="44624"/>
            <a:ext cx="896448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1340769"/>
            <a:ext cx="792088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908720"/>
            <a:ext cx="842493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4624"/>
            <a:ext cx="871296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0D87824-6A1D-DA5D-E382-9E0AC9A2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84" y="1674330"/>
            <a:ext cx="6375686" cy="51115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D34A06-1DD0-2DFA-D028-9827D0B9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" y="3281"/>
            <a:ext cx="6698255" cy="1933672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C6B397D1-C15A-A76D-DE1E-13B0B0995A93}"/>
              </a:ext>
            </a:extLst>
          </p:cNvPr>
          <p:cNvCxnSpPr/>
          <p:nvPr/>
        </p:nvCxnSpPr>
        <p:spPr>
          <a:xfrm>
            <a:off x="6508955" y="5014452"/>
            <a:ext cx="4444180" cy="0"/>
          </a:xfrm>
          <a:prstGeom prst="line">
            <a:avLst/>
          </a:prstGeom>
          <a:ln w="444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000298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108AC74-CF27-C6B4-A319-584F1590146E}"/>
              </a:ext>
            </a:extLst>
          </p:cNvPr>
          <p:cNvSpPr txBox="1"/>
          <p:nvPr/>
        </p:nvSpPr>
        <p:spPr>
          <a:xfrm>
            <a:off x="499730" y="3742665"/>
            <a:ext cx="113048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Fail to provide care that is focused on patient and family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Can’t consistently measure outcomes that matter to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Gaps in accessibility and equity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1" dirty="0" err="1"/>
              <a:t>Economic</a:t>
            </a:r>
            <a:r>
              <a:rPr lang="nl-BE" sz="3200" b="1" dirty="0"/>
              <a:t> </a:t>
            </a:r>
            <a:r>
              <a:rPr lang="nl-BE" sz="3200" b="1" dirty="0" err="1"/>
              <a:t>sustainability</a:t>
            </a:r>
            <a:r>
              <a:rPr lang="nl-BE" sz="32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1" dirty="0" err="1"/>
              <a:t>Ecologic</a:t>
            </a:r>
            <a:r>
              <a:rPr lang="nl-BE" sz="3200" b="1" dirty="0"/>
              <a:t> </a:t>
            </a:r>
            <a:r>
              <a:rPr lang="nl-BE" sz="3200" b="1" dirty="0" err="1"/>
              <a:t>sustainability</a:t>
            </a:r>
            <a:endParaRPr lang="nl-BE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3200" b="1" dirty="0" err="1"/>
              <a:t>Workforce</a:t>
            </a:r>
            <a:r>
              <a:rPr lang="nl-BE" sz="3200" b="1" dirty="0"/>
              <a:t> </a:t>
            </a:r>
            <a:r>
              <a:rPr lang="nl-BE" sz="3200" b="1" dirty="0" err="1"/>
              <a:t>shortages</a:t>
            </a:r>
            <a:endParaRPr lang="nl-BE" sz="32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044D07-F334-94E4-AD82-3299408C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142" y="57772"/>
            <a:ext cx="6345716" cy="29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662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EBDAC9-90CB-EB48-167F-BCA0452F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1144596"/>
            <a:ext cx="10951535" cy="45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0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1DDB67-9160-4B14-88BD-4E6ED5B1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39" y="162877"/>
            <a:ext cx="3266123" cy="326612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0A15EAC-FF44-4977-BEB4-71F5873FFE12}"/>
              </a:ext>
            </a:extLst>
          </p:cNvPr>
          <p:cNvSpPr txBox="1"/>
          <p:nvPr/>
        </p:nvSpPr>
        <p:spPr>
          <a:xfrm>
            <a:off x="2867487" y="4385569"/>
            <a:ext cx="5503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Actie niet toegelaten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BEDD1F7-81B3-4305-98C1-F418CF6719BC}"/>
              </a:ext>
            </a:extLst>
          </p:cNvPr>
          <p:cNvSpPr txBox="1"/>
          <p:nvPr/>
        </p:nvSpPr>
        <p:spPr>
          <a:xfrm>
            <a:off x="452761" y="637416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2393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1DDB67-9160-4B14-88BD-4E6ED5B1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162877"/>
            <a:ext cx="2143125" cy="21431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E195C22-7D6F-4ADC-A95B-D35A31A63A89}"/>
              </a:ext>
            </a:extLst>
          </p:cNvPr>
          <p:cNvSpPr txBox="1"/>
          <p:nvPr/>
        </p:nvSpPr>
        <p:spPr>
          <a:xfrm>
            <a:off x="656947" y="3566160"/>
            <a:ext cx="11138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ProductE</a:t>
            </a:r>
            <a:r>
              <a:rPr kumimoji="0" lang="nl-BE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endParaRPr kumimoji="0" lang="nl-B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niet voorradig in het formularium</a:t>
            </a:r>
            <a:endParaRPr kumimoji="0" lang="nl-B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88DA6AC-A676-4FF9-B06A-06E69E3279DB}"/>
              </a:ext>
            </a:extLst>
          </p:cNvPr>
          <p:cNvSpPr txBox="1"/>
          <p:nvPr/>
        </p:nvSpPr>
        <p:spPr>
          <a:xfrm>
            <a:off x="452761" y="648069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8978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1DDB67-9160-4B14-88BD-4E6ED5B1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162877"/>
            <a:ext cx="2143125" cy="21431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E195C22-7D6F-4ADC-A95B-D35A31A63A89}"/>
              </a:ext>
            </a:extLst>
          </p:cNvPr>
          <p:cNvSpPr txBox="1"/>
          <p:nvPr/>
        </p:nvSpPr>
        <p:spPr>
          <a:xfrm>
            <a:off x="656947" y="2523744"/>
            <a:ext cx="11138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ProductE</a:t>
            </a:r>
            <a:r>
              <a:rPr kumimoji="0" lang="nl-BE" sz="6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endParaRPr kumimoji="0" lang="nl-B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niet voorradig in het formularium</a:t>
            </a:r>
            <a:endParaRPr kumimoji="0" lang="nl-B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9FEFBA-AC3F-4AE0-A591-24854826B468}"/>
              </a:ext>
            </a:extLst>
          </p:cNvPr>
          <p:cNvSpPr txBox="1"/>
          <p:nvPr/>
        </p:nvSpPr>
        <p:spPr>
          <a:xfrm>
            <a:off x="832104" y="5184648"/>
            <a:ext cx="4995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Alternatief: </a:t>
            </a:r>
            <a:r>
              <a:rPr kumimoji="0" lang="nl-B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ProductU</a:t>
            </a:r>
            <a:r>
              <a:rPr kumimoji="0" lang="nl-BE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endParaRPr kumimoji="0" lang="nl-B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08C81A-507C-41F8-9F62-86EAE0AB2A5F}"/>
              </a:ext>
            </a:extLst>
          </p:cNvPr>
          <p:cNvSpPr txBox="1"/>
          <p:nvPr/>
        </p:nvSpPr>
        <p:spPr>
          <a:xfrm>
            <a:off x="452761" y="6436309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785985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UZ_Gent">
  <a:themeElements>
    <a:clrScheme name="UZ_Gent">
      <a:dk1>
        <a:sysClr val="windowText" lastClr="000000"/>
      </a:dk1>
      <a:lt1>
        <a:sysClr val="window" lastClr="FFFFFF"/>
      </a:lt1>
      <a:dk2>
        <a:srgbClr val="1E64C8"/>
      </a:dk2>
      <a:lt2>
        <a:srgbClr val="E7E6E6"/>
      </a:lt2>
      <a:accent1>
        <a:srgbClr val="1E64C8"/>
      </a:accent1>
      <a:accent2>
        <a:srgbClr val="E7E6E6"/>
      </a:accent2>
      <a:accent3>
        <a:srgbClr val="1E64C8"/>
      </a:accent3>
      <a:accent4>
        <a:srgbClr val="F2F2F2"/>
      </a:accent4>
      <a:accent5>
        <a:srgbClr val="1E64C8"/>
      </a:accent5>
      <a:accent6>
        <a:srgbClr val="7F7F7F"/>
      </a:accent6>
      <a:hlink>
        <a:srgbClr val="000000"/>
      </a:hlink>
      <a:folHlink>
        <a:srgbClr val="000000"/>
      </a:folHlink>
    </a:clrScheme>
    <a:fontScheme name="UZ_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z_breedbeeld.potx" id="{7702D98A-C9D6-46AF-93AB-87771A51C192}" vid="{0D0DA8DB-D5E5-43EF-9091-93D31D037CCF}"/>
    </a:ext>
  </a:extLst>
</a:theme>
</file>

<file path=ppt/theme/theme7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4761</TotalTime>
  <Words>650</Words>
  <Application>Microsoft Office PowerPoint</Application>
  <PresentationFormat>Breedbeeld</PresentationFormat>
  <Paragraphs>151</Paragraphs>
  <Slides>67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67</vt:i4>
      </vt:variant>
    </vt:vector>
  </HeadingPairs>
  <TitlesOfParts>
    <vt:vector size="85" baseType="lpstr">
      <vt:lpstr>Aptos</vt:lpstr>
      <vt:lpstr>Aptos Display</vt:lpstr>
      <vt:lpstr>Arial</vt:lpstr>
      <vt:lpstr>Calibri</vt:lpstr>
      <vt:lpstr>Calibri Light</vt:lpstr>
      <vt:lpstr>LiberationSans</vt:lpstr>
      <vt:lpstr>Times New Roman</vt:lpstr>
      <vt:lpstr>Webdings</vt:lpstr>
      <vt:lpstr>Kantoorthema</vt:lpstr>
      <vt:lpstr>10_Office-thema</vt:lpstr>
      <vt:lpstr>1_Kantoorthema</vt:lpstr>
      <vt:lpstr>Office-thema</vt:lpstr>
      <vt:lpstr>3_Office Theme</vt:lpstr>
      <vt:lpstr>UZ_Gent</vt:lpstr>
      <vt:lpstr>3_Kantoorthema</vt:lpstr>
      <vt:lpstr>2_Kantoorthema</vt:lpstr>
      <vt:lpstr>1_Office-thema</vt:lpstr>
      <vt:lpstr>4_Kantoorthema</vt:lpstr>
      <vt:lpstr>AI in de gezondheidszorg: hip hip hoera of AIAI?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Change in paradigm</vt:lpstr>
      <vt:lpstr>Change in paradigm</vt:lpstr>
      <vt:lpstr>Change in paradigm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Van Biesen</dc:creator>
  <cp:lastModifiedBy>Wim Van Biesen</cp:lastModifiedBy>
  <cp:revision>51</cp:revision>
  <dcterms:created xsi:type="dcterms:W3CDTF">2023-06-19T12:59:39Z</dcterms:created>
  <dcterms:modified xsi:type="dcterms:W3CDTF">2024-03-12T08:02:40Z</dcterms:modified>
</cp:coreProperties>
</file>