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34"/>
  </p:notesMasterIdLst>
  <p:handoutMasterIdLst>
    <p:handoutMasterId r:id="rId35"/>
  </p:handoutMasterIdLst>
  <p:sldIdLst>
    <p:sldId id="256" r:id="rId5"/>
    <p:sldId id="303" r:id="rId6"/>
    <p:sldId id="306" r:id="rId7"/>
    <p:sldId id="307" r:id="rId8"/>
    <p:sldId id="310" r:id="rId9"/>
    <p:sldId id="311" r:id="rId10"/>
    <p:sldId id="309" r:id="rId11"/>
    <p:sldId id="308" r:id="rId12"/>
    <p:sldId id="312" r:id="rId13"/>
    <p:sldId id="317" r:id="rId14"/>
    <p:sldId id="316" r:id="rId15"/>
    <p:sldId id="319" r:id="rId16"/>
    <p:sldId id="315" r:id="rId17"/>
    <p:sldId id="318" r:id="rId18"/>
    <p:sldId id="305" r:id="rId19"/>
    <p:sldId id="321" r:id="rId20"/>
    <p:sldId id="322" r:id="rId21"/>
    <p:sldId id="323" r:id="rId22"/>
    <p:sldId id="324" r:id="rId23"/>
    <p:sldId id="325" r:id="rId24"/>
    <p:sldId id="330" r:id="rId25"/>
    <p:sldId id="326" r:id="rId26"/>
    <p:sldId id="327" r:id="rId27"/>
    <p:sldId id="313" r:id="rId28"/>
    <p:sldId id="329" r:id="rId29"/>
    <p:sldId id="314" r:id="rId30"/>
    <p:sldId id="320" r:id="rId31"/>
    <p:sldId id="304" r:id="rId32"/>
    <p:sldId id="30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padt Orpadt" userId="13d6b1cf387b23a7" providerId="LiveId" clId="{8637FA41-703C-4EAE-A2E1-EC001E30F744}"/>
    <pc:docChg chg="delSld">
      <pc:chgData name="Orpadt Orpadt" userId="13d6b1cf387b23a7" providerId="LiveId" clId="{8637FA41-703C-4EAE-A2E1-EC001E30F744}" dt="2024-04-17T07:32:55.338" v="0" actId="47"/>
      <pc:docMkLst>
        <pc:docMk/>
      </pc:docMkLst>
      <pc:sldChg chg="del">
        <pc:chgData name="Orpadt Orpadt" userId="13d6b1cf387b23a7" providerId="LiveId" clId="{8637FA41-703C-4EAE-A2E1-EC001E30F744}" dt="2024-04-17T07:32:55.338" v="0" actId="47"/>
        <pc:sldMkLst>
          <pc:docMk/>
          <pc:sldMk cId="80908289" sldId="32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28F3C-07C2-404D-A0D3-EC6F2323275A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1063538E-2336-471A-9B29-9088472DE4D5}">
      <dgm:prSet phldrT="[Tekst]" phldr="0"/>
      <dgm:spPr/>
      <dgm:t>
        <a:bodyPr/>
        <a:lstStyle/>
        <a:p>
          <a:r>
            <a:rPr lang="nl-NL">
              <a:latin typeface="Calibri Light" panose="020F0302020204030204"/>
            </a:rPr>
            <a:t>mutualiteit</a:t>
          </a:r>
          <a:endParaRPr lang="nl-NL"/>
        </a:p>
      </dgm:t>
    </dgm:pt>
    <dgm:pt modelId="{26CC7FA5-D324-4B66-AD1B-FD4330D88A9A}" type="parTrans" cxnId="{A17FCF5B-99DE-48E2-8A7D-B621C0F97C4D}">
      <dgm:prSet/>
      <dgm:spPr/>
    </dgm:pt>
    <dgm:pt modelId="{AB4BFB2F-0248-40FB-8254-413A797E5433}" type="sibTrans" cxnId="{A17FCF5B-99DE-48E2-8A7D-B621C0F97C4D}">
      <dgm:prSet/>
      <dgm:spPr/>
    </dgm:pt>
    <dgm:pt modelId="{116BC173-787F-4EC8-A81C-D0B13E374EB4}">
      <dgm:prSet phldrT="[Tekst]" phldr="0"/>
      <dgm:spPr/>
      <dgm:t>
        <a:bodyPr/>
        <a:lstStyle/>
        <a:p>
          <a:r>
            <a:rPr lang="nl-NL">
              <a:latin typeface="Calibri Light" panose="020F0302020204030204"/>
            </a:rPr>
            <a:t>ziekenhuis</a:t>
          </a:r>
          <a:endParaRPr lang="nl-NL"/>
        </a:p>
      </dgm:t>
    </dgm:pt>
    <dgm:pt modelId="{AB428A4D-8CFD-482E-89A3-65E5BE7F69C4}" type="parTrans" cxnId="{E737894B-6558-4AD7-861B-7E2200736F6B}">
      <dgm:prSet/>
      <dgm:spPr/>
    </dgm:pt>
    <dgm:pt modelId="{51D0A58C-C3E3-416B-80D5-43BD2455FF0F}" type="sibTrans" cxnId="{E737894B-6558-4AD7-861B-7E2200736F6B}">
      <dgm:prSet/>
      <dgm:spPr/>
    </dgm:pt>
    <dgm:pt modelId="{83A9E5E1-C1CD-4633-8B2F-C99A7495A3D6}">
      <dgm:prSet phldrT="[Tekst]" phldr="0"/>
      <dgm:spPr/>
      <dgm:t>
        <a:bodyPr/>
        <a:lstStyle/>
        <a:p>
          <a:r>
            <a:rPr lang="nl-NL">
              <a:latin typeface="Calibri Light" panose="020F0302020204030204"/>
            </a:rPr>
            <a:t>patiënt</a:t>
          </a:r>
          <a:endParaRPr lang="nl-NL"/>
        </a:p>
      </dgm:t>
    </dgm:pt>
    <dgm:pt modelId="{EF62177C-DA9B-4C10-BD2B-430F5F724E6A}" type="parTrans" cxnId="{E0A8AC6B-1E50-41AA-887E-1C4325AE1C98}">
      <dgm:prSet/>
      <dgm:spPr/>
    </dgm:pt>
    <dgm:pt modelId="{A972FCA7-3BD3-4814-8CCC-CA9A5B59E4AF}" type="sibTrans" cxnId="{E0A8AC6B-1E50-41AA-887E-1C4325AE1C98}">
      <dgm:prSet/>
      <dgm:spPr/>
    </dgm:pt>
    <dgm:pt modelId="{028E1027-A9B2-4C60-9FF0-51607F1B2849}">
      <dgm:prSet phldr="0"/>
      <dgm:spPr/>
      <dgm:t>
        <a:bodyPr/>
        <a:lstStyle/>
        <a:p>
          <a:pPr rtl="0"/>
          <a:r>
            <a:rPr lang="nl-NL">
              <a:latin typeface="Calibri Light" panose="020F0302020204030204"/>
            </a:rPr>
            <a:t>overheid</a:t>
          </a:r>
        </a:p>
      </dgm:t>
    </dgm:pt>
    <dgm:pt modelId="{3F192E4F-0AF7-43E2-87A4-A9E95DFAF825}" type="parTrans" cxnId="{8B7BEFCE-A8DF-45E4-902B-25FCB5F3B0AC}">
      <dgm:prSet/>
      <dgm:spPr/>
    </dgm:pt>
    <dgm:pt modelId="{A89C4412-EF41-4CE9-AE66-BB3A553354AD}" type="sibTrans" cxnId="{8B7BEFCE-A8DF-45E4-902B-25FCB5F3B0AC}">
      <dgm:prSet/>
      <dgm:spPr/>
    </dgm:pt>
    <dgm:pt modelId="{BBCD3329-017D-4E28-A383-464FB0B7EF0B}" type="pres">
      <dgm:prSet presAssocID="{C2028F3C-07C2-404D-A0D3-EC6F2323275A}" presName="Name0" presStyleCnt="0">
        <dgm:presLayoutVars>
          <dgm:dir/>
          <dgm:animLvl val="lvl"/>
          <dgm:resizeHandles val="exact"/>
        </dgm:presLayoutVars>
      </dgm:prSet>
      <dgm:spPr/>
    </dgm:pt>
    <dgm:pt modelId="{7F42C828-EFC5-4024-9431-04376AAA6C57}" type="pres">
      <dgm:prSet presAssocID="{028E1027-A9B2-4C60-9FF0-51607F1B2849}" presName="Name8" presStyleCnt="0"/>
      <dgm:spPr/>
    </dgm:pt>
    <dgm:pt modelId="{666F3D0F-6E97-4EAF-A6DB-FC5E0B560D01}" type="pres">
      <dgm:prSet presAssocID="{028E1027-A9B2-4C60-9FF0-51607F1B2849}" presName="level" presStyleLbl="node1" presStyleIdx="0" presStyleCnt="4">
        <dgm:presLayoutVars>
          <dgm:chMax val="1"/>
          <dgm:bulletEnabled val="1"/>
        </dgm:presLayoutVars>
      </dgm:prSet>
      <dgm:spPr/>
    </dgm:pt>
    <dgm:pt modelId="{EA74CFA6-A10A-4005-90A4-DB21256E7EF1}" type="pres">
      <dgm:prSet presAssocID="{028E1027-A9B2-4C60-9FF0-51607F1B284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5B65B20-B594-48AB-960F-994AAE72BC66}" type="pres">
      <dgm:prSet presAssocID="{1063538E-2336-471A-9B29-9088472DE4D5}" presName="Name8" presStyleCnt="0"/>
      <dgm:spPr/>
    </dgm:pt>
    <dgm:pt modelId="{BF343CE9-154C-4C5E-BD12-4B85F243FB99}" type="pres">
      <dgm:prSet presAssocID="{1063538E-2336-471A-9B29-9088472DE4D5}" presName="level" presStyleLbl="node1" presStyleIdx="1" presStyleCnt="4">
        <dgm:presLayoutVars>
          <dgm:chMax val="1"/>
          <dgm:bulletEnabled val="1"/>
        </dgm:presLayoutVars>
      </dgm:prSet>
      <dgm:spPr/>
    </dgm:pt>
    <dgm:pt modelId="{20162D93-F19C-41C6-8517-9ED1EAE018D6}" type="pres">
      <dgm:prSet presAssocID="{1063538E-2336-471A-9B29-9088472DE4D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D10152-7225-4457-A8E2-28C83FDBC3F1}" type="pres">
      <dgm:prSet presAssocID="{116BC173-787F-4EC8-A81C-D0B13E374EB4}" presName="Name8" presStyleCnt="0"/>
      <dgm:spPr/>
    </dgm:pt>
    <dgm:pt modelId="{21C2C905-7C69-4E22-BDB5-758D10441761}" type="pres">
      <dgm:prSet presAssocID="{116BC173-787F-4EC8-A81C-D0B13E374EB4}" presName="level" presStyleLbl="node1" presStyleIdx="2" presStyleCnt="4">
        <dgm:presLayoutVars>
          <dgm:chMax val="1"/>
          <dgm:bulletEnabled val="1"/>
        </dgm:presLayoutVars>
      </dgm:prSet>
      <dgm:spPr/>
    </dgm:pt>
    <dgm:pt modelId="{79934D6C-E52B-4C8D-A6A4-DADABF3B32D5}" type="pres">
      <dgm:prSet presAssocID="{116BC173-787F-4EC8-A81C-D0B13E374E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C974297-7CC4-4117-BF7A-64AAE0E14115}" type="pres">
      <dgm:prSet presAssocID="{83A9E5E1-C1CD-4633-8B2F-C99A7495A3D6}" presName="Name8" presStyleCnt="0"/>
      <dgm:spPr/>
    </dgm:pt>
    <dgm:pt modelId="{DAB65BF9-3740-4A7A-9357-4A8E1342B99D}" type="pres">
      <dgm:prSet presAssocID="{83A9E5E1-C1CD-4633-8B2F-C99A7495A3D6}" presName="level" presStyleLbl="node1" presStyleIdx="3" presStyleCnt="4">
        <dgm:presLayoutVars>
          <dgm:chMax val="1"/>
          <dgm:bulletEnabled val="1"/>
        </dgm:presLayoutVars>
      </dgm:prSet>
      <dgm:spPr/>
    </dgm:pt>
    <dgm:pt modelId="{6A90D272-AC54-4A56-9A1D-70C85C685FBD}" type="pres">
      <dgm:prSet presAssocID="{83A9E5E1-C1CD-4633-8B2F-C99A7495A3D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A33C523-41F1-4A56-BB50-64035DA69DCB}" type="presOf" srcId="{83A9E5E1-C1CD-4633-8B2F-C99A7495A3D6}" destId="{6A90D272-AC54-4A56-9A1D-70C85C685FBD}" srcOrd="1" destOrd="0" presId="urn:microsoft.com/office/officeart/2005/8/layout/pyramid3"/>
    <dgm:cxn modelId="{A17FCF5B-99DE-48E2-8A7D-B621C0F97C4D}" srcId="{C2028F3C-07C2-404D-A0D3-EC6F2323275A}" destId="{1063538E-2336-471A-9B29-9088472DE4D5}" srcOrd="1" destOrd="0" parTransId="{26CC7FA5-D324-4B66-AD1B-FD4330D88A9A}" sibTransId="{AB4BFB2F-0248-40FB-8254-413A797E5433}"/>
    <dgm:cxn modelId="{58C67E63-47BD-4782-8E41-A62873D76D78}" type="presOf" srcId="{116BC173-787F-4EC8-A81C-D0B13E374EB4}" destId="{21C2C905-7C69-4E22-BDB5-758D10441761}" srcOrd="0" destOrd="0" presId="urn:microsoft.com/office/officeart/2005/8/layout/pyramid3"/>
    <dgm:cxn modelId="{E737894B-6558-4AD7-861B-7E2200736F6B}" srcId="{C2028F3C-07C2-404D-A0D3-EC6F2323275A}" destId="{116BC173-787F-4EC8-A81C-D0B13E374EB4}" srcOrd="2" destOrd="0" parTransId="{AB428A4D-8CFD-482E-89A3-65E5BE7F69C4}" sibTransId="{51D0A58C-C3E3-416B-80D5-43BD2455FF0F}"/>
    <dgm:cxn modelId="{E0A8AC6B-1E50-41AA-887E-1C4325AE1C98}" srcId="{C2028F3C-07C2-404D-A0D3-EC6F2323275A}" destId="{83A9E5E1-C1CD-4633-8B2F-C99A7495A3D6}" srcOrd="3" destOrd="0" parTransId="{EF62177C-DA9B-4C10-BD2B-430F5F724E6A}" sibTransId="{A972FCA7-3BD3-4814-8CCC-CA9A5B59E4AF}"/>
    <dgm:cxn modelId="{9B44E071-B296-47DB-956D-725DEAFD9C15}" type="presOf" srcId="{1063538E-2336-471A-9B29-9088472DE4D5}" destId="{20162D93-F19C-41C6-8517-9ED1EAE018D6}" srcOrd="1" destOrd="0" presId="urn:microsoft.com/office/officeart/2005/8/layout/pyramid3"/>
    <dgm:cxn modelId="{027EF853-2EE0-4453-B42B-DF809BFBB2AC}" type="presOf" srcId="{028E1027-A9B2-4C60-9FF0-51607F1B2849}" destId="{EA74CFA6-A10A-4005-90A4-DB21256E7EF1}" srcOrd="1" destOrd="0" presId="urn:microsoft.com/office/officeart/2005/8/layout/pyramid3"/>
    <dgm:cxn modelId="{AAFA3F7D-72C1-4181-A51E-1827D3F9113E}" type="presOf" srcId="{028E1027-A9B2-4C60-9FF0-51607F1B2849}" destId="{666F3D0F-6E97-4EAF-A6DB-FC5E0B560D01}" srcOrd="0" destOrd="0" presId="urn:microsoft.com/office/officeart/2005/8/layout/pyramid3"/>
    <dgm:cxn modelId="{6E57D498-C558-4DE5-A890-206D79362A6F}" type="presOf" srcId="{C2028F3C-07C2-404D-A0D3-EC6F2323275A}" destId="{BBCD3329-017D-4E28-A383-464FB0B7EF0B}" srcOrd="0" destOrd="0" presId="urn:microsoft.com/office/officeart/2005/8/layout/pyramid3"/>
    <dgm:cxn modelId="{4974E8C5-114B-4BE3-B76B-AA22AF05C132}" type="presOf" srcId="{116BC173-787F-4EC8-A81C-D0B13E374EB4}" destId="{79934D6C-E52B-4C8D-A6A4-DADABF3B32D5}" srcOrd="1" destOrd="0" presId="urn:microsoft.com/office/officeart/2005/8/layout/pyramid3"/>
    <dgm:cxn modelId="{8B7BEFCE-A8DF-45E4-902B-25FCB5F3B0AC}" srcId="{C2028F3C-07C2-404D-A0D3-EC6F2323275A}" destId="{028E1027-A9B2-4C60-9FF0-51607F1B2849}" srcOrd="0" destOrd="0" parTransId="{3F192E4F-0AF7-43E2-87A4-A9E95DFAF825}" sibTransId="{A89C4412-EF41-4CE9-AE66-BB3A553354AD}"/>
    <dgm:cxn modelId="{B773ADDF-F9A5-4299-829D-0CA511F0A909}" type="presOf" srcId="{83A9E5E1-C1CD-4633-8B2F-C99A7495A3D6}" destId="{DAB65BF9-3740-4A7A-9357-4A8E1342B99D}" srcOrd="0" destOrd="0" presId="urn:microsoft.com/office/officeart/2005/8/layout/pyramid3"/>
    <dgm:cxn modelId="{38555AF8-6354-44B8-B0BB-428A12F4F7B4}" type="presOf" srcId="{1063538E-2336-471A-9B29-9088472DE4D5}" destId="{BF343CE9-154C-4C5E-BD12-4B85F243FB99}" srcOrd="0" destOrd="0" presId="urn:microsoft.com/office/officeart/2005/8/layout/pyramid3"/>
    <dgm:cxn modelId="{F6D4987B-0BDE-441E-AD22-C62ECF225027}" type="presParOf" srcId="{BBCD3329-017D-4E28-A383-464FB0B7EF0B}" destId="{7F42C828-EFC5-4024-9431-04376AAA6C57}" srcOrd="0" destOrd="0" presId="urn:microsoft.com/office/officeart/2005/8/layout/pyramid3"/>
    <dgm:cxn modelId="{04ED65A3-583F-48DE-A0C2-D8F5D53253A3}" type="presParOf" srcId="{7F42C828-EFC5-4024-9431-04376AAA6C57}" destId="{666F3D0F-6E97-4EAF-A6DB-FC5E0B560D01}" srcOrd="0" destOrd="0" presId="urn:microsoft.com/office/officeart/2005/8/layout/pyramid3"/>
    <dgm:cxn modelId="{316F2341-6364-4037-8C52-B61B29F70332}" type="presParOf" srcId="{7F42C828-EFC5-4024-9431-04376AAA6C57}" destId="{EA74CFA6-A10A-4005-90A4-DB21256E7EF1}" srcOrd="1" destOrd="0" presId="urn:microsoft.com/office/officeart/2005/8/layout/pyramid3"/>
    <dgm:cxn modelId="{3DC24AC0-D0EB-4DDD-A8D3-DE50828F82E3}" type="presParOf" srcId="{BBCD3329-017D-4E28-A383-464FB0B7EF0B}" destId="{C5B65B20-B594-48AB-960F-994AAE72BC66}" srcOrd="1" destOrd="0" presId="urn:microsoft.com/office/officeart/2005/8/layout/pyramid3"/>
    <dgm:cxn modelId="{988971C8-93B3-46C2-A136-E3019A7B16D3}" type="presParOf" srcId="{C5B65B20-B594-48AB-960F-994AAE72BC66}" destId="{BF343CE9-154C-4C5E-BD12-4B85F243FB99}" srcOrd="0" destOrd="0" presId="urn:microsoft.com/office/officeart/2005/8/layout/pyramid3"/>
    <dgm:cxn modelId="{6F97D7A9-4B17-42B3-8372-D6DD31D93FBE}" type="presParOf" srcId="{C5B65B20-B594-48AB-960F-994AAE72BC66}" destId="{20162D93-F19C-41C6-8517-9ED1EAE018D6}" srcOrd="1" destOrd="0" presId="urn:microsoft.com/office/officeart/2005/8/layout/pyramid3"/>
    <dgm:cxn modelId="{C8ACD949-CDC1-4217-8FA5-F1DF5ABE7AA5}" type="presParOf" srcId="{BBCD3329-017D-4E28-A383-464FB0B7EF0B}" destId="{DCD10152-7225-4457-A8E2-28C83FDBC3F1}" srcOrd="2" destOrd="0" presId="urn:microsoft.com/office/officeart/2005/8/layout/pyramid3"/>
    <dgm:cxn modelId="{678F8659-1C1B-4233-9454-E6E72939BE1D}" type="presParOf" srcId="{DCD10152-7225-4457-A8E2-28C83FDBC3F1}" destId="{21C2C905-7C69-4E22-BDB5-758D10441761}" srcOrd="0" destOrd="0" presId="urn:microsoft.com/office/officeart/2005/8/layout/pyramid3"/>
    <dgm:cxn modelId="{301E79AD-31A2-48BD-9DA3-C74C37E275E2}" type="presParOf" srcId="{DCD10152-7225-4457-A8E2-28C83FDBC3F1}" destId="{79934D6C-E52B-4C8D-A6A4-DADABF3B32D5}" srcOrd="1" destOrd="0" presId="urn:microsoft.com/office/officeart/2005/8/layout/pyramid3"/>
    <dgm:cxn modelId="{82469BDB-FB9C-43CB-93DC-07B5E479DCE9}" type="presParOf" srcId="{BBCD3329-017D-4E28-A383-464FB0B7EF0B}" destId="{0C974297-7CC4-4117-BF7A-64AAE0E14115}" srcOrd="3" destOrd="0" presId="urn:microsoft.com/office/officeart/2005/8/layout/pyramid3"/>
    <dgm:cxn modelId="{65DD0364-28B3-4DEF-97AD-2C5B910A0FBF}" type="presParOf" srcId="{0C974297-7CC4-4117-BF7A-64AAE0E14115}" destId="{DAB65BF9-3740-4A7A-9357-4A8E1342B99D}" srcOrd="0" destOrd="0" presId="urn:microsoft.com/office/officeart/2005/8/layout/pyramid3"/>
    <dgm:cxn modelId="{BD34BE69-DF9D-49A5-A8E0-9229F1B10ED3}" type="presParOf" srcId="{0C974297-7CC4-4117-BF7A-64AAE0E14115}" destId="{6A90D272-AC54-4A56-9A1D-70C85C685FB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F3D0F-6E97-4EAF-A6DB-FC5E0B560D01}">
      <dsp:nvSpPr>
        <dsp:cNvPr id="0" name=""/>
        <dsp:cNvSpPr/>
      </dsp:nvSpPr>
      <dsp:spPr>
        <a:xfrm rot="10800000">
          <a:off x="0" y="0"/>
          <a:ext cx="7476837" cy="840762"/>
        </a:xfrm>
        <a:prstGeom prst="trapezoid">
          <a:avLst>
            <a:gd name="adj" fmla="val 11116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>
              <a:latin typeface="Calibri Light" panose="020F0302020204030204"/>
            </a:rPr>
            <a:t>overheid</a:t>
          </a:r>
        </a:p>
      </dsp:txBody>
      <dsp:txXfrm rot="-10800000">
        <a:off x="1308446" y="0"/>
        <a:ext cx="4859944" cy="840762"/>
      </dsp:txXfrm>
    </dsp:sp>
    <dsp:sp modelId="{BF343CE9-154C-4C5E-BD12-4B85F243FB99}">
      <dsp:nvSpPr>
        <dsp:cNvPr id="0" name=""/>
        <dsp:cNvSpPr/>
      </dsp:nvSpPr>
      <dsp:spPr>
        <a:xfrm rot="10800000">
          <a:off x="934604" y="840762"/>
          <a:ext cx="5607627" cy="840762"/>
        </a:xfrm>
        <a:prstGeom prst="trapezoid">
          <a:avLst>
            <a:gd name="adj" fmla="val 11116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>
              <a:latin typeface="Calibri Light" panose="020F0302020204030204"/>
            </a:rPr>
            <a:t>mutualiteit</a:t>
          </a:r>
          <a:endParaRPr lang="nl-NL" sz="4300" kern="1200"/>
        </a:p>
      </dsp:txBody>
      <dsp:txXfrm rot="-10800000">
        <a:off x="1915939" y="840762"/>
        <a:ext cx="3644958" cy="840762"/>
      </dsp:txXfrm>
    </dsp:sp>
    <dsp:sp modelId="{21C2C905-7C69-4E22-BDB5-758D10441761}">
      <dsp:nvSpPr>
        <dsp:cNvPr id="0" name=""/>
        <dsp:cNvSpPr/>
      </dsp:nvSpPr>
      <dsp:spPr>
        <a:xfrm rot="10800000">
          <a:off x="1869209" y="1681524"/>
          <a:ext cx="3738418" cy="840762"/>
        </a:xfrm>
        <a:prstGeom prst="trapezoid">
          <a:avLst>
            <a:gd name="adj" fmla="val 11116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>
              <a:latin typeface="Calibri Light" panose="020F0302020204030204"/>
            </a:rPr>
            <a:t>ziekenhuis</a:t>
          </a:r>
          <a:endParaRPr lang="nl-NL" sz="4300" kern="1200"/>
        </a:p>
      </dsp:txBody>
      <dsp:txXfrm rot="-10800000">
        <a:off x="2523432" y="1681524"/>
        <a:ext cx="2429972" cy="840762"/>
      </dsp:txXfrm>
    </dsp:sp>
    <dsp:sp modelId="{DAB65BF9-3740-4A7A-9357-4A8E1342B99D}">
      <dsp:nvSpPr>
        <dsp:cNvPr id="0" name=""/>
        <dsp:cNvSpPr/>
      </dsp:nvSpPr>
      <dsp:spPr>
        <a:xfrm rot="10800000">
          <a:off x="2803813" y="2522286"/>
          <a:ext cx="1869209" cy="840762"/>
        </a:xfrm>
        <a:prstGeom prst="trapezoid">
          <a:avLst>
            <a:gd name="adj" fmla="val 11116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>
              <a:latin typeface="Calibri Light" panose="020F0302020204030204"/>
            </a:rPr>
            <a:t>patiënt</a:t>
          </a:r>
          <a:endParaRPr lang="nl-NL" sz="4300" kern="1200"/>
        </a:p>
      </dsp:txBody>
      <dsp:txXfrm rot="-10800000">
        <a:off x="2803813" y="2522286"/>
        <a:ext cx="1869209" cy="840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89234F2-5EC1-9F4B-A1E3-8964EFE36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34A433B-906F-F441-9D56-F7DA722F3C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26D6B-D985-AA46-9252-2AD04C50A074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B3C5064-0C24-2E46-A79B-BA7EA7D117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EBACFB-C960-FD4E-9C08-27534DE3C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5BD9-23DB-2245-8499-D2AC8CE8E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026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9BCEE-24FD-E049-8A1D-DFC31991C4F8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D7CB3-675D-6C40-9C65-70E96BD92D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7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D7CB3-675D-6C40-9C65-70E96BD92DA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56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5A79-22E0-1B47-A309-1B70817D958C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2BCD-574B-FC4B-8CA5-3548E68EEB39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tekst, tafelgerei, bord, serviesgoed&#10;&#10;Automatisch gegenereerde beschrijving">
            <a:extLst>
              <a:ext uri="{FF2B5EF4-FFF2-40B4-BE49-F238E27FC236}">
                <a16:creationId xmlns:a16="http://schemas.microsoft.com/office/drawing/2014/main" id="{7DF5ED18-9830-6648-8EE3-D301424E45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7539" y="5627342"/>
            <a:ext cx="2566261" cy="8763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B0FAB69-0173-3744-AFFD-A40F542BBE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467" y="5579809"/>
            <a:ext cx="1715289" cy="7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2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5A79-22E0-1B47-A309-1B70817D958C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2BCD-574B-FC4B-8CA5-3548E68EE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89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5A79-22E0-1B47-A309-1B70817D958C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2BCD-574B-FC4B-8CA5-3548E68EE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17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: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>
                <a:solidFill>
                  <a:srgbClr val="000000"/>
                </a:solidFill>
              </a:defRPr>
            </a:lvl1pPr>
            <a:lvl2pPr>
              <a:spcBef>
                <a:spcPts val="450"/>
              </a:spcBef>
              <a:defRPr>
                <a:solidFill>
                  <a:srgbClr val="000000"/>
                </a:solidFill>
              </a:defRPr>
            </a:lvl2pPr>
            <a:lvl3pPr>
              <a:spcBef>
                <a:spcPts val="225"/>
              </a:spcBef>
              <a:defRPr>
                <a:solidFill>
                  <a:srgbClr val="000000"/>
                </a:solidFill>
              </a:defRPr>
            </a:lvl3pPr>
            <a:lvl4pPr>
              <a:spcBef>
                <a:spcPts val="150"/>
              </a:spcBef>
              <a:defRPr>
                <a:solidFill>
                  <a:srgbClr val="000000"/>
                </a:solidFill>
              </a:defRPr>
            </a:lvl4pPr>
            <a:lvl5pPr>
              <a:spcBef>
                <a:spcPts val="75"/>
              </a:spcBef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400415"/>
            <a:ext cx="2743200" cy="276999"/>
          </a:xfrm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endParaRPr lang="en-US">
              <a:solidFill>
                <a:srgbClr val="002F6C"/>
              </a:solidFill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1" y="6500820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5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5A79-22E0-1B47-A309-1B70817D958C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2BCD-574B-FC4B-8CA5-3548E68EEB39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tekst, tafelgerei, bord, serviesgoed&#10;&#10;Automatisch gegenereerde beschrijving">
            <a:extLst>
              <a:ext uri="{FF2B5EF4-FFF2-40B4-BE49-F238E27FC236}">
                <a16:creationId xmlns:a16="http://schemas.microsoft.com/office/drawing/2014/main" id="{3BFF4978-6129-6549-9808-6DB5CAB20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4100" y="6108066"/>
            <a:ext cx="1735944" cy="61341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E200230-BF2B-D34B-A574-E222A4AE4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5989956"/>
            <a:ext cx="154305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5A79-22E0-1B47-A309-1B70817D958C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2BCD-574B-FC4B-8CA5-3548E68EE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28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5A79-22E0-1B47-A309-1B70817D958C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2BCD-574B-FC4B-8CA5-3548E68EE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6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5A79-22E0-1B47-A309-1B70817D958C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2BCD-574B-FC4B-8CA5-3548E68EE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6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5A79-22E0-1B47-A309-1B70817D958C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2BCD-574B-FC4B-8CA5-3548E68EE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60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5A79-22E0-1B47-A309-1B70817D958C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2BCD-574B-FC4B-8CA5-3548E68EE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34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5A79-22E0-1B47-A309-1B70817D958C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2BCD-574B-FC4B-8CA5-3548E68EE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76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5A79-22E0-1B47-A309-1B70817D958C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2BCD-574B-FC4B-8CA5-3548E68EE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32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F5A79-22E0-1B47-A309-1B70817D958C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F2BCD-574B-FC4B-8CA5-3548E68EE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30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bing.com/ck/a?!&amp;&amp;p=be1b3b289e547f83JmltdHM9MTcwNzg2ODgwMCZpZ3VpZD0xM2RiMDkwNS1kYzIxLTYwMDUtMmEwNi0xOWJhZGQ2NTYxOGMmaW5zaWQ9NTY1Ng&amp;ptn=3&amp;ver=2&amp;hsh=3&amp;fclid=13db0905-dc21-6005-2a06-19badd65618c&amp;psq=wat+is+doelmatige+zorg&amp;u=a1aHR0cHM6Ly93d3cuem9yZ2luemljaHQubmwvb250d2lra2VsdG9vbHMvb250d2lra2VsZW4vaGFuZHJlaWtpbmctZG9lbG1hdGlnaGVpZC1lbi1kdXVyemFhbWhlaWQtaW4ta3dhbGl0ZWl0c3N0YW5kYWFyZGVu&amp;ntb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ck/a?!&amp;&amp;p=be1b3b289e547f83JmltdHM9MTcwNzg2ODgwMCZpZ3VpZD0xM2RiMDkwNS1kYzIxLTYwMDUtMmEwNi0xOWJhZGQ2NTYxOGMmaW5zaWQ9NTY1Ng&amp;ptn=3&amp;ver=2&amp;hsh=3&amp;fclid=13db0905-dc21-6005-2a06-19badd65618c&amp;psq=wat+is+doelmatige+zorg&amp;u=a1aHR0cHM6Ly93d3cuem9yZ2luemljaHQubmwvb250d2lra2VsdG9vbHMvb250d2lra2VsZW4vaGFuZHJlaWtpbmctZG9lbG1hdGlnaGVpZC1lbi1kdXVyemFhbWhlaWQtaW4ta3dhbGl0ZWl0c3N0YW5kYWFyZGVu&amp;ntb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F2F13-53AB-914F-A29D-359624AAF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840" y="1418609"/>
            <a:ext cx="7772400" cy="2387600"/>
          </a:xfrm>
        </p:spPr>
        <p:txBody>
          <a:bodyPr>
            <a:normAutofit/>
          </a:bodyPr>
          <a:lstStyle/>
          <a:p>
            <a:r>
              <a:rPr lang="nl-NL" sz="7200" b="1">
                <a:solidFill>
                  <a:schemeClr val="accent1">
                    <a:lumMod val="75000"/>
                  </a:schemeClr>
                </a:solidFill>
              </a:rPr>
              <a:t>Low </a:t>
            </a:r>
            <a:r>
              <a:rPr lang="nl-NL" sz="7200" b="1" err="1">
                <a:solidFill>
                  <a:schemeClr val="accent1">
                    <a:lumMod val="75000"/>
                  </a:schemeClr>
                </a:solidFill>
              </a:rPr>
              <a:t>cost</a:t>
            </a:r>
            <a:r>
              <a:rPr lang="nl-NL" sz="7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7200" b="1" i="1" err="1">
                <a:solidFill>
                  <a:schemeClr val="accent1">
                    <a:lumMod val="75000"/>
                  </a:schemeClr>
                </a:solidFill>
              </a:rPr>
              <a:t>dialysis</a:t>
            </a:r>
            <a:br>
              <a:rPr lang="nl-NL" sz="7200" b="1" i="1"/>
            </a:br>
            <a:r>
              <a:rPr lang="nl-NL" sz="7200" b="1">
                <a:solidFill>
                  <a:schemeClr val="accent1">
                    <a:lumMod val="75000"/>
                  </a:schemeClr>
                </a:solidFill>
              </a:rPr>
              <a:t>at </a:t>
            </a:r>
            <a:r>
              <a:rPr lang="nl-NL" sz="7200" b="1" err="1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nl-NL" sz="72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7200" b="1" err="1">
                <a:solidFill>
                  <a:schemeClr val="accent1">
                    <a:lumMod val="75000"/>
                  </a:schemeClr>
                </a:solidFill>
              </a:rPr>
              <a:t>cost</a:t>
            </a:r>
            <a:r>
              <a:rPr lang="nl-NL" sz="7200" b="1">
                <a:solidFill>
                  <a:schemeClr val="accent1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806A13-2F82-F744-8C73-BEF8D08C4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9040" y="3958406"/>
            <a:ext cx="6858000" cy="1655762"/>
          </a:xfrm>
        </p:spPr>
        <p:txBody>
          <a:bodyPr>
            <a:normAutofit/>
          </a:bodyPr>
          <a:lstStyle/>
          <a:p>
            <a:r>
              <a:rPr lang="nl-NL"/>
              <a:t>Yvan Bollen &amp; Bart De Moor</a:t>
            </a:r>
          </a:p>
          <a:p>
            <a:r>
              <a:rPr lang="nl-NL" sz="1800"/>
              <a:t>namens Tom Cornelis en de nefrologen van het </a:t>
            </a:r>
          </a:p>
          <a:p>
            <a:r>
              <a:rPr lang="nl-NL" err="1"/>
              <a:t>Niercentrum</a:t>
            </a:r>
            <a:r>
              <a:rPr lang="nl-NL"/>
              <a:t> Hasselt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3911B11-A2DA-E64F-B8B6-5276D2C97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90" y="5614168"/>
            <a:ext cx="2705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0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DF817-5B11-E88A-3EDE-243EAFC9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Verwezenlijkingen van het thuisteam</a:t>
            </a:r>
            <a:endParaRPr lang="nl-NL" sz="3200">
              <a:cs typeface="Calibri Light"/>
            </a:endParaRPr>
          </a:p>
        </p:txBody>
      </p:sp>
      <p:pic>
        <p:nvPicPr>
          <p:cNvPr id="4" name="Afbeelding 3" descr="Afbeelding met tekst, schermopname, Perceel, lijn&#10;&#10;Automatisch gegenereerde beschrijving">
            <a:extLst>
              <a:ext uri="{FF2B5EF4-FFF2-40B4-BE49-F238E27FC236}">
                <a16:creationId xmlns:a16="http://schemas.microsoft.com/office/drawing/2014/main" id="{BAD9FEB3-507B-AE49-9B39-36EC5F6A7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159" y="1711377"/>
            <a:ext cx="6278305" cy="3735050"/>
          </a:xfrm>
          <a:prstGeom prst="rect">
            <a:avLst/>
          </a:prstGeom>
        </p:spPr>
      </p:pic>
      <p:pic>
        <p:nvPicPr>
          <p:cNvPr id="5" name="Afbeelding 4" descr="Afbeelding met tekst, schermopname, diagram, Perceel&#10;&#10;Automatisch gegenereerde beschrijving">
            <a:extLst>
              <a:ext uri="{FF2B5EF4-FFF2-40B4-BE49-F238E27FC236}">
                <a16:creationId xmlns:a16="http://schemas.microsoft.com/office/drawing/2014/main" id="{AF8B4319-9F48-BDAC-F723-F192BF81D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" y="1720272"/>
            <a:ext cx="5914718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0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20259-E8A2-C7EF-E61A-EC35B13C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>
                <a:cs typeface="Calibri Light"/>
              </a:rPr>
              <a:t>Dr</a:t>
            </a:r>
            <a:r>
              <a:rPr lang="nl-NL">
                <a:cs typeface="Calibri Light"/>
              </a:rPr>
              <a:t> Samira </a:t>
            </a:r>
            <a:r>
              <a:rPr lang="nl-NL" err="1">
                <a:cs typeface="Calibri Light"/>
              </a:rPr>
              <a:t>Hijjit</a:t>
            </a:r>
            <a:r>
              <a:rPr lang="nl-NL">
                <a:cs typeface="Calibri Light"/>
              </a:rPr>
              <a:t> als observator in Canada</a:t>
            </a:r>
            <a:endParaRPr lang="nl-NL"/>
          </a:p>
        </p:txBody>
      </p:sp>
      <p:pic>
        <p:nvPicPr>
          <p:cNvPr id="4" name="Afbeelding 3" descr="Afbeelding met gebouw, tekst, buitenshuis, hemel&#10;&#10;Automatisch gegenereerde beschrijving">
            <a:extLst>
              <a:ext uri="{FF2B5EF4-FFF2-40B4-BE49-F238E27FC236}">
                <a16:creationId xmlns:a16="http://schemas.microsoft.com/office/drawing/2014/main" id="{4EDF6A81-CB30-CC82-2E5E-3176CCC6B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4155" b="13927"/>
          <a:stretch/>
        </p:blipFill>
        <p:spPr>
          <a:xfrm>
            <a:off x="1763232" y="1516247"/>
            <a:ext cx="7620000" cy="42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7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4F1DB-7274-9123-FD46-0AE13C1D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Visie UHN Toronto on home </a:t>
            </a:r>
            <a:r>
              <a:rPr lang="nl-NL" dirty="0" err="1">
                <a:cs typeface="Calibri Light"/>
              </a:rPr>
              <a:t>hemo</a:t>
            </a:r>
            <a:r>
              <a:rPr lang="nl-NL" dirty="0">
                <a:cs typeface="Calibri Light"/>
              </a:rPr>
              <a:t> </a:t>
            </a:r>
            <a:r>
              <a:rPr lang="nl-NL" dirty="0" err="1">
                <a:cs typeface="Calibri Light"/>
              </a:rPr>
              <a:t>and</a:t>
            </a:r>
            <a:r>
              <a:rPr lang="nl-NL" dirty="0">
                <a:cs typeface="Calibri Light"/>
              </a:rPr>
              <a:t> PD</a:t>
            </a:r>
            <a:endParaRPr lang="nl-NL" dirty="0"/>
          </a:p>
        </p:txBody>
      </p:sp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31A320CE-C218-6868-8EC9-F31A7AD8124B}"/>
              </a:ext>
            </a:extLst>
          </p:cNvPr>
          <p:cNvSpPr/>
          <p:nvPr/>
        </p:nvSpPr>
        <p:spPr>
          <a:xfrm>
            <a:off x="921489" y="1692349"/>
            <a:ext cx="2569534" cy="93034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0CA798E-A224-1665-0155-A5D27BB073B7}"/>
              </a:ext>
            </a:extLst>
          </p:cNvPr>
          <p:cNvSpPr txBox="1"/>
          <p:nvPr/>
        </p:nvSpPr>
        <p:spPr>
          <a:xfrm>
            <a:off x="1320209" y="197588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chemeClr val="bg1"/>
                </a:solidFill>
                <a:cs typeface="Calibri"/>
              </a:rPr>
              <a:t>attitude is </a:t>
            </a:r>
            <a:r>
              <a:rPr lang="nl-NL" b="1" err="1">
                <a:solidFill>
                  <a:schemeClr val="bg1"/>
                </a:solidFill>
                <a:cs typeface="Calibri"/>
              </a:rPr>
              <a:t>key</a:t>
            </a:r>
          </a:p>
        </p:txBody>
      </p:sp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EB16AFB0-A09A-C3BD-86B0-FDED191EFB19}"/>
              </a:ext>
            </a:extLst>
          </p:cNvPr>
          <p:cNvSpPr/>
          <p:nvPr/>
        </p:nvSpPr>
        <p:spPr>
          <a:xfrm>
            <a:off x="4173279" y="1692349"/>
            <a:ext cx="2569534" cy="93034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DD65BB4-DA9A-68EB-A3EF-B3A17BA219C8}"/>
              </a:ext>
            </a:extLst>
          </p:cNvPr>
          <p:cNvSpPr txBox="1"/>
          <p:nvPr/>
        </p:nvSpPr>
        <p:spPr>
          <a:xfrm>
            <a:off x="4244162" y="199360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err="1">
                <a:solidFill>
                  <a:schemeClr val="bg1"/>
                </a:solidFill>
                <a:cs typeface="Calibri"/>
              </a:rPr>
              <a:t>optimism</a:t>
            </a:r>
            <a:r>
              <a:rPr lang="nl-NL" b="1">
                <a:solidFill>
                  <a:schemeClr val="bg1"/>
                </a:solidFill>
                <a:cs typeface="Calibri"/>
              </a:rPr>
              <a:t>, </a:t>
            </a:r>
            <a:r>
              <a:rPr lang="nl-NL" b="1" err="1">
                <a:solidFill>
                  <a:schemeClr val="bg1"/>
                </a:solidFill>
                <a:cs typeface="Calibri"/>
              </a:rPr>
              <a:t>compassion</a:t>
            </a:r>
            <a:endParaRPr lang="nl-NL" err="1">
              <a:solidFill>
                <a:schemeClr val="bg1"/>
              </a:solidFill>
            </a:endParaRP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A9738976-9C1F-A6B9-C5AC-1BCE6959C571}"/>
              </a:ext>
            </a:extLst>
          </p:cNvPr>
          <p:cNvSpPr/>
          <p:nvPr/>
        </p:nvSpPr>
        <p:spPr>
          <a:xfrm>
            <a:off x="2046767" y="4279604"/>
            <a:ext cx="2569534" cy="93034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339DFC0-C3E0-41BE-7F8A-CC6155ACD527}"/>
              </a:ext>
            </a:extLst>
          </p:cNvPr>
          <p:cNvSpPr txBox="1"/>
          <p:nvPr/>
        </p:nvSpPr>
        <p:spPr>
          <a:xfrm>
            <a:off x="2365743" y="442137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err="1">
                <a:solidFill>
                  <a:schemeClr val="bg1"/>
                </a:solidFill>
                <a:cs typeface="Calibri"/>
              </a:rPr>
              <a:t>any</a:t>
            </a:r>
            <a:r>
              <a:rPr lang="nl-NL" b="1">
                <a:solidFill>
                  <a:schemeClr val="bg1"/>
                </a:solidFill>
                <a:cs typeface="Calibri"/>
              </a:rPr>
              <a:t> home treatment is </a:t>
            </a:r>
            <a:r>
              <a:rPr lang="nl-NL" b="1" err="1">
                <a:solidFill>
                  <a:schemeClr val="bg1"/>
                </a:solidFill>
                <a:cs typeface="Calibri"/>
              </a:rPr>
              <a:t>liberating</a:t>
            </a:r>
            <a:endParaRPr lang="nl-NL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088EFB25-1413-89C7-043F-DE550DADC3FB}"/>
              </a:ext>
            </a:extLst>
          </p:cNvPr>
          <p:cNvSpPr/>
          <p:nvPr/>
        </p:nvSpPr>
        <p:spPr>
          <a:xfrm>
            <a:off x="6175744" y="4120116"/>
            <a:ext cx="2569534" cy="93034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70634A0-B375-58AA-B219-50EA771E843D}"/>
              </a:ext>
            </a:extLst>
          </p:cNvPr>
          <p:cNvSpPr txBox="1"/>
          <p:nvPr/>
        </p:nvSpPr>
        <p:spPr>
          <a:xfrm>
            <a:off x="6246627" y="4421371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err="1">
                <a:solidFill>
                  <a:schemeClr val="bg1"/>
                </a:solidFill>
                <a:cs typeface="Calibri"/>
              </a:rPr>
              <a:t>patient</a:t>
            </a:r>
            <a:r>
              <a:rPr lang="nl-NL" b="1">
                <a:solidFill>
                  <a:schemeClr val="bg1"/>
                </a:solidFill>
                <a:cs typeface="Calibri"/>
              </a:rPr>
              <a:t> empowerment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12" name="Tekstballon: rechthoek met afgeronde hoeken 11">
            <a:extLst>
              <a:ext uri="{FF2B5EF4-FFF2-40B4-BE49-F238E27FC236}">
                <a16:creationId xmlns:a16="http://schemas.microsoft.com/office/drawing/2014/main" id="{C6180092-6B2D-CD9E-9929-01876A62F614}"/>
              </a:ext>
            </a:extLst>
          </p:cNvPr>
          <p:cNvSpPr/>
          <p:nvPr/>
        </p:nvSpPr>
        <p:spPr>
          <a:xfrm>
            <a:off x="7557976" y="1710069"/>
            <a:ext cx="2569534" cy="93034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FB4BFBF-A5F0-E218-D4E4-C612E60D4744}"/>
              </a:ext>
            </a:extLst>
          </p:cNvPr>
          <p:cNvSpPr txBox="1"/>
          <p:nvPr/>
        </p:nvSpPr>
        <p:spPr>
          <a:xfrm>
            <a:off x="8204789" y="183411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err="1">
                <a:solidFill>
                  <a:schemeClr val="bg1"/>
                </a:solidFill>
                <a:cs typeface="Calibri"/>
              </a:rPr>
              <a:t>confidence</a:t>
            </a:r>
            <a:br>
              <a:rPr lang="nl-NL" b="1">
                <a:solidFill>
                  <a:schemeClr val="bg1"/>
                </a:solidFill>
                <a:cs typeface="Calibri"/>
              </a:rPr>
            </a:br>
            <a:r>
              <a:rPr lang="nl-NL" b="1" err="1">
                <a:solidFill>
                  <a:schemeClr val="bg1"/>
                </a:solidFill>
                <a:cs typeface="Calibri"/>
              </a:rPr>
              <a:t>dedication</a:t>
            </a:r>
            <a:endParaRPr lang="nl-NL" err="1">
              <a:solidFill>
                <a:schemeClr val="bg1"/>
              </a:solidFill>
            </a:endParaRPr>
          </a:p>
        </p:txBody>
      </p:sp>
      <p:sp>
        <p:nvSpPr>
          <p:cNvPr id="14" name="Tekstballon: rechthoek met afgeronde hoeken 13">
            <a:extLst>
              <a:ext uri="{FF2B5EF4-FFF2-40B4-BE49-F238E27FC236}">
                <a16:creationId xmlns:a16="http://schemas.microsoft.com/office/drawing/2014/main" id="{248EF05F-D822-62DF-3949-3BB442A22F68}"/>
              </a:ext>
            </a:extLst>
          </p:cNvPr>
          <p:cNvSpPr/>
          <p:nvPr/>
        </p:nvSpPr>
        <p:spPr>
          <a:xfrm>
            <a:off x="4261883" y="2968255"/>
            <a:ext cx="2569534" cy="93034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752D8-1324-9A11-1CF6-496DDDB840AF}"/>
              </a:ext>
            </a:extLst>
          </p:cNvPr>
          <p:cNvSpPr txBox="1"/>
          <p:nvPr/>
        </p:nvSpPr>
        <p:spPr>
          <a:xfrm>
            <a:off x="4669464" y="311002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>
                <a:solidFill>
                  <a:schemeClr val="bg1"/>
                </a:solidFill>
                <a:cs typeface="Calibri"/>
              </a:rPr>
              <a:t>teamwork</a:t>
            </a:r>
            <a:endParaRPr lang="nl-NL" err="1">
              <a:solidFill>
                <a:schemeClr val="bg1"/>
              </a:solidFill>
              <a:cs typeface="Calibri"/>
            </a:endParaRPr>
          </a:p>
          <a:p>
            <a:r>
              <a:rPr lang="nl-NL" b="1" err="1">
                <a:solidFill>
                  <a:schemeClr val="bg1"/>
                </a:solidFill>
                <a:cs typeface="Calibri"/>
              </a:rPr>
              <a:t>professionalism</a:t>
            </a:r>
            <a:endParaRPr lang="nl-NL" err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1" name="Tekstballon: rechthoek met afgeronde hoeken 10">
            <a:extLst>
              <a:ext uri="{FF2B5EF4-FFF2-40B4-BE49-F238E27FC236}">
                <a16:creationId xmlns:a16="http://schemas.microsoft.com/office/drawing/2014/main" id="{8168E21F-0731-1D82-04D3-9B336321B995}"/>
              </a:ext>
            </a:extLst>
          </p:cNvPr>
          <p:cNvSpPr/>
          <p:nvPr/>
        </p:nvSpPr>
        <p:spPr>
          <a:xfrm>
            <a:off x="8618797" y="3107993"/>
            <a:ext cx="2569534" cy="93034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dirty="0" err="1">
                <a:ea typeface="Calibri"/>
                <a:cs typeface="Calibri"/>
              </a:rPr>
              <a:t>self-cannulation</a:t>
            </a:r>
            <a:r>
              <a:rPr lang="nl-NL" dirty="0">
                <a:ea typeface="Calibri"/>
                <a:cs typeface="Calibri"/>
              </a:rPr>
              <a:t> is a step </a:t>
            </a:r>
            <a:r>
              <a:rPr lang="nl-NL" dirty="0" err="1">
                <a:ea typeface="Calibri"/>
                <a:cs typeface="Calibri"/>
              </a:rPr>
              <a:t>not</a:t>
            </a:r>
            <a:r>
              <a:rPr lang="nl-NL" dirty="0">
                <a:ea typeface="Calibri"/>
                <a:cs typeface="Calibri"/>
              </a:rPr>
              <a:t> a </a:t>
            </a:r>
            <a:r>
              <a:rPr lang="nl-NL" dirty="0" err="1">
                <a:ea typeface="Calibri"/>
                <a:cs typeface="Calibri"/>
              </a:rPr>
              <a:t>hurdle</a:t>
            </a:r>
            <a:endParaRPr lang="nl-N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73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434EA-A21F-366A-AEDE-6839D7B6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Het kan nog beter: Toronto </a:t>
            </a:r>
            <a:r>
              <a:rPr lang="nl-NL" err="1">
                <a:cs typeface="Calibri Light"/>
              </a:rPr>
              <a:t>experience</a:t>
            </a:r>
            <a:endParaRPr lang="nl-NL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B559ED-1A22-F9FD-BDF0-AFACBD03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19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Multi-Care </a:t>
            </a:r>
            <a:r>
              <a:rPr lang="nl-NL" dirty="0" err="1">
                <a:cs typeface="Calibri"/>
              </a:rPr>
              <a:t>Kidney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Clinic</a:t>
            </a:r>
            <a:r>
              <a:rPr lang="nl-NL" dirty="0">
                <a:cs typeface="Calibri"/>
              </a:rPr>
              <a:t> (MCKC)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dirty="0">
                <a:cs typeface="Calibri"/>
              </a:rPr>
              <a:t>Living donor </a:t>
            </a:r>
            <a:r>
              <a:rPr lang="nl-NL" dirty="0" err="1">
                <a:cs typeface="Calibri"/>
              </a:rPr>
              <a:t>transplantation</a:t>
            </a:r>
            <a:endParaRPr lang="nl-NL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dirty="0">
                <a:cs typeface="Calibri"/>
              </a:rPr>
              <a:t>Home treatment first </a:t>
            </a:r>
            <a:endParaRPr lang="nl-NL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nl-NL" dirty="0">
                <a:cs typeface="Calibri"/>
              </a:rPr>
              <a:t>Home </a:t>
            </a:r>
            <a:r>
              <a:rPr lang="nl-NL" dirty="0" err="1">
                <a:cs typeface="Calibri"/>
              </a:rPr>
              <a:t>Hemodialysis</a:t>
            </a:r>
            <a:r>
              <a:rPr lang="nl-NL" dirty="0">
                <a:cs typeface="Calibri"/>
              </a:rPr>
              <a:t> Unit</a:t>
            </a:r>
            <a:endParaRPr lang="nl-NL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nl-NL" dirty="0">
                <a:cs typeface="Calibri"/>
              </a:rPr>
              <a:t>Home </a:t>
            </a:r>
            <a:r>
              <a:rPr lang="nl-NL" dirty="0" err="1">
                <a:cs typeface="Calibri"/>
              </a:rPr>
              <a:t>Peritoneal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dialysis</a:t>
            </a:r>
            <a:r>
              <a:rPr lang="nl-NL" dirty="0">
                <a:cs typeface="Calibri"/>
              </a:rPr>
              <a:t> Unit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 err="1">
                <a:cs typeface="Calibri"/>
              </a:rPr>
              <a:t>Primary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nursing</a:t>
            </a:r>
          </a:p>
          <a:p>
            <a:r>
              <a:rPr lang="nl-NL" dirty="0" err="1">
                <a:latin typeface="Arial"/>
                <a:ea typeface="Calibri"/>
                <a:cs typeface="Arial"/>
              </a:rPr>
              <a:t>Dialysis</a:t>
            </a:r>
            <a:r>
              <a:rPr lang="nl-NL" dirty="0">
                <a:latin typeface="Arial"/>
                <a:ea typeface="Calibri"/>
                <a:cs typeface="Arial"/>
              </a:rPr>
              <a:t> start unit (</a:t>
            </a:r>
            <a:r>
              <a:rPr lang="nl-NL" dirty="0" err="1">
                <a:latin typeface="Arial"/>
                <a:ea typeface="Calibri"/>
                <a:cs typeface="Arial"/>
              </a:rPr>
              <a:t>away</a:t>
            </a:r>
            <a:r>
              <a:rPr lang="nl-NL" dirty="0">
                <a:latin typeface="Arial"/>
                <a:ea typeface="Calibri"/>
                <a:cs typeface="Arial"/>
              </a:rPr>
              <a:t> </a:t>
            </a:r>
            <a:r>
              <a:rPr lang="nl-NL" dirty="0" err="1">
                <a:latin typeface="Arial"/>
                <a:ea typeface="Calibri"/>
                <a:cs typeface="Arial"/>
              </a:rPr>
              <a:t>from</a:t>
            </a:r>
            <a:r>
              <a:rPr lang="nl-NL" dirty="0">
                <a:latin typeface="Arial"/>
                <a:ea typeface="Calibri"/>
                <a:cs typeface="Arial"/>
              </a:rPr>
              <a:t> </a:t>
            </a:r>
            <a:r>
              <a:rPr lang="nl-NL" dirty="0" err="1">
                <a:latin typeface="Arial"/>
                <a:ea typeface="Calibri"/>
                <a:cs typeface="Arial"/>
              </a:rPr>
              <a:t>dialysis</a:t>
            </a:r>
            <a:r>
              <a:rPr lang="nl-NL" dirty="0">
                <a:latin typeface="Arial"/>
                <a:ea typeface="Calibri"/>
                <a:cs typeface="Arial"/>
              </a:rPr>
              <a:t> </a:t>
            </a:r>
            <a:r>
              <a:rPr lang="nl-NL" dirty="0" err="1">
                <a:latin typeface="Arial"/>
                <a:ea typeface="Calibri"/>
                <a:cs typeface="Arial"/>
              </a:rPr>
              <a:t>centre</a:t>
            </a:r>
            <a:r>
              <a:rPr lang="nl-NL" dirty="0">
                <a:latin typeface="Arial"/>
                <a:ea typeface="Calibri"/>
                <a:cs typeface="Arial"/>
              </a:rPr>
              <a:t>)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l-NL" dirty="0">
                <a:latin typeface="Arial"/>
                <a:ea typeface="Calibri"/>
                <a:cs typeface="Arial"/>
              </a:rPr>
              <a:t>Late </a:t>
            </a:r>
            <a:r>
              <a:rPr lang="nl-NL" dirty="0" err="1">
                <a:latin typeface="Arial"/>
                <a:ea typeface="Calibri"/>
                <a:cs typeface="Arial"/>
              </a:rPr>
              <a:t>referrals</a:t>
            </a:r>
            <a:endParaRPr lang="en-US" dirty="0" err="1">
              <a:latin typeface="Arial"/>
              <a:ea typeface="Calibri"/>
              <a:cs typeface="Arial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l-NL" dirty="0">
                <a:latin typeface="Arial"/>
                <a:ea typeface="Calibri"/>
                <a:cs typeface="Arial"/>
              </a:rPr>
              <a:t>Non </a:t>
            </a:r>
            <a:r>
              <a:rPr lang="nl-NL" dirty="0" err="1">
                <a:latin typeface="Arial"/>
                <a:ea typeface="Calibri"/>
                <a:cs typeface="Arial"/>
              </a:rPr>
              <a:t>recuperating</a:t>
            </a:r>
            <a:r>
              <a:rPr lang="nl-NL" dirty="0">
                <a:latin typeface="Arial"/>
                <a:ea typeface="Calibri"/>
                <a:cs typeface="Arial"/>
              </a:rPr>
              <a:t> AKI</a:t>
            </a:r>
          </a:p>
          <a:p>
            <a:r>
              <a:rPr lang="nl-NL" err="1">
                <a:latin typeface="Calibri"/>
                <a:ea typeface="Calibri"/>
                <a:cs typeface="Arial"/>
              </a:rPr>
              <a:t>Innovation</a:t>
            </a:r>
            <a:r>
              <a:rPr lang="nl-NL" dirty="0">
                <a:latin typeface="Calibri"/>
                <a:ea typeface="Calibri"/>
                <a:cs typeface="Arial"/>
              </a:rPr>
              <a:t> Room (home-like environment)</a:t>
            </a:r>
            <a:endParaRPr lang="nl-N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01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D8497-D410-267C-7E5C-67C7F504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The </a:t>
            </a:r>
            <a:r>
              <a:rPr lang="nl-NL" err="1">
                <a:cs typeface="Calibri Light"/>
              </a:rPr>
              <a:t>Devil's</a:t>
            </a:r>
            <a:r>
              <a:rPr lang="nl-NL">
                <a:cs typeface="Calibri Light"/>
              </a:rPr>
              <a:t> Advocate</a:t>
            </a:r>
            <a:endParaRPr lang="nl-NL"/>
          </a:p>
        </p:txBody>
      </p:sp>
      <p:pic>
        <p:nvPicPr>
          <p:cNvPr id="6" name="Afbeelding 5" descr="The Devil's Advocate (1997) - IMDb">
            <a:extLst>
              <a:ext uri="{FF2B5EF4-FFF2-40B4-BE49-F238E27FC236}">
                <a16:creationId xmlns:a16="http://schemas.microsoft.com/office/drawing/2014/main" id="{40FD4A0A-FD31-2354-C05D-6A40A183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20" y="1292931"/>
            <a:ext cx="3667477" cy="52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57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AA707-EAFB-4B4E-A957-3550BA77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Vragen vanuit het perspectief van de patiënt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AC128-E9E1-4075-81B6-E249E6CB8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nl-NL" sz="2400" dirty="0">
                <a:ea typeface="Calibri"/>
                <a:cs typeface="Calibri" panose="020F0502020204030204"/>
              </a:rPr>
              <a:t>Is thuisdialyse niet alleen voor jonge patiënten?</a:t>
            </a:r>
          </a:p>
          <a:p>
            <a:pPr>
              <a:buFont typeface="Arial"/>
              <a:buChar char="•"/>
            </a:pPr>
            <a:r>
              <a:rPr lang="nl-NL" sz="2400" dirty="0">
                <a:ea typeface="Calibri"/>
                <a:cs typeface="Calibri" panose="020F0502020204030204"/>
              </a:rPr>
              <a:t>Hoe lang duurt de opleiding?</a:t>
            </a:r>
            <a:endParaRPr lang="nl-NL" sz="2400" dirty="0">
              <a:cs typeface="Calibri" panose="020F0502020204030204"/>
            </a:endParaRPr>
          </a:p>
          <a:p>
            <a:pPr>
              <a:buFont typeface="Arial"/>
              <a:buChar char="•"/>
            </a:pPr>
            <a:r>
              <a:rPr lang="nl-NL" sz="2400" dirty="0">
                <a:cs typeface="Calibri" panose="020F0502020204030204"/>
              </a:rPr>
              <a:t>Hoe ervaren de patiënten thuisdialyse? Is iedereen tevreden? </a:t>
            </a:r>
            <a:endParaRPr lang="nl-NL" sz="2400">
              <a:cs typeface="Calibri"/>
            </a:endParaRPr>
          </a:p>
          <a:p>
            <a:pPr>
              <a:buFont typeface="Arial"/>
              <a:buChar char="•"/>
            </a:pPr>
            <a:r>
              <a:rPr lang="nl-NL" sz="2400" dirty="0">
                <a:cs typeface="Calibri" panose="020F0502020204030204"/>
              </a:rPr>
              <a:t>Hoeveel kunnen zelf prikken?</a:t>
            </a:r>
          </a:p>
          <a:p>
            <a:pPr>
              <a:buFont typeface="Arial"/>
              <a:buChar char="•"/>
            </a:pPr>
            <a:r>
              <a:rPr lang="nl-NL" sz="2400" dirty="0">
                <a:cs typeface="Calibri" panose="020F0502020204030204"/>
              </a:rPr>
              <a:t>Hoe vaak lukt het niet thuis en moet ik vooralsnog naar het ziekenhuis?</a:t>
            </a:r>
          </a:p>
          <a:p>
            <a:pPr>
              <a:buFont typeface="Arial"/>
              <a:buChar char="•"/>
            </a:pPr>
            <a:r>
              <a:rPr lang="nl-NL" sz="2400" dirty="0">
                <a:cs typeface="Calibri" panose="020F0502020204030204"/>
              </a:rPr>
              <a:t>Wat zijn de gevaren thuis? </a:t>
            </a:r>
            <a:br>
              <a:rPr lang="nl-NL" sz="2400" dirty="0">
                <a:cs typeface="Calibri" panose="020F0502020204030204"/>
              </a:rPr>
            </a:br>
            <a:r>
              <a:rPr lang="nl-NL" sz="2400" dirty="0">
                <a:cs typeface="Calibri" panose="020F0502020204030204"/>
              </a:rPr>
              <a:t>Zijn al patiënten thuis overleden aan of door dialyse?</a:t>
            </a:r>
          </a:p>
          <a:p>
            <a:pPr>
              <a:buFont typeface="Arial"/>
              <a:buChar char="•"/>
            </a:pPr>
            <a:r>
              <a:rPr lang="nl-NL" sz="2400" dirty="0">
                <a:cs typeface="Calibri" panose="020F0502020204030204"/>
              </a:rPr>
              <a:t>Wat zijn mijn extra kosten voor water en elektriciteit?</a:t>
            </a:r>
          </a:p>
          <a:p>
            <a:pPr marL="0" indent="0">
              <a:buNone/>
            </a:pPr>
            <a:endParaRPr lang="nl-BE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936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E9F68-CC2C-7121-5733-0D27CC67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Calibri Light"/>
                <a:cs typeface="Calibri Light"/>
              </a:rPr>
              <a:t>Geen leeftijdsgrens voor thuishemodialyse </a:t>
            </a:r>
            <a:endParaRPr lang="nl-NL"/>
          </a:p>
        </p:txBody>
      </p:sp>
      <p:pic>
        <p:nvPicPr>
          <p:cNvPr id="4" name="Afbeelding 3" descr="Afbeelding met overdekt, kleding, meubels, persoon&#10;&#10;Automatisch gegenereerde beschrijving">
            <a:extLst>
              <a:ext uri="{FF2B5EF4-FFF2-40B4-BE49-F238E27FC236}">
                <a16:creationId xmlns:a16="http://schemas.microsoft.com/office/drawing/2014/main" id="{F7CDF823-162A-28B2-ECF2-C9FEEAB83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55" y="1660779"/>
            <a:ext cx="3086100" cy="4114800"/>
          </a:xfrm>
          <a:prstGeom prst="rect">
            <a:avLst/>
          </a:prstGeom>
        </p:spPr>
      </p:pic>
      <p:pic>
        <p:nvPicPr>
          <p:cNvPr id="5" name="Afbeelding 4" descr="Afbeelding met overdekt, persoon, computerbeeldscherm, computer&#10;&#10;Automatisch gegenereerde beschrijving">
            <a:extLst>
              <a:ext uri="{FF2B5EF4-FFF2-40B4-BE49-F238E27FC236}">
                <a16:creationId xmlns:a16="http://schemas.microsoft.com/office/drawing/2014/main" id="{52D9A3E9-F196-1A09-B52E-DE52509E6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134" y="1687830"/>
            <a:ext cx="6096000" cy="4067175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BE9FFB3-26E4-7A3A-6511-090DCC6F7815}"/>
              </a:ext>
            </a:extLst>
          </p:cNvPr>
          <p:cNvSpPr/>
          <p:nvPr/>
        </p:nvSpPr>
        <p:spPr>
          <a:xfrm>
            <a:off x="3145536" y="3279648"/>
            <a:ext cx="548640" cy="3047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47A3F45-765E-9CA3-5C49-E1A26AC1F2AB}"/>
              </a:ext>
            </a:extLst>
          </p:cNvPr>
          <p:cNvSpPr/>
          <p:nvPr/>
        </p:nvSpPr>
        <p:spPr>
          <a:xfrm>
            <a:off x="9046464" y="3157728"/>
            <a:ext cx="780288" cy="4754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39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B1CC0-B35A-5964-448E-7E7061FD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Calibri Light"/>
                <a:cs typeface="Calibri Light"/>
              </a:rPr>
              <a:t>Opleidingstraject tot thuishemodialyse</a:t>
            </a:r>
            <a:endParaRPr lang="nl-NL"/>
          </a:p>
        </p:txBody>
      </p:sp>
      <p:pic>
        <p:nvPicPr>
          <p:cNvPr id="4" name="Afbeelding 3" descr="Afbeelding met tekst, schermopname, lijn, nummer&#10;&#10;Automatisch gegenereerde beschrijving">
            <a:extLst>
              <a:ext uri="{FF2B5EF4-FFF2-40B4-BE49-F238E27FC236}">
                <a16:creationId xmlns:a16="http://schemas.microsoft.com/office/drawing/2014/main" id="{8535C1E0-54B2-FE85-03DF-B55A3B837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1714947"/>
            <a:ext cx="6877050" cy="41338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6BF7DDF-754D-A43A-7A2A-6BD18F96FB94}"/>
              </a:ext>
            </a:extLst>
          </p:cNvPr>
          <p:cNvSpPr txBox="1"/>
          <p:nvPr/>
        </p:nvSpPr>
        <p:spPr>
          <a:xfrm>
            <a:off x="9534144" y="488899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18 patiënten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8207D88-4B56-D867-79D7-414F61C0DE09}"/>
              </a:ext>
            </a:extLst>
          </p:cNvPr>
          <p:cNvSpPr txBox="1"/>
          <p:nvPr/>
        </p:nvSpPr>
        <p:spPr>
          <a:xfrm>
            <a:off x="9534143" y="409041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16 patiënten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81C0BEB-48A0-0D96-81DC-39654A169220}"/>
              </a:ext>
            </a:extLst>
          </p:cNvPr>
          <p:cNvSpPr txBox="1"/>
          <p:nvPr/>
        </p:nvSpPr>
        <p:spPr>
          <a:xfrm>
            <a:off x="9534144" y="336499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2 patiënten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1230045-231D-4497-7BF6-91D37ECBC5AB}"/>
              </a:ext>
            </a:extLst>
          </p:cNvPr>
          <p:cNvSpPr txBox="1"/>
          <p:nvPr/>
        </p:nvSpPr>
        <p:spPr>
          <a:xfrm>
            <a:off x="9534143" y="261833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6 patiënten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947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673E7-E77C-DF06-3CF9-64FE050F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Calibri Light"/>
                <a:cs typeface="Calibri Light"/>
              </a:rPr>
              <a:t>Hoe is de tevredenheid bij de HHD patiënten?</a:t>
            </a:r>
            <a:endParaRPr lang="nl-NL" dirty="0"/>
          </a:p>
        </p:txBody>
      </p:sp>
      <p:pic>
        <p:nvPicPr>
          <p:cNvPr id="3" name="Afbeelding 2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84FEE5C3-B752-B635-2A94-ECCFEE61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26" y="1712837"/>
            <a:ext cx="76581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55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8C2CC-C168-1879-1797-12D2AD64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Calibri Light"/>
                <a:cs typeface="Calibri Light"/>
              </a:rPr>
              <a:t>Zelf prikken of enkel aankoppelen?</a:t>
            </a:r>
            <a:endParaRPr lang="nl-NL"/>
          </a:p>
        </p:txBody>
      </p:sp>
      <p:pic>
        <p:nvPicPr>
          <p:cNvPr id="4" name="Afbeelding 3" descr="Afbeelding met tekst, schermopname, diagram, nummer&#10;&#10;Automatisch gegenereerde beschrijving">
            <a:extLst>
              <a:ext uri="{FF2B5EF4-FFF2-40B4-BE49-F238E27FC236}">
                <a16:creationId xmlns:a16="http://schemas.microsoft.com/office/drawing/2014/main" id="{95CA8903-CB8E-8284-89B4-2DD2F6367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323" y="1800987"/>
            <a:ext cx="6877050" cy="4133850"/>
          </a:xfrm>
          <a:prstGeom prst="rect">
            <a:avLst/>
          </a:prstGeom>
        </p:spPr>
      </p:pic>
      <p:pic>
        <p:nvPicPr>
          <p:cNvPr id="3" name="Afbeelding 2" descr="Afbeelding met persoon, Medische apparatuur, medisch, joint&#10;&#10;Automatisch gegenereerde beschrijving">
            <a:extLst>
              <a:ext uri="{FF2B5EF4-FFF2-40B4-BE49-F238E27FC236}">
                <a16:creationId xmlns:a16="http://schemas.microsoft.com/office/drawing/2014/main" id="{83FC1E17-2533-DDE1-7AE2-A57F8019F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88" y="1798320"/>
            <a:ext cx="2035569" cy="1511808"/>
          </a:xfrm>
          <a:prstGeom prst="rect">
            <a:avLst/>
          </a:prstGeom>
        </p:spPr>
      </p:pic>
      <p:pic>
        <p:nvPicPr>
          <p:cNvPr id="5" name="Afbeelding 4" descr="Afbeelding met persoon, Medische apparatuur, medisch, gezondheidszorg&#10;&#10;Automatisch gegenereerde beschrijving">
            <a:extLst>
              <a:ext uri="{FF2B5EF4-FFF2-40B4-BE49-F238E27FC236}">
                <a16:creationId xmlns:a16="http://schemas.microsoft.com/office/drawing/2014/main" id="{75799C35-9146-5545-68FF-71BF48DD2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782" y="4224528"/>
            <a:ext cx="2251939" cy="17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8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0C852-0B09-4525-95E9-FA8F60A8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‘low </a:t>
            </a:r>
            <a:r>
              <a:rPr lang="nl-BE" dirty="0" err="1"/>
              <a:t>cost</a:t>
            </a:r>
            <a:r>
              <a:rPr lang="nl-BE" dirty="0"/>
              <a:t>’: wie betaalt? Wie wil besparen?</a:t>
            </a:r>
          </a:p>
        </p:txBody>
      </p:sp>
      <p:graphicFrame>
        <p:nvGraphicFramePr>
          <p:cNvPr id="22" name="Tijdelijke aanduiding voor inhoud 21">
            <a:extLst>
              <a:ext uri="{FF2B5EF4-FFF2-40B4-BE49-F238E27FC236}">
                <a16:creationId xmlns:a16="http://schemas.microsoft.com/office/drawing/2014/main" id="{5A36795A-E20F-EDC8-43F4-F93E4D202E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430292"/>
              </p:ext>
            </p:extLst>
          </p:nvPr>
        </p:nvGraphicFramePr>
        <p:xfrm>
          <a:off x="2357582" y="2222789"/>
          <a:ext cx="7476837" cy="3363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208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4F422-F1C4-20F6-8733-9752F224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Calibri Light"/>
                <a:cs typeface="Calibri Light"/>
              </a:rPr>
              <a:t>Back-up dialyse in centrum</a:t>
            </a:r>
            <a:endParaRPr lang="nl-NL"/>
          </a:p>
        </p:txBody>
      </p:sp>
      <p:pic>
        <p:nvPicPr>
          <p:cNvPr id="4" name="Afbeelding 3" descr="Afbeelding met tekst, schermopname, Perceel, lijn&#10;&#10;Automatisch gegenereerde beschrijving">
            <a:extLst>
              <a:ext uri="{FF2B5EF4-FFF2-40B4-BE49-F238E27FC236}">
                <a16:creationId xmlns:a16="http://schemas.microsoft.com/office/drawing/2014/main" id="{A8CA5C33-5927-95A0-098E-91134385B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11" r="-73" b="26"/>
          <a:stretch/>
        </p:blipFill>
        <p:spPr>
          <a:xfrm>
            <a:off x="1282942" y="1301353"/>
            <a:ext cx="9285193" cy="48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37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D6F58-6363-790F-4263-8218AD6B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Calibri Light"/>
                <a:cs typeface="Calibri Light"/>
              </a:rPr>
              <a:t>Aantal geregistreerde oproepen</a:t>
            </a:r>
            <a:endParaRPr lang="nl-NL" dirty="0" err="1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4978CA1-E56C-B6E0-3A7C-813C6B0D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125737"/>
              </p:ext>
            </p:extLst>
          </p:nvPr>
        </p:nvGraphicFramePr>
        <p:xfrm>
          <a:off x="1359662" y="1559306"/>
          <a:ext cx="8509536" cy="42616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42061">
                  <a:extLst>
                    <a:ext uri="{9D8B030D-6E8A-4147-A177-3AD203B41FA5}">
                      <a16:colId xmlns:a16="http://schemas.microsoft.com/office/drawing/2014/main" val="2112694455"/>
                    </a:ext>
                  </a:extLst>
                </a:gridCol>
                <a:gridCol w="723925">
                  <a:extLst>
                    <a:ext uri="{9D8B030D-6E8A-4147-A177-3AD203B41FA5}">
                      <a16:colId xmlns:a16="http://schemas.microsoft.com/office/drawing/2014/main" val="201960495"/>
                    </a:ext>
                  </a:extLst>
                </a:gridCol>
                <a:gridCol w="723925">
                  <a:extLst>
                    <a:ext uri="{9D8B030D-6E8A-4147-A177-3AD203B41FA5}">
                      <a16:colId xmlns:a16="http://schemas.microsoft.com/office/drawing/2014/main" val="1768350190"/>
                    </a:ext>
                  </a:extLst>
                </a:gridCol>
                <a:gridCol w="723925">
                  <a:extLst>
                    <a:ext uri="{9D8B030D-6E8A-4147-A177-3AD203B41FA5}">
                      <a16:colId xmlns:a16="http://schemas.microsoft.com/office/drawing/2014/main" val="3416253069"/>
                    </a:ext>
                  </a:extLst>
                </a:gridCol>
                <a:gridCol w="723925">
                  <a:extLst>
                    <a:ext uri="{9D8B030D-6E8A-4147-A177-3AD203B41FA5}">
                      <a16:colId xmlns:a16="http://schemas.microsoft.com/office/drawing/2014/main" val="320419047"/>
                    </a:ext>
                  </a:extLst>
                </a:gridCol>
                <a:gridCol w="723925">
                  <a:extLst>
                    <a:ext uri="{9D8B030D-6E8A-4147-A177-3AD203B41FA5}">
                      <a16:colId xmlns:a16="http://schemas.microsoft.com/office/drawing/2014/main" val="2049741673"/>
                    </a:ext>
                  </a:extLst>
                </a:gridCol>
                <a:gridCol w="723925">
                  <a:extLst>
                    <a:ext uri="{9D8B030D-6E8A-4147-A177-3AD203B41FA5}">
                      <a16:colId xmlns:a16="http://schemas.microsoft.com/office/drawing/2014/main" val="2393168217"/>
                    </a:ext>
                  </a:extLst>
                </a:gridCol>
                <a:gridCol w="723925">
                  <a:extLst>
                    <a:ext uri="{9D8B030D-6E8A-4147-A177-3AD203B41FA5}">
                      <a16:colId xmlns:a16="http://schemas.microsoft.com/office/drawing/2014/main" val="3149277714"/>
                    </a:ext>
                  </a:extLst>
                </a:gridCol>
              </a:tblGrid>
              <a:tr h="431929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Reden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Aantal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Aantal 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Aantal 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Aantal 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Aantal 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Aantal 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Aantal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197277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Ambu Ce/GOBO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485273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Technische fout toestel bij opstarten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026105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Technische fout toestel tijdens dialyse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026104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Technische fout toestel na dialyse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190137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Technische fout WRO/waterdrukprobleem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846919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Probleem levering materiaal/tekorten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78699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Vaatacces probleem katheter/fistel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10/mrt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49/4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27/nov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43/20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360313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Probleem bij monteren/primen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134822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Probleem tijdens dialyse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749478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Probleem bij afsluiten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301482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Vragen over medicatie/labo/order/facturatie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183239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Melden van gezondheidsproblemen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02957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Afspraken bevestigen/doorbellen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711061"/>
                  </a:ext>
                </a:extLst>
              </a:tr>
              <a:tr h="27355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TOTAAL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243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775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5C4B5-6361-DBF7-46D4-F9264772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Calibri Light"/>
                <a:cs typeface="Calibri Light"/>
              </a:rPr>
              <a:t>Gevaren van thuishemodialyse</a:t>
            </a:r>
            <a:endParaRPr lang="nl-NL"/>
          </a:p>
        </p:txBody>
      </p:sp>
      <p:pic>
        <p:nvPicPr>
          <p:cNvPr id="4" name="Afbeelding 3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DB0EE88D-5816-A777-55F5-CC59CC43B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223" y="1698171"/>
            <a:ext cx="482803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55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AC13E-C0AC-490A-7A55-CC28A492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Calibri Light"/>
                <a:cs typeface="Calibri Light"/>
              </a:rPr>
              <a:t>Extra kosten voor water en elektriciteit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7F6830-3397-F248-E64F-FD1E18667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Voor nachtelijke thuishemodialyse --&gt; 180 m</a:t>
            </a:r>
            <a:r>
              <a:rPr lang="nl-NL" baseline="30000" dirty="0">
                <a:cs typeface="Calibri"/>
              </a:rPr>
              <a:t>3</a:t>
            </a:r>
            <a:r>
              <a:rPr lang="nl-NL" dirty="0">
                <a:cs typeface="Calibri"/>
              </a:rPr>
              <a:t> extra water per jaar</a:t>
            </a:r>
          </a:p>
          <a:p>
            <a:r>
              <a:rPr lang="nl-NL" dirty="0">
                <a:cs typeface="Calibri"/>
              </a:rPr>
              <a:t>Tegemoetkoming van de overheid (01-01-2024) = 7,94 € per </a:t>
            </a:r>
            <a:r>
              <a:rPr lang="nl-NL">
                <a:cs typeface="Calibri"/>
              </a:rPr>
              <a:t>behandeling</a:t>
            </a:r>
          </a:p>
          <a:p>
            <a:r>
              <a:rPr lang="nl-NL" dirty="0">
                <a:cs typeface="Calibri"/>
              </a:rPr>
              <a:t>Extra kost van 350 tot 550 € per jaar</a:t>
            </a:r>
          </a:p>
        </p:txBody>
      </p:sp>
    </p:spTree>
    <p:extLst>
      <p:ext uri="{BB962C8B-B14F-4D97-AF65-F5344CB8AC3E}">
        <p14:creationId xmlns:p14="http://schemas.microsoft.com/office/powerpoint/2010/main" val="1350541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AA707-EAFB-4B4E-A957-3550BA77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kan de ziekenhuismanager vragen?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AC128-E9E1-4075-81B6-E249E6CB8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nl-NL" dirty="0">
                <a:cs typeface="Calibri" panose="020F0502020204030204"/>
              </a:rPr>
              <a:t>Kan je een kosten/baten analyse geven?</a:t>
            </a:r>
            <a:br>
              <a:rPr lang="nl-NL" dirty="0">
                <a:cs typeface="Calibri" panose="020F0502020204030204"/>
              </a:rPr>
            </a:br>
            <a:r>
              <a:rPr lang="nl-NL" dirty="0">
                <a:cs typeface="Calibri" panose="020F0502020204030204"/>
              </a:rPr>
              <a:t>Vanaf wanneer in balans (of winst). </a:t>
            </a:r>
            <a:br>
              <a:rPr lang="nl-NL" dirty="0">
                <a:cs typeface="Calibri" panose="020F0502020204030204"/>
              </a:rPr>
            </a:br>
            <a:r>
              <a:rPr lang="nl-NL" dirty="0">
                <a:cs typeface="Calibri" panose="020F0502020204030204"/>
              </a:rPr>
              <a:t>Wat met patiënten die op de actieve wachtlijst voor niertransplantatie staan</a:t>
            </a:r>
          </a:p>
          <a:p>
            <a:pPr>
              <a:buFont typeface="Arial"/>
              <a:buChar char="•"/>
            </a:pPr>
            <a:r>
              <a:rPr lang="nl-NL" dirty="0">
                <a:cs typeface="Calibri" panose="020F0502020204030204"/>
              </a:rPr>
              <a:t>Wat is de verpleegkundige inzet?</a:t>
            </a:r>
          </a:p>
          <a:p>
            <a:pPr>
              <a:buFont typeface="Arial"/>
              <a:buChar char="•"/>
            </a:pPr>
            <a:r>
              <a:rPr lang="nl-NL" dirty="0">
                <a:cs typeface="Calibri" panose="020F0502020204030204"/>
              </a:rPr>
              <a:t>Moet een wachtdienst gefinancierd worden?</a:t>
            </a:r>
          </a:p>
          <a:p>
            <a:pPr>
              <a:buFont typeface="Arial"/>
              <a:buChar char="•"/>
            </a:pPr>
            <a:endParaRPr lang="nl-NL" sz="1100">
              <a:cs typeface="Calibri" panose="020F0502020204030204"/>
            </a:endParaRPr>
          </a:p>
          <a:p>
            <a:pPr marL="0" indent="0">
              <a:buNone/>
            </a:pPr>
            <a:endParaRPr lang="nl-BE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6115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A7746-363D-C0FF-2D27-6A37C88C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Calibri Light"/>
                <a:cs typeface="Calibri Light"/>
              </a:rPr>
              <a:t>Verpleegkundige ondersteuning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059198-17B4-332F-C786-46F856F49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</p:txBody>
      </p:sp>
      <p:pic>
        <p:nvPicPr>
          <p:cNvPr id="4" name="Afbeelding 3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471177AB-A8B1-AC04-3BEE-FC81D436B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821" y="1939846"/>
            <a:ext cx="402469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54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AA707-EAFB-4B4E-A957-3550BA77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interesseert de overheid?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AC128-E9E1-4075-81B6-E249E6CB8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nl-NL" sz="2000">
                <a:cs typeface="Calibri" panose="020F0502020204030204"/>
              </a:rPr>
              <a:t>Past thuisdialyse in het concept van doelmatige zorg?</a:t>
            </a:r>
            <a:br>
              <a:rPr lang="nl-NL" sz="1800">
                <a:cs typeface="Calibri" panose="020F0502020204030204"/>
              </a:rPr>
            </a:br>
            <a:r>
              <a:rPr lang="nl-NL" sz="1200">
                <a:cs typeface="Calibri" panose="020F0502020204030204"/>
              </a:rPr>
              <a:t>(</a:t>
            </a:r>
            <a:r>
              <a:rPr lang="nl-NL" sz="1400">
                <a:solidFill>
                  <a:srgbClr val="22262A"/>
                </a:solidFill>
                <a:latin typeface="Segoe UI"/>
                <a:cs typeface="Segoe UI"/>
              </a:rPr>
              <a:t>zorg verlenen die aangepast is aan de klinische behoeften, in het licht van de bestaande wetenschappelijke kennis)</a:t>
            </a:r>
            <a:br>
              <a:rPr lang="nl-NL" sz="1400">
                <a:latin typeface="Segoe UI"/>
                <a:cs typeface="Segoe UI"/>
              </a:rPr>
            </a:br>
            <a:endParaRPr lang="nl-NL" sz="1600">
              <a:solidFill>
                <a:srgbClr val="22262A"/>
              </a:solidFill>
              <a:latin typeface="Segoe UI"/>
              <a:cs typeface="Segoe UI"/>
            </a:endParaRPr>
          </a:p>
          <a:p>
            <a:pPr>
              <a:buFont typeface="Arial"/>
              <a:buChar char="•"/>
            </a:pPr>
            <a:r>
              <a:rPr lang="nl-NL" sz="2000">
                <a:cs typeface="Calibri" panose="020F0502020204030204"/>
              </a:rPr>
              <a:t>Wat met dialyse om de andere dag</a:t>
            </a:r>
            <a:br>
              <a:rPr lang="nl-NL" sz="2000">
                <a:cs typeface="Calibri" panose="020F0502020204030204"/>
              </a:rPr>
            </a:br>
            <a:r>
              <a:rPr lang="nl-NL" sz="2000">
                <a:cs typeface="Calibri" panose="020F0502020204030204"/>
              </a:rPr>
              <a:t>Wat met </a:t>
            </a:r>
            <a:r>
              <a:rPr lang="nl-NL" sz="2000" err="1">
                <a:cs typeface="Calibri" panose="020F0502020204030204"/>
              </a:rPr>
              <a:t>Physidia</a:t>
            </a:r>
            <a:r>
              <a:rPr lang="nl-NL" sz="2000">
                <a:cs typeface="Calibri" panose="020F0502020204030204"/>
              </a:rPr>
              <a:t> Of </a:t>
            </a:r>
            <a:r>
              <a:rPr lang="nl-NL" sz="2000" err="1">
                <a:cs typeface="Calibri" panose="020F0502020204030204"/>
              </a:rPr>
              <a:t>NxtStage</a:t>
            </a:r>
            <a:r>
              <a:rPr lang="nl-NL" sz="2000">
                <a:cs typeface="Calibri" panose="020F0502020204030204"/>
              </a:rPr>
              <a:t> thuisdialyse: 5 tot 6 keer per week</a:t>
            </a:r>
          </a:p>
          <a:p>
            <a:pPr>
              <a:buFont typeface="Arial"/>
              <a:buChar char="•"/>
            </a:pPr>
            <a:r>
              <a:rPr lang="nl-NL" sz="2000">
                <a:cs typeface="Calibri" panose="020F0502020204030204"/>
              </a:rPr>
              <a:t>Hoeveel patiënten in thuisdialyse zijn/blijven aan het werk?</a:t>
            </a:r>
            <a:br>
              <a:rPr lang="nl-NL" sz="2000">
                <a:cs typeface="Calibri" panose="020F0502020204030204"/>
              </a:rPr>
            </a:br>
            <a:r>
              <a:rPr lang="nl-NL" sz="2000" err="1">
                <a:cs typeface="Calibri" panose="020F0502020204030204"/>
              </a:rPr>
              <a:t>Cfr</a:t>
            </a:r>
            <a:r>
              <a:rPr lang="nl-NL" sz="2000">
                <a:cs typeface="Calibri" panose="020F0502020204030204"/>
              </a:rPr>
              <a:t> onderliggende gedachte bij alternatieve vormen van dialyse</a:t>
            </a:r>
          </a:p>
          <a:p>
            <a:pPr>
              <a:buFont typeface="Arial"/>
              <a:buChar char="•"/>
            </a:pPr>
            <a:r>
              <a:rPr lang="nl-NL" sz="2000">
                <a:cs typeface="Calibri" panose="020F0502020204030204"/>
              </a:rPr>
              <a:t>Hoe worden thuisvormen van dialyse best gefaciliteerd?</a:t>
            </a:r>
          </a:p>
          <a:p>
            <a:pPr lvl="1">
              <a:buFont typeface="Arial"/>
              <a:buChar char="•"/>
            </a:pPr>
            <a:r>
              <a:rPr lang="nl-NL" sz="1800">
                <a:cs typeface="Calibri" panose="020F0502020204030204"/>
              </a:rPr>
              <a:t>‘</a:t>
            </a:r>
            <a:r>
              <a:rPr lang="nl-NL" sz="1800" err="1">
                <a:cs typeface="Calibri" panose="020F0502020204030204"/>
              </a:rPr>
              <a:t>carrot</a:t>
            </a:r>
            <a:r>
              <a:rPr lang="nl-NL" sz="1800">
                <a:cs typeface="Calibri" panose="020F0502020204030204"/>
              </a:rPr>
              <a:t>’ versus ‘stick’</a:t>
            </a:r>
          </a:p>
          <a:p>
            <a:pPr>
              <a:buFont typeface="Arial"/>
              <a:buChar char="•"/>
            </a:pPr>
            <a:endParaRPr lang="nl-NL" sz="1100"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nl-NL" sz="1100">
              <a:cs typeface="Calibri" panose="020F0502020204030204"/>
            </a:endParaRPr>
          </a:p>
          <a:p>
            <a:pPr marL="0" indent="0">
              <a:buNone/>
            </a:pPr>
            <a:endParaRPr lang="nl-BE">
              <a:cs typeface="Calibri" panose="020F0502020204030204"/>
            </a:endParaRPr>
          </a:p>
        </p:txBody>
      </p:sp>
      <p:pic>
        <p:nvPicPr>
          <p:cNvPr id="4" name="Afbeelding 3" descr="Carrot vs. Stick | CreditorWatch Collect">
            <a:extLst>
              <a:ext uri="{FF2B5EF4-FFF2-40B4-BE49-F238E27FC236}">
                <a16:creationId xmlns:a16="http://schemas.microsoft.com/office/drawing/2014/main" id="{F10E7B8E-5374-8338-2F62-135C224C4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07" y="4489938"/>
            <a:ext cx="2934678" cy="22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42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9995C-938E-684E-44AB-E39D33B6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Conclusie 1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6CEE3B9-1079-C869-ED9B-95F6BC33F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3200" dirty="0">
                <a:ea typeface="+mn-lt"/>
                <a:cs typeface="+mn-lt"/>
              </a:rPr>
              <a:t>Thuisdialyse (hemodialyse en peritoneale dialyse) zijn </a:t>
            </a:r>
            <a:r>
              <a:rPr lang="nl-NL" sz="3200" u="sng" dirty="0">
                <a:ea typeface="+mn-lt"/>
                <a:cs typeface="+mn-lt"/>
              </a:rPr>
              <a:t>geen</a:t>
            </a:r>
            <a:r>
              <a:rPr lang="nl-NL" sz="3200" dirty="0">
                <a:ea typeface="+mn-lt"/>
                <a:cs typeface="+mn-lt"/>
              </a:rPr>
              <a:t> LOW COST dialyse strategieën</a:t>
            </a:r>
            <a:endParaRPr lang="nl-NL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3200" dirty="0">
                <a:ea typeface="+mn-lt"/>
                <a:cs typeface="+mn-lt"/>
              </a:rPr>
              <a:t>maar passen wel in het concept van </a:t>
            </a:r>
            <a:r>
              <a:rPr lang="nl-NL" sz="3200" b="1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doelmatige zorg </a:t>
            </a:r>
            <a:endParaRPr lang="nl-NL" sz="3200" b="1" baseline="3000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2000" b="1" dirty="0">
                <a:ea typeface="+mn-lt"/>
                <a:cs typeface="+mn-lt"/>
              </a:rPr>
              <a:t>- goede zorg </a:t>
            </a:r>
            <a:endParaRPr lang="nl-NL" sz="1100" b="1" baseline="30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2000" b="1" dirty="0">
                <a:ea typeface="+mn-lt"/>
                <a:cs typeface="+mn-lt"/>
              </a:rPr>
              <a:t>- op het juiste moment </a:t>
            </a:r>
            <a:endParaRPr lang="nl-NL" sz="1100" b="1" baseline="30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2000" b="1" dirty="0">
                <a:ea typeface="+mn-lt"/>
                <a:cs typeface="+mn-lt"/>
              </a:rPr>
              <a:t>- aan de juiste cliënt</a:t>
            </a:r>
            <a:endParaRPr lang="nl-NL" sz="1100" b="1" baseline="30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2000" b="1" dirty="0">
                <a:ea typeface="+mn-lt"/>
                <a:cs typeface="+mn-lt"/>
              </a:rPr>
              <a:t>- rekening houdend met toekomstbestendigheid van de zorg </a:t>
            </a:r>
            <a:endParaRPr lang="nl-NL" sz="1100" b="1" baseline="30000" dirty="0">
              <a:ea typeface="Calibri"/>
              <a:cs typeface="Calibri"/>
            </a:endParaRPr>
          </a:p>
        </p:txBody>
      </p:sp>
      <p:pic>
        <p:nvPicPr>
          <p:cNvPr id="3" name="Afbeelding 2" descr="Afbeelding met voertuig, Landvoertuig, wiel, auto&#10;&#10;Automatisch gegenereerde beschrijving">
            <a:extLst>
              <a:ext uri="{FF2B5EF4-FFF2-40B4-BE49-F238E27FC236}">
                <a16:creationId xmlns:a16="http://schemas.microsoft.com/office/drawing/2014/main" id="{8EB66B6A-CA77-7883-4A9F-7238734C3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459" y="5033378"/>
            <a:ext cx="4134556" cy="1748696"/>
          </a:xfrm>
          <a:prstGeom prst="rect">
            <a:avLst/>
          </a:prstGeom>
        </p:spPr>
      </p:pic>
      <p:pic>
        <p:nvPicPr>
          <p:cNvPr id="6" name="Afbeelding 5" descr="Afbeelding met kleding, tekening, tekenfilm, clipart&#10;&#10;Automatisch gegenereerde beschrijving">
            <a:extLst>
              <a:ext uri="{FF2B5EF4-FFF2-40B4-BE49-F238E27FC236}">
                <a16:creationId xmlns:a16="http://schemas.microsoft.com/office/drawing/2014/main" id="{E5B5DCCA-05AC-7891-60E0-9D2666F5F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4579" y="3342150"/>
            <a:ext cx="1420051" cy="339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88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40740-93FA-440E-BEB9-5C5F5C15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Conclusie 2: thuis dialyse -&gt; koste wat het kost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5D40FD-8BAE-4E04-B711-6DFEBB376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BE" dirty="0"/>
              <a:t>Aanbieden van thuisdialyse vraagt eensgezindheid en overtuiging</a:t>
            </a:r>
          </a:p>
          <a:p>
            <a:pPr lvl="1"/>
            <a:r>
              <a:rPr lang="nl-BE" dirty="0"/>
              <a:t>Bij patiënt en familie</a:t>
            </a:r>
            <a:endParaRPr lang="nl-BE" dirty="0">
              <a:ea typeface="Calibri"/>
              <a:cs typeface="Calibri"/>
            </a:endParaRPr>
          </a:p>
          <a:p>
            <a:pPr lvl="1"/>
            <a:r>
              <a:rPr lang="nl-BE" dirty="0"/>
              <a:t>Bij medisch equipe (artsen en verpleegkundigen)</a:t>
            </a:r>
            <a:endParaRPr lang="nl-BE" dirty="0">
              <a:ea typeface="Calibri"/>
              <a:cs typeface="Calibri"/>
            </a:endParaRPr>
          </a:p>
          <a:p>
            <a:pPr lvl="1"/>
            <a:r>
              <a:rPr lang="nl-BE" dirty="0"/>
              <a:t>Bij de ziekenhuisdirectie</a:t>
            </a:r>
            <a:endParaRPr lang="nl-BE" dirty="0">
              <a:ea typeface="Calibri"/>
              <a:cs typeface="Calibri"/>
            </a:endParaRPr>
          </a:p>
          <a:p>
            <a:r>
              <a:rPr lang="nl-BE" dirty="0"/>
              <a:t>Aanbieden van thuisdialyse vraagt tijd</a:t>
            </a:r>
            <a:endParaRPr lang="nl-BE" dirty="0">
              <a:ea typeface="Calibri"/>
              <a:cs typeface="Calibri"/>
            </a:endParaRPr>
          </a:p>
          <a:p>
            <a:pPr lvl="1"/>
            <a:r>
              <a:rPr lang="nl-BE" dirty="0"/>
              <a:t>Educatie en stimuleren van de patiënt zelfredzaamheid tijdens CKD-traject</a:t>
            </a:r>
            <a:endParaRPr lang="nl-BE" dirty="0">
              <a:cs typeface="Calibri"/>
            </a:endParaRPr>
          </a:p>
          <a:p>
            <a:pPr lvl="1"/>
            <a:r>
              <a:rPr lang="nl-BE" dirty="0"/>
              <a:t>Opleiding bij het starten</a:t>
            </a:r>
            <a:endParaRPr lang="nl-BE" dirty="0">
              <a:cs typeface="Calibri"/>
            </a:endParaRPr>
          </a:p>
          <a:p>
            <a:pPr lvl="1"/>
            <a:r>
              <a:rPr lang="nl-BE" dirty="0"/>
              <a:t>Problemen oplossen tijdens looptijd</a:t>
            </a:r>
            <a:endParaRPr lang="nl-BE" dirty="0">
              <a:ea typeface="Calibri"/>
              <a:cs typeface="Calibri"/>
            </a:endParaRPr>
          </a:p>
          <a:p>
            <a:r>
              <a:rPr lang="nl-BE" dirty="0"/>
              <a:t>Aanbieden van thuisdialyse vraagt geld</a:t>
            </a:r>
            <a:endParaRPr lang="nl-BE" dirty="0">
              <a:ea typeface="Calibri"/>
              <a:cs typeface="Calibri"/>
            </a:endParaRPr>
          </a:p>
          <a:p>
            <a:pPr lvl="1"/>
            <a:r>
              <a:rPr lang="nl-BE" dirty="0"/>
              <a:t>Voor de patiënt: elektriciteit en water</a:t>
            </a:r>
            <a:endParaRPr lang="nl-BE" dirty="0">
              <a:ea typeface="Calibri"/>
              <a:cs typeface="Calibri"/>
            </a:endParaRPr>
          </a:p>
          <a:p>
            <a:pPr lvl="1"/>
            <a:r>
              <a:rPr lang="nl-BE" dirty="0"/>
              <a:t>Voor ziekenhuis: toegewezen team </a:t>
            </a:r>
          </a:p>
          <a:p>
            <a:pPr lvl="1"/>
            <a:r>
              <a:rPr lang="nl-BE" dirty="0"/>
              <a:t>Voor overheid: indien dialysefrequentie hoger is dan 3</a:t>
            </a:r>
          </a:p>
        </p:txBody>
      </p:sp>
    </p:spTree>
    <p:extLst>
      <p:ext uri="{BB962C8B-B14F-4D97-AF65-F5344CB8AC3E}">
        <p14:creationId xmlns:p14="http://schemas.microsoft.com/office/powerpoint/2010/main" val="2665881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kaart, atlas&#10;&#10;Automatisch gegenereerde beschrijving">
            <a:extLst>
              <a:ext uri="{FF2B5EF4-FFF2-40B4-BE49-F238E27FC236}">
                <a16:creationId xmlns:a16="http://schemas.microsoft.com/office/drawing/2014/main" id="{122FCCCF-2D05-E81C-ACC4-C97ACA37D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78" y="991636"/>
            <a:ext cx="8594651" cy="488372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B8D186A-13FE-AAB0-A5CD-1DC5EB3DC805}"/>
              </a:ext>
            </a:extLst>
          </p:cNvPr>
          <p:cNvSpPr txBox="1"/>
          <p:nvPr/>
        </p:nvSpPr>
        <p:spPr>
          <a:xfrm>
            <a:off x="1854228" y="5869987"/>
            <a:ext cx="9020628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50" dirty="0">
                <a:ea typeface="+mn-lt"/>
                <a:cs typeface="+mn-lt"/>
              </a:rPr>
              <a:t>Home </a:t>
            </a:r>
            <a:r>
              <a:rPr lang="nl-NL" sz="1050" dirty="0" err="1">
                <a:ea typeface="+mn-lt"/>
                <a:cs typeface="+mn-lt"/>
              </a:rPr>
              <a:t>dialysis</a:t>
            </a:r>
            <a:r>
              <a:rPr lang="nl-NL" sz="1050" dirty="0">
                <a:ea typeface="+mn-lt"/>
                <a:cs typeface="+mn-lt"/>
              </a:rPr>
              <a:t>: </a:t>
            </a:r>
            <a:r>
              <a:rPr lang="nl-NL" sz="1050" dirty="0" err="1">
                <a:ea typeface="+mn-lt"/>
                <a:cs typeface="+mn-lt"/>
              </a:rPr>
              <a:t>conclusions</a:t>
            </a:r>
            <a:r>
              <a:rPr lang="nl-NL" sz="1050" dirty="0">
                <a:ea typeface="+mn-lt"/>
                <a:cs typeface="+mn-lt"/>
              </a:rPr>
              <a:t> </a:t>
            </a:r>
            <a:r>
              <a:rPr lang="nl-NL" sz="1050" dirty="0" err="1">
                <a:ea typeface="+mn-lt"/>
                <a:cs typeface="+mn-lt"/>
              </a:rPr>
              <a:t>from</a:t>
            </a:r>
            <a:r>
              <a:rPr lang="nl-NL" sz="1050" dirty="0">
                <a:ea typeface="+mn-lt"/>
                <a:cs typeface="+mn-lt"/>
              </a:rPr>
              <a:t> a </a:t>
            </a:r>
            <a:r>
              <a:rPr lang="nl-NL" sz="1050" dirty="0" err="1">
                <a:ea typeface="+mn-lt"/>
                <a:cs typeface="+mn-lt"/>
              </a:rPr>
              <a:t>Kidney</a:t>
            </a:r>
            <a:r>
              <a:rPr lang="nl-NL" sz="1050" dirty="0">
                <a:ea typeface="+mn-lt"/>
                <a:cs typeface="+mn-lt"/>
              </a:rPr>
              <a:t> </a:t>
            </a:r>
            <a:r>
              <a:rPr lang="nl-NL" sz="1050" dirty="0" err="1">
                <a:ea typeface="+mn-lt"/>
                <a:cs typeface="+mn-lt"/>
              </a:rPr>
              <a:t>Disease</a:t>
            </a:r>
            <a:r>
              <a:rPr lang="nl-NL" sz="1050" dirty="0">
                <a:ea typeface="+mn-lt"/>
                <a:cs typeface="+mn-lt"/>
              </a:rPr>
              <a:t>: </a:t>
            </a:r>
            <a:r>
              <a:rPr lang="nl-NL" sz="1050" dirty="0" err="1">
                <a:ea typeface="+mn-lt"/>
                <a:cs typeface="+mn-lt"/>
              </a:rPr>
              <a:t>Improving</a:t>
            </a:r>
            <a:r>
              <a:rPr lang="nl-NL" sz="1050" dirty="0">
                <a:ea typeface="+mn-lt"/>
                <a:cs typeface="+mn-lt"/>
              </a:rPr>
              <a:t> Global </a:t>
            </a:r>
            <a:r>
              <a:rPr lang="nl-NL" sz="1050" dirty="0" err="1">
                <a:ea typeface="+mn-lt"/>
                <a:cs typeface="+mn-lt"/>
              </a:rPr>
              <a:t>Outcomes</a:t>
            </a:r>
            <a:r>
              <a:rPr lang="nl-NL" sz="1050" dirty="0">
                <a:ea typeface="+mn-lt"/>
                <a:cs typeface="+mn-lt"/>
              </a:rPr>
              <a:t> (KDIGO) Controversies Conference</a:t>
            </a:r>
            <a:r>
              <a:rPr lang="nl-NL" dirty="0">
                <a:ea typeface="+mn-lt"/>
                <a:cs typeface="+mn-lt"/>
              </a:rPr>
              <a:t> 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r>
              <a:rPr lang="nl-NL" sz="1000" dirty="0" err="1">
                <a:ea typeface="+mn-lt"/>
                <a:cs typeface="+mn-lt"/>
              </a:rPr>
              <a:t>Kidney</a:t>
            </a:r>
            <a:r>
              <a:rPr lang="nl-NL" sz="1000" dirty="0">
                <a:ea typeface="+mn-lt"/>
                <a:cs typeface="+mn-lt"/>
              </a:rPr>
              <a:t> International (2023) 103, 842–858 </a:t>
            </a:r>
            <a:endParaRPr lang="nl-NL" sz="1000">
              <a:ea typeface="Calibri"/>
              <a:cs typeface="Calibri"/>
            </a:endParaRPr>
          </a:p>
          <a:p>
            <a:pPr algn="l"/>
            <a:endParaRPr lang="nl-N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27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780FE-65AE-6963-8E2B-98DFF11C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Kosten voor de overheid (vanaf 01-01-2024)</a:t>
            </a:r>
            <a:endParaRPr lang="nl-NL"/>
          </a:p>
        </p:txBody>
      </p:sp>
      <p:pic>
        <p:nvPicPr>
          <p:cNvPr id="5" name="Afbeelding 4" descr="Afbeelding met tekst, schermopname, Perceel, diagram&#10;&#10;Automatisch gegenereerde beschrijving">
            <a:extLst>
              <a:ext uri="{FF2B5EF4-FFF2-40B4-BE49-F238E27FC236}">
                <a16:creationId xmlns:a16="http://schemas.microsoft.com/office/drawing/2014/main" id="{124DBE82-C004-C334-2936-19C5153CE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1362075"/>
            <a:ext cx="68770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6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53E1F-FE1A-FE58-E885-C0CD5A0F7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65BB9-73E1-D572-5B5C-3FC59E6E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Kosten voor de overheid (vanaf 01-01-2024)</a:t>
            </a:r>
            <a:endParaRPr lang="nl-NL"/>
          </a:p>
        </p:txBody>
      </p:sp>
      <p:pic>
        <p:nvPicPr>
          <p:cNvPr id="5" name="Afbeelding 4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6AB40792-9EFA-4AAA-1201-14C490387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362075"/>
            <a:ext cx="81153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7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62899-1095-EFC5-EB24-56890FC4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Kosten voor de mutualiteit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150CCC-585B-E0F1-99F4-D7391C514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cs typeface="Calibri"/>
              </a:rPr>
              <a:t>Vervoerskosten</a:t>
            </a:r>
            <a:endParaRPr lang="nl-NL"/>
          </a:p>
        </p:txBody>
      </p:sp>
      <p:pic>
        <p:nvPicPr>
          <p:cNvPr id="4" name="Afbeelding 3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1E5E8B81-4855-0872-D0B1-56610F1E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773" y="1756587"/>
            <a:ext cx="68675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3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B1BD9-445A-8EEA-1751-0B7B1632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Kosten voor het ziekenhuis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358463-7771-95A5-605E-EEB1110F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cs typeface="Calibri"/>
              </a:rPr>
              <a:t>Gebouw</a:t>
            </a:r>
          </a:p>
          <a:p>
            <a:r>
              <a:rPr lang="nl-NL">
                <a:cs typeface="Calibri"/>
              </a:rPr>
              <a:t>Personeel</a:t>
            </a:r>
            <a:endParaRPr lang="nl-NL"/>
          </a:p>
          <a:p>
            <a:r>
              <a:rPr lang="nl-NL">
                <a:cs typeface="Calibri"/>
              </a:rPr>
              <a:t>Wegwerpmateriaal</a:t>
            </a:r>
          </a:p>
          <a:p>
            <a:r>
              <a:rPr lang="nl-NL">
                <a:cs typeface="Calibri"/>
              </a:rPr>
              <a:t>Monitoren</a:t>
            </a:r>
          </a:p>
          <a:p>
            <a:r>
              <a:rPr lang="nl-NL">
                <a:cs typeface="Calibri"/>
              </a:rPr>
              <a:t>Water en elektriciteit</a:t>
            </a:r>
          </a:p>
        </p:txBody>
      </p:sp>
      <p:pic>
        <p:nvPicPr>
          <p:cNvPr id="4" name="Afbeelding 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9BCF963B-FCB3-505F-31A7-2E292BDE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225" y="2612851"/>
            <a:ext cx="6223245" cy="2352431"/>
          </a:xfrm>
          <a:prstGeom prst="rect">
            <a:avLst/>
          </a:prstGeom>
        </p:spPr>
      </p:pic>
      <p:pic>
        <p:nvPicPr>
          <p:cNvPr id="5" name="Afbeelding 4" descr="VRT NWS | Brussels">
            <a:extLst>
              <a:ext uri="{FF2B5EF4-FFF2-40B4-BE49-F238E27FC236}">
                <a16:creationId xmlns:a16="http://schemas.microsoft.com/office/drawing/2014/main" id="{364CD771-676F-18D0-D85A-3FDE0ABAB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865" y="1497454"/>
            <a:ext cx="1064927" cy="10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8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67259-E9EB-42C9-E3A5-F0275523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Kosten voor de patiënt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632A70-85D3-5779-D60A-9F8BAC36C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cs typeface="Calibri"/>
              </a:rPr>
              <a:t>Labo</a:t>
            </a:r>
          </a:p>
          <a:p>
            <a:r>
              <a:rPr lang="nl-NL">
                <a:cs typeface="Calibri"/>
              </a:rPr>
              <a:t>Medicatie kosten</a:t>
            </a:r>
          </a:p>
          <a:p>
            <a:r>
              <a:rPr lang="nl-NL">
                <a:cs typeface="Calibri"/>
              </a:rPr>
              <a:t>Transportkosten</a:t>
            </a:r>
          </a:p>
          <a:p>
            <a:r>
              <a:rPr lang="nl-NL">
                <a:cs typeface="Calibri"/>
              </a:rPr>
              <a:t>Water en elektriciteit</a:t>
            </a:r>
          </a:p>
        </p:txBody>
      </p:sp>
      <p:pic>
        <p:nvPicPr>
          <p:cNvPr id="4" name="Afbeelding 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CC9D5956-FD68-0C65-18BA-551036BFF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2" y="2372586"/>
            <a:ext cx="7344440" cy="3515833"/>
          </a:xfrm>
          <a:prstGeom prst="rect">
            <a:avLst/>
          </a:prstGeom>
        </p:spPr>
      </p:pic>
      <p:pic>
        <p:nvPicPr>
          <p:cNvPr id="6" name="Afbeelding 5" descr="VRT NWS | Brussels">
            <a:extLst>
              <a:ext uri="{FF2B5EF4-FFF2-40B4-BE49-F238E27FC236}">
                <a16:creationId xmlns:a16="http://schemas.microsoft.com/office/drawing/2014/main" id="{9E3F0117-8DA5-C004-BF2F-1429593F1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278" y="1197651"/>
            <a:ext cx="1064927" cy="10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DA0CB-FF4C-85BE-F835-D92A6D24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Niet 'low </a:t>
            </a:r>
            <a:r>
              <a:rPr lang="nl-NL" err="1">
                <a:cs typeface="Calibri Light"/>
              </a:rPr>
              <a:t>cost</a:t>
            </a:r>
            <a:r>
              <a:rPr lang="nl-NL">
                <a:cs typeface="Calibri Light"/>
              </a:rPr>
              <a:t>' maar meest doelmatige dialysestrategie 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590EF6-B4F4-9069-86D9-68743240C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rgbClr val="4007A2"/>
                </a:solidFill>
                <a:ea typeface="+mn-lt"/>
                <a:cs typeface="+mn-lt"/>
                <a:hlinkClick r:id="rId2"/>
              </a:rPr>
              <a:t>Doelmatige zorg is het leveren van </a:t>
            </a:r>
            <a:r>
              <a:rPr lang="nl-NL" sz="2000" b="1" dirty="0">
                <a:solidFill>
                  <a:srgbClr val="4007A2"/>
                </a:solidFill>
                <a:ea typeface="+mn-lt"/>
                <a:cs typeface="+mn-lt"/>
                <a:hlinkClick r:id="rId2"/>
              </a:rPr>
              <a:t>goede zorg op het juiste moment aan de juiste cliënt, rekening houdend met toekomstbestendigheid van de zorg</a:t>
            </a:r>
            <a:endParaRPr lang="nl-NL" sz="1100" b="1" baseline="30000" dirty="0">
              <a:solidFill>
                <a:srgbClr val="123BB6"/>
              </a:solidFill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D68BCDC-B3A6-E1C3-81F7-2B54BED81D8A}"/>
              </a:ext>
            </a:extLst>
          </p:cNvPr>
          <p:cNvSpPr txBox="1"/>
          <p:nvPr/>
        </p:nvSpPr>
        <p:spPr>
          <a:xfrm>
            <a:off x="2350643" y="2761047"/>
            <a:ext cx="731419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nl-NL" sz="2400" dirty="0" err="1">
                <a:solidFill>
                  <a:srgbClr val="7030A0"/>
                </a:solidFill>
                <a:cs typeface="Calibri" panose="020F0502020204030204"/>
              </a:rPr>
              <a:t>Preëmptieve</a:t>
            </a:r>
            <a:r>
              <a:rPr lang="nl-NL" sz="2400" dirty="0">
                <a:solidFill>
                  <a:srgbClr val="7030A0"/>
                </a:solidFill>
                <a:cs typeface="Calibri" panose="020F0502020204030204"/>
              </a:rPr>
              <a:t> niertransplantatie</a:t>
            </a:r>
            <a:r>
              <a:rPr lang="nl-NL" sz="2400" dirty="0">
                <a:cs typeface="Calibri" panose="020F0502020204030204"/>
              </a:rPr>
              <a:t> indien mogelijk</a:t>
            </a:r>
            <a:br>
              <a:rPr lang="nl-NL" sz="2400" dirty="0">
                <a:cs typeface="Calibri" panose="020F0502020204030204"/>
              </a:rPr>
            </a:br>
            <a:r>
              <a:rPr lang="nl-NL" sz="2400" dirty="0">
                <a:ea typeface="Calibri"/>
                <a:cs typeface="Calibri" panose="020F0502020204030204"/>
              </a:rPr>
              <a:t>Bij voorkeur: levende donatie </a:t>
            </a:r>
          </a:p>
          <a:p>
            <a:pPr marL="342900" indent="-342900">
              <a:buAutoNum type="arabicPeriod"/>
            </a:pPr>
            <a:r>
              <a:rPr lang="nl-NL" sz="2400" dirty="0">
                <a:cs typeface="Calibri" panose="020F0502020204030204"/>
              </a:rPr>
              <a:t>Indien niet: </a:t>
            </a:r>
            <a:r>
              <a:rPr lang="nl-NL" sz="2400" dirty="0">
                <a:solidFill>
                  <a:srgbClr val="7030A0"/>
                </a:solidFill>
                <a:cs typeface="Calibri" panose="020F0502020204030204"/>
              </a:rPr>
              <a:t>thuisvorm van dialyse</a:t>
            </a:r>
            <a:r>
              <a:rPr lang="nl-NL" sz="2400" dirty="0">
                <a:cs typeface="Calibri" panose="020F0502020204030204"/>
              </a:rPr>
              <a:t> indien patiënt akkoord gaat en geschikt is</a:t>
            </a:r>
            <a:br>
              <a:rPr lang="nl-NL" sz="2400" dirty="0">
                <a:cs typeface="Calibri" panose="020F0502020204030204"/>
              </a:rPr>
            </a:br>
            <a:r>
              <a:rPr lang="nl-NL" sz="2400" dirty="0">
                <a:cs typeface="Calibri" panose="020F0502020204030204"/>
              </a:rPr>
              <a:t>alternatieven zijn: </a:t>
            </a:r>
            <a:r>
              <a:rPr lang="nl-NL" sz="2400" dirty="0" err="1">
                <a:solidFill>
                  <a:srgbClr val="7030A0"/>
                </a:solidFill>
                <a:cs typeface="Calibri" panose="020F0502020204030204"/>
              </a:rPr>
              <a:t>self</a:t>
            </a:r>
            <a:r>
              <a:rPr lang="nl-NL" sz="2400" dirty="0">
                <a:solidFill>
                  <a:srgbClr val="7030A0"/>
                </a:solidFill>
                <a:cs typeface="Calibri" panose="020F0502020204030204"/>
              </a:rPr>
              <a:t>-care dialyse</a:t>
            </a:r>
            <a:br>
              <a:rPr lang="nl-NL" sz="2400" dirty="0">
                <a:cs typeface="Calibri" panose="020F0502020204030204"/>
              </a:rPr>
            </a:br>
            <a:r>
              <a:rPr lang="nl-NL" sz="2400" dirty="0">
                <a:solidFill>
                  <a:srgbClr val="7030A0"/>
                </a:solidFill>
                <a:cs typeface="Calibri" panose="020F0502020204030204"/>
              </a:rPr>
              <a:t>avondlijke of nachtelijke dialyse</a:t>
            </a:r>
            <a:endParaRPr lang="nl-NL" sz="2400" dirty="0">
              <a:solidFill>
                <a:srgbClr val="7030A0"/>
              </a:solidFill>
              <a:ea typeface="Calibri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nl-NL" sz="2400" dirty="0">
                <a:cs typeface="Calibri" panose="020F0502020204030204"/>
              </a:rPr>
              <a:t>Indien niet: </a:t>
            </a:r>
            <a:r>
              <a:rPr lang="nl-NL" sz="2400" dirty="0">
                <a:solidFill>
                  <a:srgbClr val="7030A0"/>
                </a:solidFill>
                <a:cs typeface="Calibri" panose="020F0502020204030204"/>
              </a:rPr>
              <a:t>ziekenhuisdialyse</a:t>
            </a:r>
            <a:r>
              <a:rPr lang="nl-NL" sz="2400" dirty="0">
                <a:cs typeface="Calibri" panose="020F0502020204030204"/>
              </a:rPr>
              <a:t> zo dicht mogelijk bij de woonplaats van de patiënt</a:t>
            </a:r>
            <a:br>
              <a:rPr lang="nl-NL" sz="2400" dirty="0">
                <a:cs typeface="Calibri" panose="020F0502020204030204"/>
              </a:rPr>
            </a:br>
            <a:r>
              <a:rPr lang="nl-NL" sz="2400" dirty="0">
                <a:cs typeface="Calibri" panose="020F0502020204030204"/>
              </a:rPr>
              <a:t>alternatief is: </a:t>
            </a:r>
            <a:r>
              <a:rPr lang="nl-NL" sz="2400" dirty="0">
                <a:solidFill>
                  <a:srgbClr val="7030A0"/>
                </a:solidFill>
                <a:cs typeface="Calibri" panose="020F0502020204030204"/>
              </a:rPr>
              <a:t>rusthuisdialyse</a:t>
            </a:r>
            <a:endParaRPr lang="nl-NL" sz="2400" dirty="0">
              <a:solidFill>
                <a:srgbClr val="7030A0"/>
              </a:solidFill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41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87CDE-E120-1B2F-E2A8-4ECB9789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Thuishemodialyse in </a:t>
            </a:r>
            <a:r>
              <a:rPr lang="nl-NL" err="1">
                <a:cs typeface="Calibri Light"/>
              </a:rPr>
              <a:t>Jessa</a:t>
            </a:r>
            <a:r>
              <a:rPr lang="nl-NL">
                <a:cs typeface="Calibri Light"/>
              </a:rPr>
              <a:t> Ziekenhuis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7553DE-69EE-61BC-AC85-1FBECB1D3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cs typeface="Calibri"/>
              </a:rPr>
              <a:t>Gestart in 2017 door de komst van </a:t>
            </a:r>
            <a:r>
              <a:rPr lang="nl-NL" err="1">
                <a:cs typeface="Calibri"/>
              </a:rPr>
              <a:t>dr</a:t>
            </a:r>
            <a:r>
              <a:rPr lang="nl-NL">
                <a:cs typeface="Calibri"/>
              </a:rPr>
              <a:t> Tom Cornelis en 'vruchtbare bodem' met Yvan Bollen</a:t>
            </a:r>
          </a:p>
          <a:p>
            <a:r>
              <a:rPr lang="nl-NL">
                <a:cs typeface="Calibri"/>
              </a:rPr>
              <a:t>Het </a:t>
            </a:r>
            <a:r>
              <a:rPr lang="nl-NL" err="1">
                <a:cs typeface="Calibri"/>
              </a:rPr>
              <a:t>niercentrum</a:t>
            </a:r>
            <a:r>
              <a:rPr lang="nl-NL">
                <a:cs typeface="Calibri"/>
              </a:rPr>
              <a:t> Hasselt 'ademt' nu thuisdialyse</a:t>
            </a:r>
            <a:endParaRPr lang="nl-NL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cs typeface="Calibri"/>
              </a:rPr>
              <a:t>Nefrologen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 err="1">
                <a:cs typeface="Calibri"/>
              </a:rPr>
              <a:t>Nierzorgverpleegkundigen</a:t>
            </a:r>
            <a:endParaRPr lang="nl-NL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cs typeface="Calibri"/>
              </a:rPr>
              <a:t>Dialyse </a:t>
            </a:r>
            <a:r>
              <a:rPr lang="nl-NL" err="1">
                <a:cs typeface="Calibri"/>
              </a:rPr>
              <a:t>educatoren</a:t>
            </a:r>
            <a:endParaRPr lang="nl-NL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cs typeface="Calibri"/>
              </a:rPr>
              <a:t>Verpleegkundigen en managers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NL">
                <a:cs typeface="Calibri"/>
              </a:rPr>
              <a:t>Directie en Raad van Bestuur</a:t>
            </a:r>
          </a:p>
        </p:txBody>
      </p:sp>
      <p:pic>
        <p:nvPicPr>
          <p:cNvPr id="4" name="Afbeelding 3" descr="Afbeelding met persoon, kleding, overdekt, Medische apparatuur&#10;&#10;Automatisch gegenereerde beschrijving">
            <a:extLst>
              <a:ext uri="{FF2B5EF4-FFF2-40B4-BE49-F238E27FC236}">
                <a16:creationId xmlns:a16="http://schemas.microsoft.com/office/drawing/2014/main" id="{AA78D75F-75A3-64A2-A725-F92BAC191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136" y="2605314"/>
            <a:ext cx="3778254" cy="329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114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a00cdbf-2bad-4a9a-8af7-81aa3aabe62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878D0BD8D02443876973EAB0C769AC" ma:contentTypeVersion="15" ma:contentTypeDescription="Een nieuw document maken." ma:contentTypeScope="" ma:versionID="50cce6081dbb52cc89839509db53217d">
  <xsd:schema xmlns:xsd="http://www.w3.org/2001/XMLSchema" xmlns:xs="http://www.w3.org/2001/XMLSchema" xmlns:p="http://schemas.microsoft.com/office/2006/metadata/properties" xmlns:ns3="fa00cdbf-2bad-4a9a-8af7-81aa3aabe62e" xmlns:ns4="0336e02e-d6b2-4ccd-b51d-ce0b1a9f4031" targetNamespace="http://schemas.microsoft.com/office/2006/metadata/properties" ma:root="true" ma:fieldsID="59ee949c31110ed2c310a37b55570b2d" ns3:_="" ns4:_="">
    <xsd:import namespace="fa00cdbf-2bad-4a9a-8af7-81aa3aabe62e"/>
    <xsd:import namespace="0336e02e-d6b2-4ccd-b51d-ce0b1a9f40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0cdbf-2bad-4a9a-8af7-81aa3aabe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6e02e-d6b2-4ccd-b51d-ce0b1a9f40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C5D04A-2A05-4765-94E6-6848BD2B3570}">
  <ds:schemaRefs>
    <ds:schemaRef ds:uri="0336e02e-d6b2-4ccd-b51d-ce0b1a9f4031"/>
    <ds:schemaRef ds:uri="fa00cdbf-2bad-4a9a-8af7-81aa3aabe6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125CDA-1637-4076-BCF9-9ADA9840F48F}">
  <ds:schemaRefs>
    <ds:schemaRef ds:uri="0336e02e-d6b2-4ccd-b51d-ce0b1a9f4031"/>
    <ds:schemaRef ds:uri="fa00cdbf-2bad-4a9a-8af7-81aa3aabe6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1999B8-4FFC-467C-A2E3-380866F5D6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927</Words>
  <Application>Microsoft Office PowerPoint</Application>
  <PresentationFormat>Breedbeeld</PresentationFormat>
  <Paragraphs>238</Paragraphs>
  <Slides>29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Courier New,monospace</vt:lpstr>
      <vt:lpstr>Segoe UI</vt:lpstr>
      <vt:lpstr>Times New Roman</vt:lpstr>
      <vt:lpstr>Wingdings</vt:lpstr>
      <vt:lpstr>Kantoorthema</vt:lpstr>
      <vt:lpstr>Low cost dialysis at all cost ?</vt:lpstr>
      <vt:lpstr>‘low cost’: wie betaalt? Wie wil besparen?</vt:lpstr>
      <vt:lpstr>Kosten voor de overheid (vanaf 01-01-2024)</vt:lpstr>
      <vt:lpstr>Kosten voor de overheid (vanaf 01-01-2024)</vt:lpstr>
      <vt:lpstr>Kosten voor de mutualiteit</vt:lpstr>
      <vt:lpstr>Kosten voor het ziekenhuis</vt:lpstr>
      <vt:lpstr>Kosten voor de patiënt</vt:lpstr>
      <vt:lpstr>Niet 'low cost' maar meest doelmatige dialysestrategie </vt:lpstr>
      <vt:lpstr>Thuishemodialyse in Jessa Ziekenhuis</vt:lpstr>
      <vt:lpstr>Verwezenlijkingen van het thuisteam</vt:lpstr>
      <vt:lpstr>Dr Samira Hijjit als observator in Canada</vt:lpstr>
      <vt:lpstr>Visie UHN Toronto on home hemo and PD</vt:lpstr>
      <vt:lpstr>Het kan nog beter: Toronto experience</vt:lpstr>
      <vt:lpstr>The Devil's Advocate</vt:lpstr>
      <vt:lpstr>Vragen vanuit het perspectief van de patiënt</vt:lpstr>
      <vt:lpstr>Geen leeftijdsgrens voor thuishemodialyse </vt:lpstr>
      <vt:lpstr>Opleidingstraject tot thuishemodialyse</vt:lpstr>
      <vt:lpstr>Hoe is de tevredenheid bij de HHD patiënten?</vt:lpstr>
      <vt:lpstr>Zelf prikken of enkel aankoppelen?</vt:lpstr>
      <vt:lpstr>Back-up dialyse in centrum</vt:lpstr>
      <vt:lpstr>Aantal geregistreerde oproepen</vt:lpstr>
      <vt:lpstr>Gevaren van thuishemodialyse</vt:lpstr>
      <vt:lpstr>Extra kosten voor water en elektriciteit</vt:lpstr>
      <vt:lpstr>Wat kan de ziekenhuismanager vragen?</vt:lpstr>
      <vt:lpstr>Verpleegkundige ondersteuning</vt:lpstr>
      <vt:lpstr>Wat interesseert de overheid?</vt:lpstr>
      <vt:lpstr>Conclusie 1</vt:lpstr>
      <vt:lpstr>Conclusie 2: thuis dialyse -&gt; koste wat het kost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SGLT2i voor CKD</dc:title>
  <dc:creator>Bart De Moor</dc:creator>
  <cp:lastModifiedBy>Orpadt Orpadt</cp:lastModifiedBy>
  <cp:revision>390</cp:revision>
  <dcterms:created xsi:type="dcterms:W3CDTF">2021-08-30T18:36:31Z</dcterms:created>
  <dcterms:modified xsi:type="dcterms:W3CDTF">2024-04-17T07:34:04Z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0x0101003F878D0BD8D02443876973EAB0C769AC</vt:lpwstr>
  </property>
</Properties>
</file>