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  <p:sldMasterId id="2147483749" r:id="rId2"/>
  </p:sldMasterIdLst>
  <p:notesMasterIdLst>
    <p:notesMasterId r:id="rId27"/>
  </p:notesMasterIdLst>
  <p:handoutMasterIdLst>
    <p:handoutMasterId r:id="rId28"/>
  </p:handoutMasterIdLst>
  <p:sldIdLst>
    <p:sldId id="292" r:id="rId3"/>
    <p:sldId id="294" r:id="rId4"/>
    <p:sldId id="306" r:id="rId5"/>
    <p:sldId id="333" r:id="rId6"/>
    <p:sldId id="335" r:id="rId7"/>
    <p:sldId id="336" r:id="rId8"/>
    <p:sldId id="353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54" r:id="rId21"/>
    <p:sldId id="348" r:id="rId22"/>
    <p:sldId id="349" r:id="rId23"/>
    <p:sldId id="350" r:id="rId24"/>
    <p:sldId id="351" r:id="rId25"/>
    <p:sldId id="320" r:id="rId26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32" autoAdjust="0"/>
    <p:restoredTop sz="86378" autoAdjust="0"/>
  </p:normalViewPr>
  <p:slideViewPr>
    <p:cSldViewPr snapToGrid="0" snapToObjects="1" showGuides="1">
      <p:cViewPr varScale="1">
        <p:scale>
          <a:sx n="138" d="100"/>
          <a:sy n="138" d="100"/>
        </p:scale>
        <p:origin x="184" y="264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-653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7" d="100"/>
          <a:sy n="127" d="100"/>
        </p:scale>
        <p:origin x="333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E6CAF-12C8-5E4F-8B4C-7CE0D0528819}" type="datetimeFigureOut">
              <a:rPr lang="nl-NL" smtClean="0"/>
              <a:t>19-11-2023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6850F-5FB7-A946-BDFC-FF29E353EC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8885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71F0D-7C32-6C40-B186-432D98C1FD4F}" type="datetimeFigureOut">
              <a:rPr lang="en-US" smtClean="0"/>
              <a:t>11/19/23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F0F7E-9AA4-B242-9A70-1D182BD240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39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F0F7E-9AA4-B242-9A70-1D182BD240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27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ide - logo w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18" y="3936947"/>
            <a:ext cx="2445910" cy="8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09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verticaal - pa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9938" cy="514350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2508134" y="535377"/>
            <a:ext cx="3188144" cy="453183"/>
          </a:xfrm>
          <a:prstGeom prst="rect">
            <a:avLst/>
          </a:prstGeom>
          <a:solidFill>
            <a:srgbClr val="5C1867"/>
          </a:solidFill>
        </p:spPr>
        <p:txBody>
          <a:bodyPr vert="horz" wrap="none" lIns="144000" tIns="72000" rIns="144000" bIns="7200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Voeg slide titel toe</a:t>
            </a:r>
            <a:endParaRPr lang="nl-NL" dirty="0"/>
          </a:p>
        </p:txBody>
      </p:sp>
      <p:sp>
        <p:nvSpPr>
          <p:cNvPr id="8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5192060" y="1384698"/>
            <a:ext cx="3560762" cy="336715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9604257"/>
      </p:ext>
    </p:extLst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illustratie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9938" cy="514350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Rechthoek 7"/>
          <p:cNvSpPr/>
          <p:nvPr/>
        </p:nvSpPr>
        <p:spPr>
          <a:xfrm>
            <a:off x="4579943" y="0"/>
            <a:ext cx="4564061" cy="2571750"/>
          </a:xfrm>
          <a:prstGeom prst="rect">
            <a:avLst/>
          </a:prstGeom>
          <a:solidFill>
            <a:srgbClr val="003D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0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4579938" y="2571750"/>
            <a:ext cx="4564062" cy="2571750"/>
          </a:xfrm>
          <a:prstGeom prst="rect">
            <a:avLst/>
          </a:prstGeom>
        </p:spPr>
        <p:txBody>
          <a:bodyPr vert="horz" lIns="540000" tIns="540000" rIns="540000" bIns="54000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illustratie 2"/>
          <p:cNvSpPr>
            <a:spLocks noGrp="1"/>
          </p:cNvSpPr>
          <p:nvPr>
            <p:ph type="clipArt" sz="quarter" idx="13"/>
          </p:nvPr>
        </p:nvSpPr>
        <p:spPr>
          <a:xfrm>
            <a:off x="6315652" y="877097"/>
            <a:ext cx="1092643" cy="817561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onlineafbeelding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4579943" y="0"/>
            <a:ext cx="4564061" cy="2571750"/>
          </a:xfrm>
          <a:prstGeom prst="rect">
            <a:avLst/>
          </a:prstGeom>
          <a:solidFill>
            <a:srgbClr val="003D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638964440"/>
      </p:ext>
    </p:extLst>
  </p:cSld>
  <p:clrMapOvr>
    <a:masterClrMapping/>
  </p:clrMapOvr>
  <p:transition spd="med" advClick="0" advTm="10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illustratie - licht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9938" cy="514350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Rechthoek 7"/>
          <p:cNvSpPr/>
          <p:nvPr/>
        </p:nvSpPr>
        <p:spPr>
          <a:xfrm>
            <a:off x="4579943" y="0"/>
            <a:ext cx="4564061" cy="25717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0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4579938" y="2571750"/>
            <a:ext cx="4564062" cy="2571750"/>
          </a:xfrm>
          <a:prstGeom prst="rect">
            <a:avLst/>
          </a:prstGeom>
        </p:spPr>
        <p:txBody>
          <a:bodyPr vert="horz" lIns="540000" tIns="540000" rIns="540000" bIns="54000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illustratie 2"/>
          <p:cNvSpPr>
            <a:spLocks noGrp="1"/>
          </p:cNvSpPr>
          <p:nvPr>
            <p:ph type="clipArt" sz="quarter" idx="13"/>
          </p:nvPr>
        </p:nvSpPr>
        <p:spPr>
          <a:xfrm>
            <a:off x="6315652" y="877097"/>
            <a:ext cx="1092643" cy="817561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onlineafbeelding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4579943" y="0"/>
            <a:ext cx="4564061" cy="25717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828130691"/>
      </p:ext>
    </p:extLst>
  </p:cSld>
  <p:clrMapOvr>
    <a:masterClrMapping/>
  </p:clrMapOvr>
  <p:transition spd="med" advClick="0" advTm="10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illustratie - pa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9938" cy="514350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Rechthoek 7"/>
          <p:cNvSpPr/>
          <p:nvPr/>
        </p:nvSpPr>
        <p:spPr>
          <a:xfrm>
            <a:off x="4579943" y="0"/>
            <a:ext cx="4564061" cy="25717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0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4579938" y="2571750"/>
            <a:ext cx="4564062" cy="2571750"/>
          </a:xfrm>
          <a:prstGeom prst="rect">
            <a:avLst/>
          </a:prstGeom>
        </p:spPr>
        <p:txBody>
          <a:bodyPr vert="horz" lIns="540000" tIns="540000" rIns="540000" bIns="54000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illustratie 2"/>
          <p:cNvSpPr>
            <a:spLocks noGrp="1"/>
          </p:cNvSpPr>
          <p:nvPr>
            <p:ph type="clipArt" sz="quarter" idx="13"/>
          </p:nvPr>
        </p:nvSpPr>
        <p:spPr>
          <a:xfrm>
            <a:off x="6315652" y="877097"/>
            <a:ext cx="1092643" cy="817561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onlineafbeelding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4579943" y="0"/>
            <a:ext cx="4564061" cy="25717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2284113152"/>
      </p:ext>
    </p:extLst>
  </p:cSld>
  <p:clrMapOvr>
    <a:masterClrMapping/>
  </p:clrMapOvr>
  <p:transition spd="med" advClick="0" advTm="10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horizontaal - licht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1925241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4964766" y="2326483"/>
            <a:ext cx="3788056" cy="2425369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391178" y="2326483"/>
            <a:ext cx="3791232" cy="2425369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" y="287964"/>
            <a:ext cx="3442605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Voeg slide titel toe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2983823"/>
      </p:ext>
    </p:extLst>
  </p:cSld>
  <p:clrMapOvr>
    <a:masterClrMapping/>
  </p:clrMapOvr>
  <p:transition spd="med" advClick="0" advTm="10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horizontaal - pa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1925241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4964766" y="2326483"/>
            <a:ext cx="3788056" cy="2425369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391178" y="2326483"/>
            <a:ext cx="3791232" cy="2425369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287964"/>
            <a:ext cx="3442605" cy="453183"/>
          </a:xfrm>
          <a:prstGeom prst="rect">
            <a:avLst/>
          </a:prstGeom>
          <a:solidFill>
            <a:srgbClr val="5C1867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Voeg slide titel toe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9869030"/>
      </p:ext>
    </p:extLst>
  </p:cSld>
  <p:clrMapOvr>
    <a:masterClrMapping/>
  </p:clrMapOvr>
  <p:transition spd="med" advClick="0" advTm="10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kolom - licht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2"/>
          <p:cNvSpPr/>
          <p:nvPr userDrawn="1"/>
        </p:nvSpPr>
        <p:spPr>
          <a:xfrm>
            <a:off x="5" y="0"/>
            <a:ext cx="11952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>
              <a:solidFill>
                <a:srgbClr val="0C2653"/>
              </a:solidFill>
            </a:endParaRPr>
          </a:p>
        </p:txBody>
      </p:sp>
      <p:pic>
        <p:nvPicPr>
          <p:cNvPr id="10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16" y="4579697"/>
            <a:ext cx="1434406" cy="285726"/>
          </a:xfrm>
          <a:prstGeom prst="rect">
            <a:avLst/>
          </a:prstGeom>
        </p:spPr>
      </p:pic>
      <p:sp>
        <p:nvSpPr>
          <p:cNvPr id="11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391178" y="984251"/>
            <a:ext cx="8361644" cy="337356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287964"/>
            <a:ext cx="3442605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Voeg slide titel toe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9125593"/>
      </p:ext>
    </p:extLst>
  </p:cSld>
  <p:clrMapOvr>
    <a:masterClrMapping/>
  </p:clrMapOvr>
  <p:transition spd="med" advClick="0" advTm="10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kolom - pa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>
            <a:off x="5" y="0"/>
            <a:ext cx="119529" cy="5143500"/>
          </a:xfrm>
          <a:prstGeom prst="rect">
            <a:avLst/>
          </a:prstGeom>
          <a:solidFill>
            <a:srgbClr val="5C18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>
              <a:solidFill>
                <a:srgbClr val="0C2653"/>
              </a:solidFill>
            </a:endParaRPr>
          </a:p>
        </p:txBody>
      </p:sp>
      <p:sp>
        <p:nvSpPr>
          <p:cNvPr id="10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391178" y="984251"/>
            <a:ext cx="8361644" cy="337356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287964"/>
            <a:ext cx="3442605" cy="453183"/>
          </a:xfrm>
          <a:prstGeom prst="rect">
            <a:avLst/>
          </a:prstGeom>
          <a:solidFill>
            <a:srgbClr val="5C1867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Voeg slide titel toe</a:t>
            </a:r>
            <a:endParaRPr lang="nl-NL" dirty="0"/>
          </a:p>
        </p:txBody>
      </p:sp>
      <p:pic>
        <p:nvPicPr>
          <p:cNvPr id="6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16" y="4579697"/>
            <a:ext cx="1434406" cy="2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25672"/>
      </p:ext>
    </p:extLst>
  </p:cSld>
  <p:clrMapOvr>
    <a:masterClrMapping/>
  </p:clrMapOvr>
  <p:transition spd="med" advClick="0" advTm="10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kolom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4964766" y="984251"/>
            <a:ext cx="3788056" cy="340651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tekst 8"/>
          <p:cNvSpPr>
            <a:spLocks noGrp="1"/>
          </p:cNvSpPr>
          <p:nvPr>
            <p:ph type="body" sz="quarter" idx="14"/>
          </p:nvPr>
        </p:nvSpPr>
        <p:spPr>
          <a:xfrm>
            <a:off x="391178" y="984251"/>
            <a:ext cx="3791232" cy="340651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Rechthoek 2"/>
          <p:cNvSpPr/>
          <p:nvPr userDrawn="1"/>
        </p:nvSpPr>
        <p:spPr>
          <a:xfrm>
            <a:off x="5" y="0"/>
            <a:ext cx="119529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>
              <a:solidFill>
                <a:srgbClr val="0C2653"/>
              </a:solidFill>
            </a:endParaRP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287964"/>
            <a:ext cx="3442605" cy="453183"/>
          </a:xfrm>
          <a:prstGeom prst="rect">
            <a:avLst/>
          </a:prstGeom>
          <a:solidFill>
            <a:schemeClr val="tx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Voeg slide titel toe</a:t>
            </a:r>
            <a:endParaRPr lang="nl-NL" dirty="0"/>
          </a:p>
        </p:txBody>
      </p:sp>
      <p:pic>
        <p:nvPicPr>
          <p:cNvPr id="9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16" y="4579697"/>
            <a:ext cx="1434406" cy="2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02588"/>
      </p:ext>
    </p:extLst>
  </p:cSld>
  <p:clrMapOvr>
    <a:masterClrMapping/>
  </p:clrMapOvr>
  <p:transition spd="med" advClick="0" advTm="10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kolom - licht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2"/>
          <p:cNvSpPr/>
          <p:nvPr userDrawn="1"/>
        </p:nvSpPr>
        <p:spPr>
          <a:xfrm>
            <a:off x="5" y="0"/>
            <a:ext cx="11952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>
              <a:solidFill>
                <a:srgbClr val="0C2653"/>
              </a:solidFill>
            </a:endParaRPr>
          </a:p>
        </p:txBody>
      </p:sp>
      <p:sp>
        <p:nvSpPr>
          <p:cNvPr id="13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4964766" y="984251"/>
            <a:ext cx="3788056" cy="340651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tekst 8"/>
          <p:cNvSpPr>
            <a:spLocks noGrp="1"/>
          </p:cNvSpPr>
          <p:nvPr>
            <p:ph type="body" sz="quarter" idx="14"/>
          </p:nvPr>
        </p:nvSpPr>
        <p:spPr>
          <a:xfrm>
            <a:off x="391178" y="984251"/>
            <a:ext cx="3791232" cy="340651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287964"/>
            <a:ext cx="3442605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Voeg slide titel toe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16" y="4579697"/>
            <a:ext cx="1434406" cy="2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66726"/>
      </p:ext>
    </p:extLst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slide - logo blau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9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16" y="3935244"/>
            <a:ext cx="2445910" cy="84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01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0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kolom - pa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2"/>
          <p:cNvSpPr/>
          <p:nvPr userDrawn="1"/>
        </p:nvSpPr>
        <p:spPr>
          <a:xfrm>
            <a:off x="5" y="0"/>
            <a:ext cx="119529" cy="5143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>
              <a:solidFill>
                <a:srgbClr val="0C2653"/>
              </a:solidFill>
            </a:endParaRPr>
          </a:p>
        </p:txBody>
      </p:sp>
      <p:sp>
        <p:nvSpPr>
          <p:cNvPr id="13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4964766" y="984251"/>
            <a:ext cx="3788056" cy="340651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tekst 8"/>
          <p:cNvSpPr>
            <a:spLocks noGrp="1"/>
          </p:cNvSpPr>
          <p:nvPr>
            <p:ph type="body" sz="quarter" idx="14"/>
          </p:nvPr>
        </p:nvSpPr>
        <p:spPr>
          <a:xfrm>
            <a:off x="391178" y="984251"/>
            <a:ext cx="3791232" cy="340651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287964"/>
            <a:ext cx="3442605" cy="453183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Voeg slide titel toe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16" y="4579697"/>
            <a:ext cx="1434406" cy="2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07075"/>
      </p:ext>
    </p:extLst>
  </p:cSld>
  <p:clrMapOvr>
    <a:masterClrMapping/>
  </p:clrMapOvr>
  <p:transition spd="med" advClick="0" advTm="10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kolom tekst/afbeelding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8"/>
          <p:cNvSpPr>
            <a:spLocks noGrp="1"/>
          </p:cNvSpPr>
          <p:nvPr>
            <p:ph type="body" sz="quarter" idx="14"/>
          </p:nvPr>
        </p:nvSpPr>
        <p:spPr>
          <a:xfrm>
            <a:off x="391178" y="984251"/>
            <a:ext cx="3791232" cy="3398279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4964766" y="984251"/>
            <a:ext cx="3788056" cy="3398279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Rechthoek 2"/>
          <p:cNvSpPr/>
          <p:nvPr userDrawn="1"/>
        </p:nvSpPr>
        <p:spPr>
          <a:xfrm>
            <a:off x="5" y="0"/>
            <a:ext cx="119529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>
              <a:solidFill>
                <a:srgbClr val="0C2653"/>
              </a:solidFill>
            </a:endParaRP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287964"/>
            <a:ext cx="3442605" cy="453183"/>
          </a:xfrm>
          <a:prstGeom prst="rect">
            <a:avLst/>
          </a:prstGeom>
          <a:solidFill>
            <a:schemeClr val="tx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Voeg slide titel toe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16" y="4579697"/>
            <a:ext cx="1434406" cy="2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9881"/>
      </p:ext>
    </p:extLst>
  </p:cSld>
  <p:clrMapOvr>
    <a:masterClrMapping/>
  </p:clrMapOvr>
  <p:transition spd="med" advClick="0" advTm="10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kolom tekst/afbeelding - licht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2"/>
          <p:cNvSpPr/>
          <p:nvPr userDrawn="1"/>
        </p:nvSpPr>
        <p:spPr>
          <a:xfrm>
            <a:off x="5" y="0"/>
            <a:ext cx="119529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>
              <a:solidFill>
                <a:srgbClr val="0C2653"/>
              </a:solidFill>
            </a:endParaRPr>
          </a:p>
        </p:txBody>
      </p:sp>
      <p:sp>
        <p:nvSpPr>
          <p:cNvPr id="13" name="Tijdelijke aanduiding voor tekst 8"/>
          <p:cNvSpPr>
            <a:spLocks noGrp="1"/>
          </p:cNvSpPr>
          <p:nvPr>
            <p:ph type="body" sz="quarter" idx="14"/>
          </p:nvPr>
        </p:nvSpPr>
        <p:spPr>
          <a:xfrm>
            <a:off x="391178" y="984251"/>
            <a:ext cx="3791232" cy="3398279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4964766" y="984251"/>
            <a:ext cx="3788056" cy="3398279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287964"/>
            <a:ext cx="3442605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Voeg slide titel toe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16" y="4579697"/>
            <a:ext cx="1434406" cy="2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15773"/>
      </p:ext>
    </p:extLst>
  </p:cSld>
  <p:clrMapOvr>
    <a:masterClrMapping/>
  </p:clrMapOvr>
  <p:transition spd="med" advClick="0" advTm="10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kolom tekst/afbeelding - pa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2"/>
          <p:cNvSpPr/>
          <p:nvPr userDrawn="1"/>
        </p:nvSpPr>
        <p:spPr>
          <a:xfrm>
            <a:off x="5" y="0"/>
            <a:ext cx="119529" cy="5143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>
              <a:solidFill>
                <a:srgbClr val="0C2653"/>
              </a:solidFill>
            </a:endParaRPr>
          </a:p>
        </p:txBody>
      </p:sp>
      <p:sp>
        <p:nvSpPr>
          <p:cNvPr id="13" name="Tijdelijke aanduiding voor tekst 8"/>
          <p:cNvSpPr>
            <a:spLocks noGrp="1"/>
          </p:cNvSpPr>
          <p:nvPr>
            <p:ph type="body" sz="quarter" idx="14"/>
          </p:nvPr>
        </p:nvSpPr>
        <p:spPr>
          <a:xfrm>
            <a:off x="391178" y="984251"/>
            <a:ext cx="3791232" cy="3398279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4964766" y="984251"/>
            <a:ext cx="3788056" cy="3398279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287964"/>
            <a:ext cx="3442605" cy="453183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Voeg slide titel toe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16" y="4579697"/>
            <a:ext cx="1434406" cy="2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30785"/>
      </p:ext>
    </p:extLst>
  </p:cSld>
  <p:clrMapOvr>
    <a:masterClrMapping/>
  </p:clrMapOvr>
  <p:transition spd="med" advClick="0" advTm="10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kolom afbeelding/tekst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/>
          <p:cNvSpPr>
            <a:spLocks noGrp="1"/>
          </p:cNvSpPr>
          <p:nvPr>
            <p:ph type="body" sz="quarter" idx="15"/>
          </p:nvPr>
        </p:nvSpPr>
        <p:spPr>
          <a:xfrm>
            <a:off x="4961590" y="984251"/>
            <a:ext cx="3791232" cy="3398279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394354" y="984251"/>
            <a:ext cx="3788056" cy="3398279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Rechthoek 2"/>
          <p:cNvSpPr/>
          <p:nvPr userDrawn="1"/>
        </p:nvSpPr>
        <p:spPr>
          <a:xfrm>
            <a:off x="5" y="0"/>
            <a:ext cx="119529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>
              <a:solidFill>
                <a:srgbClr val="0C2653"/>
              </a:solidFill>
            </a:endParaRP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287964"/>
            <a:ext cx="3442605" cy="453183"/>
          </a:xfrm>
          <a:prstGeom prst="rect">
            <a:avLst/>
          </a:prstGeom>
          <a:solidFill>
            <a:schemeClr val="tx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Voeg slide titel toe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16" y="4579697"/>
            <a:ext cx="1434406" cy="2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79101"/>
      </p:ext>
    </p:extLst>
  </p:cSld>
  <p:clrMapOvr>
    <a:masterClrMapping/>
  </p:clrMapOvr>
  <p:transition spd="med" advClick="0" advTm="10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kolom afbeelding/tekst - licht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2"/>
          <p:cNvSpPr/>
          <p:nvPr userDrawn="1"/>
        </p:nvSpPr>
        <p:spPr>
          <a:xfrm>
            <a:off x="5" y="0"/>
            <a:ext cx="11952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>
              <a:solidFill>
                <a:srgbClr val="0C2653"/>
              </a:solidFill>
            </a:endParaRPr>
          </a:p>
        </p:txBody>
      </p:sp>
      <p:sp>
        <p:nvSpPr>
          <p:cNvPr id="13" name="Tijdelijke aanduiding voor tekst 8"/>
          <p:cNvSpPr>
            <a:spLocks noGrp="1"/>
          </p:cNvSpPr>
          <p:nvPr>
            <p:ph type="body" sz="quarter" idx="15"/>
          </p:nvPr>
        </p:nvSpPr>
        <p:spPr>
          <a:xfrm>
            <a:off x="4961590" y="984251"/>
            <a:ext cx="3791232" cy="3398279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394354" y="984251"/>
            <a:ext cx="3788056" cy="3398279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287964"/>
            <a:ext cx="3442605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Voeg slide titel toe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16" y="4579697"/>
            <a:ext cx="1434406" cy="2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96489"/>
      </p:ext>
    </p:extLst>
  </p:cSld>
  <p:clrMapOvr>
    <a:masterClrMapping/>
  </p:clrMapOvr>
  <p:transition spd="med" advClick="0" advTm="10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kolom afbeelding/tekst - pa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2"/>
          <p:cNvSpPr/>
          <p:nvPr userDrawn="1"/>
        </p:nvSpPr>
        <p:spPr>
          <a:xfrm>
            <a:off x="5" y="0"/>
            <a:ext cx="119529" cy="5143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>
              <a:solidFill>
                <a:srgbClr val="0C2653"/>
              </a:solidFill>
            </a:endParaRPr>
          </a:p>
        </p:txBody>
      </p:sp>
      <p:sp>
        <p:nvSpPr>
          <p:cNvPr id="12" name="Tijdelijke aanduiding voor tekst 8"/>
          <p:cNvSpPr>
            <a:spLocks noGrp="1"/>
          </p:cNvSpPr>
          <p:nvPr>
            <p:ph type="body" sz="quarter" idx="15"/>
          </p:nvPr>
        </p:nvSpPr>
        <p:spPr>
          <a:xfrm>
            <a:off x="4961590" y="984251"/>
            <a:ext cx="3791232" cy="3398279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394354" y="984251"/>
            <a:ext cx="3788056" cy="3398279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287964"/>
            <a:ext cx="3442605" cy="453183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Voeg slide titel toe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16" y="4579697"/>
            <a:ext cx="1434406" cy="2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53639"/>
      </p:ext>
    </p:extLst>
  </p:cSld>
  <p:clrMapOvr>
    <a:masterClrMapping/>
  </p:clrMapOvr>
  <p:transition spd="med" advClick="0" advTm="10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kolom - rood/oranje/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394358" y="893734"/>
            <a:ext cx="2618471" cy="1557835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394359" y="2451568"/>
            <a:ext cx="2618471" cy="273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44000" tIns="72000" rIns="144000" bIns="7200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titel</a:t>
            </a:r>
            <a:endParaRPr lang="nl-NL" dirty="0"/>
          </a:p>
        </p:txBody>
      </p:sp>
      <p:sp>
        <p:nvSpPr>
          <p:cNvPr id="18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3259357" y="893734"/>
            <a:ext cx="2618471" cy="1557835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9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3260329" y="2451568"/>
            <a:ext cx="2618471" cy="273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144000" tIns="72000" rIns="144000" bIns="7200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titel</a:t>
            </a:r>
            <a:endParaRPr lang="nl-NL" dirty="0"/>
          </a:p>
        </p:txBody>
      </p:sp>
      <p:sp>
        <p:nvSpPr>
          <p:cNvPr id="22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126292" y="893734"/>
            <a:ext cx="2618471" cy="1557835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6126298" y="2451568"/>
            <a:ext cx="2618471" cy="2738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144000" tIns="72000" rIns="144000" bIns="7200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titel</a:t>
            </a:r>
            <a:endParaRPr lang="nl-NL" dirty="0"/>
          </a:p>
        </p:txBody>
      </p:sp>
      <p:sp>
        <p:nvSpPr>
          <p:cNvPr id="25" name="Tijdelijke aanduiding voor tekst 8"/>
          <p:cNvSpPr>
            <a:spLocks noGrp="1"/>
          </p:cNvSpPr>
          <p:nvPr>
            <p:ph type="body" sz="quarter" idx="16"/>
          </p:nvPr>
        </p:nvSpPr>
        <p:spPr>
          <a:xfrm>
            <a:off x="394359" y="2997243"/>
            <a:ext cx="2618471" cy="1640962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4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4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4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4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6" name="Tijdelijke aanduiding voor tekst 8"/>
          <p:cNvSpPr>
            <a:spLocks noGrp="1"/>
          </p:cNvSpPr>
          <p:nvPr>
            <p:ph type="body" sz="quarter" idx="17"/>
          </p:nvPr>
        </p:nvSpPr>
        <p:spPr>
          <a:xfrm>
            <a:off x="3259357" y="2997243"/>
            <a:ext cx="2618471" cy="1640962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5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5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5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5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7" name="Tijdelijke aanduiding voor tekst 8"/>
          <p:cNvSpPr>
            <a:spLocks noGrp="1"/>
          </p:cNvSpPr>
          <p:nvPr>
            <p:ph type="body" sz="quarter" idx="18"/>
          </p:nvPr>
        </p:nvSpPr>
        <p:spPr>
          <a:xfrm>
            <a:off x="6126298" y="2997243"/>
            <a:ext cx="2618471" cy="1640962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6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6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6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6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5429370"/>
      </p:ext>
    </p:extLst>
  </p:cSld>
  <p:clrMapOvr>
    <a:masterClrMapping/>
  </p:clrMapOvr>
  <p:transition spd="med" advClick="0" advTm="10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3 kolom - rood/oranje/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394358" y="893734"/>
            <a:ext cx="2618471" cy="1557835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394359" y="2451568"/>
            <a:ext cx="2618471" cy="2738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44000" tIns="72000" rIns="144000" bIns="7200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titel</a:t>
            </a:r>
            <a:endParaRPr lang="nl-NL" dirty="0"/>
          </a:p>
        </p:txBody>
      </p:sp>
      <p:sp>
        <p:nvSpPr>
          <p:cNvPr id="18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3259357" y="893734"/>
            <a:ext cx="2618471" cy="1557835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9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3260329" y="2451568"/>
            <a:ext cx="2618471" cy="2738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144000" tIns="72000" rIns="144000" bIns="7200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titel</a:t>
            </a:r>
            <a:endParaRPr lang="nl-NL" dirty="0"/>
          </a:p>
        </p:txBody>
      </p:sp>
      <p:sp>
        <p:nvSpPr>
          <p:cNvPr id="22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126292" y="893734"/>
            <a:ext cx="2618471" cy="1557835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6126298" y="2451568"/>
            <a:ext cx="2618471" cy="2738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144000" tIns="72000" rIns="144000" bIns="7200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titel</a:t>
            </a:r>
            <a:endParaRPr lang="nl-NL" dirty="0"/>
          </a:p>
        </p:txBody>
      </p:sp>
      <p:sp>
        <p:nvSpPr>
          <p:cNvPr id="25" name="Tijdelijke aanduiding voor tekst 8"/>
          <p:cNvSpPr>
            <a:spLocks noGrp="1"/>
          </p:cNvSpPr>
          <p:nvPr>
            <p:ph type="body" sz="quarter" idx="16"/>
          </p:nvPr>
        </p:nvSpPr>
        <p:spPr>
          <a:xfrm>
            <a:off x="394359" y="2997243"/>
            <a:ext cx="2618471" cy="1640962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4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4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4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4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6" name="Tijdelijke aanduiding voor tekst 8"/>
          <p:cNvSpPr>
            <a:spLocks noGrp="1"/>
          </p:cNvSpPr>
          <p:nvPr>
            <p:ph type="body" sz="quarter" idx="17"/>
          </p:nvPr>
        </p:nvSpPr>
        <p:spPr>
          <a:xfrm>
            <a:off x="3259357" y="2997243"/>
            <a:ext cx="2618471" cy="1640962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5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5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5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5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7" name="Tijdelijke aanduiding voor tekst 8"/>
          <p:cNvSpPr>
            <a:spLocks noGrp="1"/>
          </p:cNvSpPr>
          <p:nvPr>
            <p:ph type="body" sz="quarter" idx="18"/>
          </p:nvPr>
        </p:nvSpPr>
        <p:spPr>
          <a:xfrm>
            <a:off x="6126298" y="2997243"/>
            <a:ext cx="2618471" cy="1640962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6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6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6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accent6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gegevens - 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 w="127000" cmpd="sng">
            <a:solidFill>
              <a:srgbClr val="FFFFFF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73030" y="2240053"/>
            <a:ext cx="9002713" cy="332399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 sz="1800" b="0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contactgegevens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28" y="4210050"/>
            <a:ext cx="1660158" cy="49223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52" y="2998774"/>
            <a:ext cx="2445910" cy="8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25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- 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 w="127000" cmpd="sng">
            <a:solidFill>
              <a:srgbClr val="FFFFFF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73030" y="1405422"/>
            <a:ext cx="9002713" cy="553998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TITEL</a:t>
            </a:r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73030" y="2301948"/>
            <a:ext cx="9002713" cy="430887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800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Subtitel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18" y="3936947"/>
            <a:ext cx="2445910" cy="8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9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0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gegevens - licht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1B3"/>
          </a:solidFill>
          <a:ln w="127000" cmpd="sng">
            <a:solidFill>
              <a:srgbClr val="FFFFFF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73030" y="2240053"/>
            <a:ext cx="9002713" cy="332399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 sz="1800" b="0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contactgegevens</a:t>
            </a: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28" y="4210050"/>
            <a:ext cx="1660158" cy="49223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52" y="2998774"/>
            <a:ext cx="2445910" cy="8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02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0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gegevens - paar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/>
          </a:solidFill>
          <a:ln w="127000" cmpd="sng">
            <a:solidFill>
              <a:srgbClr val="FFFFFF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73030" y="2240053"/>
            <a:ext cx="9002713" cy="332399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 sz="1800" b="0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contactgegevens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28" y="4210050"/>
            <a:ext cx="1660158" cy="49223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52" y="2998774"/>
            <a:ext cx="2445910" cy="8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65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0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992C8-E317-4EF9-A755-C0029861BB72}" type="datetimeFigureOut">
              <a:rPr lang="nl-BE" smtClean="0"/>
              <a:t>19/11/2023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FD83-2633-4F52-8ED8-AB25418E93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2563806"/>
      </p:ext>
    </p:extLst>
  </p:cSld>
  <p:clrMapOvr>
    <a:masterClrMapping/>
  </p:clrMapOvr>
  <p:transition spd="med" advClick="0" advTm="10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992C8-E317-4EF9-A755-C0029861BB72}" type="datetimeFigureOut">
              <a:rPr lang="nl-BE" smtClean="0"/>
              <a:t>19/11/2023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FD83-2633-4F52-8ED8-AB25418E93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8432703"/>
      </p:ext>
    </p:extLst>
  </p:cSld>
  <p:clrMapOvr>
    <a:masterClrMapping/>
  </p:clrMapOvr>
  <p:transition spd="med" advClick="0" advTm="10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992C8-E317-4EF9-A755-C0029861BB72}" type="datetimeFigureOut">
              <a:rPr lang="nl-BE" smtClean="0"/>
              <a:t>19/11/2023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FD83-2633-4F52-8ED8-AB25418E93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2239113"/>
      </p:ext>
    </p:extLst>
  </p:cSld>
  <p:clrMapOvr>
    <a:masterClrMapping/>
  </p:clrMapOvr>
  <p:transition spd="med" advClick="0" advTm="10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992C8-E317-4EF9-A755-C0029861BB72}" type="datetimeFigureOut">
              <a:rPr lang="nl-BE" smtClean="0"/>
              <a:t>19/11/2023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FD83-2633-4F52-8ED8-AB25418E93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3056905"/>
      </p:ext>
    </p:extLst>
  </p:cSld>
  <p:clrMapOvr>
    <a:masterClrMapping/>
  </p:clrMapOvr>
  <p:transition spd="med" advClick="0" advTm="10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992C8-E317-4EF9-A755-C0029861BB72}" type="datetimeFigureOut">
              <a:rPr lang="nl-BE" smtClean="0"/>
              <a:t>19/11/2023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FD83-2633-4F52-8ED8-AB25418E93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3600596"/>
      </p:ext>
    </p:extLst>
  </p:cSld>
  <p:clrMapOvr>
    <a:masterClrMapping/>
  </p:clrMapOvr>
  <p:transition spd="med" advClick="0" advTm="10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992C8-E317-4EF9-A755-C0029861BB72}" type="datetimeFigureOut">
              <a:rPr lang="nl-BE" smtClean="0"/>
              <a:t>19/11/2023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FD83-2633-4F52-8ED8-AB25418E93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0032014"/>
      </p:ext>
    </p:extLst>
  </p:cSld>
  <p:clrMapOvr>
    <a:masterClrMapping/>
  </p:clrMapOvr>
  <p:transition spd="med" advClick="0" advTm="10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992C8-E317-4EF9-A755-C0029861BB72}" type="datetimeFigureOut">
              <a:rPr lang="nl-BE" smtClean="0"/>
              <a:t>19/11/2023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FD83-2633-4F52-8ED8-AB25418E93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1955718"/>
      </p:ext>
    </p:extLst>
  </p:cSld>
  <p:clrMapOvr>
    <a:masterClrMapping/>
  </p:clrMapOvr>
  <p:transition spd="med" advClick="0" advTm="10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992C8-E317-4EF9-A755-C0029861BB72}" type="datetimeFigureOut">
              <a:rPr lang="nl-BE" smtClean="0"/>
              <a:t>19/11/2023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FD83-2633-4F52-8ED8-AB25418E93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3999661"/>
      </p:ext>
    </p:extLst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- licht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 w="127000" cmpd="sng">
            <a:solidFill>
              <a:srgbClr val="FFFFFF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73030" y="1405422"/>
            <a:ext cx="9002713" cy="553998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TITEL</a:t>
            </a:r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73030" y="2301948"/>
            <a:ext cx="9002713" cy="430887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800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Subtitel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18" y="3936947"/>
            <a:ext cx="2445910" cy="8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00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0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992C8-E317-4EF9-A755-C0029861BB72}" type="datetimeFigureOut">
              <a:rPr lang="nl-BE" smtClean="0"/>
              <a:t>19/11/2023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FD83-2633-4F52-8ED8-AB25418E93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617116"/>
      </p:ext>
    </p:extLst>
  </p:cSld>
  <p:clrMapOvr>
    <a:masterClrMapping/>
  </p:clrMapOvr>
  <p:transition spd="med" advClick="0" advTm="10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992C8-E317-4EF9-A755-C0029861BB72}" type="datetimeFigureOut">
              <a:rPr lang="nl-BE" smtClean="0"/>
              <a:t>19/11/2023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FD83-2633-4F52-8ED8-AB25418E93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2841187"/>
      </p:ext>
    </p:extLst>
  </p:cSld>
  <p:clrMapOvr>
    <a:masterClrMapping/>
  </p:clrMapOvr>
  <p:transition spd="med" advClick="0" advTm="10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992C8-E317-4EF9-A755-C0029861BB72}" type="datetimeFigureOut">
              <a:rPr lang="nl-BE" smtClean="0"/>
              <a:t>19/11/2023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FD83-2633-4F52-8ED8-AB25418E93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5958520"/>
      </p:ext>
    </p:extLst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- paar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/>
          </a:solidFill>
          <a:ln w="127000" cmpd="sng">
            <a:solidFill>
              <a:srgbClr val="FFFFFF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73030" y="1405422"/>
            <a:ext cx="9002713" cy="553998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TITEL</a:t>
            </a:r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73030" y="2301948"/>
            <a:ext cx="9002713" cy="430887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800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Subtitel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18" y="3936947"/>
            <a:ext cx="2445910" cy="8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25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a slide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/>
          </p:nvPr>
        </p:nvSpPr>
        <p:spPr>
          <a:xfrm>
            <a:off x="670" y="4987"/>
            <a:ext cx="9151938" cy="3220641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1391449" y="3872292"/>
            <a:ext cx="6361113" cy="295466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600" b="0" i="0" baseline="0"/>
            </a:lvl1pPr>
            <a:lvl2pPr marL="457189" indent="0" algn="ctr">
              <a:lnSpc>
                <a:spcPct val="100000"/>
              </a:lnSpc>
              <a:spcBef>
                <a:spcPts val="0"/>
              </a:spcBef>
              <a:buNone/>
              <a:defRPr sz="1600" b="0" i="0"/>
            </a:lvl2pPr>
            <a:lvl3pPr marL="914377" indent="0" algn="ctr">
              <a:lnSpc>
                <a:spcPct val="100000"/>
              </a:lnSpc>
              <a:spcBef>
                <a:spcPts val="0"/>
              </a:spcBef>
              <a:buNone/>
              <a:defRPr sz="1600" b="0" i="0"/>
            </a:lvl3pPr>
            <a:lvl4pPr marL="1371566" indent="0" algn="ctr">
              <a:lnSpc>
                <a:spcPct val="100000"/>
              </a:lnSpc>
              <a:spcBef>
                <a:spcPts val="0"/>
              </a:spcBef>
              <a:buNone/>
              <a:defRPr sz="1600" b="0" i="0"/>
            </a:lvl4pPr>
            <a:lvl5pPr marL="1828754" indent="0" algn="ctr">
              <a:lnSpc>
                <a:spcPct val="100000"/>
              </a:lnSpc>
              <a:spcBef>
                <a:spcPts val="0"/>
              </a:spcBef>
              <a:buNone/>
              <a:defRPr sz="1600" b="0" i="0"/>
            </a:lvl5pPr>
          </a:lstStyle>
          <a:p>
            <a:pPr lvl="0"/>
            <a:r>
              <a:rPr lang="nl-BE" dirty="0"/>
              <a:t>Klik hier om de introtekst te vervangen</a:t>
            </a:r>
            <a:endParaRPr lang="nl-NL" dirty="0"/>
          </a:p>
        </p:txBody>
      </p:sp>
      <p:sp>
        <p:nvSpPr>
          <p:cNvPr id="5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3277360" y="2937485"/>
            <a:ext cx="2598560" cy="576293"/>
          </a:xfrm>
          <a:prstGeom prst="rect">
            <a:avLst/>
          </a:prstGeom>
          <a:solidFill>
            <a:schemeClr val="tx2"/>
          </a:solidFill>
        </p:spPr>
        <p:txBody>
          <a:bodyPr vert="horz" wrap="none" lIns="144000" tIns="72000" rIns="144000" bIns="72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2800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Thema 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7918173"/>
      </p:ext>
    </p:extLst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a slide - licht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/>
          </p:nvPr>
        </p:nvSpPr>
        <p:spPr>
          <a:xfrm>
            <a:off x="670" y="4987"/>
            <a:ext cx="9151938" cy="3220641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1391449" y="3872292"/>
            <a:ext cx="6361113" cy="295466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600" b="0" i="0" baseline="0"/>
            </a:lvl1pPr>
            <a:lvl2pPr marL="457189" indent="0" algn="ctr">
              <a:lnSpc>
                <a:spcPct val="100000"/>
              </a:lnSpc>
              <a:spcBef>
                <a:spcPts val="0"/>
              </a:spcBef>
              <a:buNone/>
              <a:defRPr sz="1600" b="0" i="0"/>
            </a:lvl2pPr>
            <a:lvl3pPr marL="914377" indent="0" algn="ctr">
              <a:lnSpc>
                <a:spcPct val="100000"/>
              </a:lnSpc>
              <a:spcBef>
                <a:spcPts val="0"/>
              </a:spcBef>
              <a:buNone/>
              <a:defRPr sz="1600" b="0" i="0"/>
            </a:lvl3pPr>
            <a:lvl4pPr marL="1371566" indent="0" algn="ctr">
              <a:lnSpc>
                <a:spcPct val="100000"/>
              </a:lnSpc>
              <a:spcBef>
                <a:spcPts val="0"/>
              </a:spcBef>
              <a:buNone/>
              <a:defRPr sz="1600" b="0" i="0"/>
            </a:lvl4pPr>
            <a:lvl5pPr marL="1828754" indent="0" algn="ctr">
              <a:lnSpc>
                <a:spcPct val="100000"/>
              </a:lnSpc>
              <a:spcBef>
                <a:spcPts val="0"/>
              </a:spcBef>
              <a:buNone/>
              <a:defRPr sz="1600" b="0" i="0"/>
            </a:lvl5pPr>
          </a:lstStyle>
          <a:p>
            <a:pPr lvl="0"/>
            <a:r>
              <a:rPr lang="nl-BE" dirty="0"/>
              <a:t>Klik hier om de introtekst te vervangen</a:t>
            </a:r>
            <a:endParaRPr lang="nl-NL" dirty="0"/>
          </a:p>
        </p:txBody>
      </p:sp>
      <p:sp>
        <p:nvSpPr>
          <p:cNvPr id="6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3277360" y="2937485"/>
            <a:ext cx="2598560" cy="57629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144000" tIns="72000" rIns="144000" bIns="72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2800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Thema 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1991478"/>
      </p:ext>
    </p:extLst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ma slide - pa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/>
          </p:nvPr>
        </p:nvSpPr>
        <p:spPr>
          <a:xfrm>
            <a:off x="670" y="4987"/>
            <a:ext cx="9151938" cy="3220641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1391449" y="3872292"/>
            <a:ext cx="6361113" cy="295466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600" b="0" i="0" baseline="0"/>
            </a:lvl1pPr>
            <a:lvl2pPr marL="457189" indent="0" algn="ctr">
              <a:lnSpc>
                <a:spcPct val="100000"/>
              </a:lnSpc>
              <a:spcBef>
                <a:spcPts val="0"/>
              </a:spcBef>
              <a:buNone/>
              <a:defRPr sz="1600" b="0" i="0"/>
            </a:lvl2pPr>
            <a:lvl3pPr marL="914377" indent="0" algn="ctr">
              <a:lnSpc>
                <a:spcPct val="100000"/>
              </a:lnSpc>
              <a:spcBef>
                <a:spcPts val="0"/>
              </a:spcBef>
              <a:buNone/>
              <a:defRPr sz="1600" b="0" i="0"/>
            </a:lvl3pPr>
            <a:lvl4pPr marL="1371566" indent="0" algn="ctr">
              <a:lnSpc>
                <a:spcPct val="100000"/>
              </a:lnSpc>
              <a:spcBef>
                <a:spcPts val="0"/>
              </a:spcBef>
              <a:buNone/>
              <a:defRPr sz="1600" b="0" i="0"/>
            </a:lvl4pPr>
            <a:lvl5pPr marL="1828754" indent="0" algn="ctr">
              <a:lnSpc>
                <a:spcPct val="100000"/>
              </a:lnSpc>
              <a:spcBef>
                <a:spcPts val="0"/>
              </a:spcBef>
              <a:buNone/>
              <a:defRPr sz="1600" b="0" i="0"/>
            </a:lvl5pPr>
          </a:lstStyle>
          <a:p>
            <a:pPr lvl="0"/>
            <a:r>
              <a:rPr lang="nl-BE" dirty="0"/>
              <a:t>Klik hier om de introtekst te vervangen</a:t>
            </a:r>
            <a:endParaRPr lang="nl-NL" dirty="0"/>
          </a:p>
        </p:txBody>
      </p:sp>
      <p:sp>
        <p:nvSpPr>
          <p:cNvPr id="5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7360" y="2937485"/>
            <a:ext cx="2598560" cy="576293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144000" tIns="72000" rIns="144000" bIns="72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2800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Thema 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9887033"/>
      </p:ext>
    </p:extLst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verticaal - licht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9938" cy="514350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2508134" y="535377"/>
            <a:ext cx="3188144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144000" tIns="72000" rIns="144000" bIns="7200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Voeg slide titel toe</a:t>
            </a:r>
            <a:endParaRPr lang="nl-NL" dirty="0"/>
          </a:p>
        </p:txBody>
      </p:sp>
      <p:sp>
        <p:nvSpPr>
          <p:cNvPr id="5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5192060" y="1384698"/>
            <a:ext cx="3560762" cy="336715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179996" indent="-179996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120000"/>
              <a:defRPr sz="1400"/>
            </a:lvl1pPr>
            <a:lvl2pPr marL="359991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-"/>
              <a:defRPr sz="1400"/>
            </a:lvl2pPr>
            <a:lvl3pPr marL="539987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Lucida Grande"/>
              <a:buChar char="»"/>
              <a:defRPr sz="1400"/>
            </a:lvl3pPr>
            <a:lvl4pPr marL="719982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90000"/>
              <a:buFont typeface="Arial"/>
              <a:buChar char="•"/>
              <a:defRPr sz="1400"/>
            </a:lvl4pPr>
            <a:lvl5pPr marL="899978" indent="-179996">
              <a:lnSpc>
                <a:spcPct val="120000"/>
              </a:lnSpc>
              <a:spcBef>
                <a:spcPts val="51"/>
              </a:spcBef>
              <a:spcAft>
                <a:spcPts val="51"/>
              </a:spcAft>
              <a:buClr>
                <a:schemeClr val="tx2"/>
              </a:buClr>
              <a:buSzPct val="120000"/>
              <a:buFont typeface="Lucida Grande"/>
              <a:buChar char="»"/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4679427"/>
      </p:ext>
    </p:extLst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64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9" r:id="rId14"/>
    <p:sldLayoutId id="2147483730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4" r:id="rId27"/>
    <p:sldLayoutId id="2147483748" r:id="rId28"/>
    <p:sldLayoutId id="2147483745" r:id="rId29"/>
    <p:sldLayoutId id="2147483746" r:id="rId30"/>
    <p:sldLayoutId id="2147483747" r:id="rId31"/>
  </p:sldLayoutIdLst>
  <p:transition spd="med" advClick="0" advTm="10000">
    <p:fade/>
  </p:transition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992C8-E317-4EF9-A755-C0029861BB72}" type="datetimeFigureOut">
              <a:rPr lang="nl-BE" smtClean="0"/>
              <a:t>19/11/2023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FFD83-2633-4F52-8ED8-AB25418E93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063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spd="med" advClick="0" advTm="10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3844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18" y="3936947"/>
            <a:ext cx="2445910" cy="859201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1" y="254442"/>
            <a:ext cx="9143998" cy="7662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Mogelijke complicaties bij de patiënt tijdens de hemodialysebehandeling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5302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0EB0C56-D7BB-F74E-8630-C1510BEF9D37}"/>
              </a:ext>
            </a:extLst>
          </p:cNvPr>
          <p:cNvSpPr/>
          <p:nvPr/>
        </p:nvSpPr>
        <p:spPr>
          <a:xfrm>
            <a:off x="4429033" y="1925419"/>
            <a:ext cx="3811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/>
              <a:t>Is een onevenwicht van de concentraties van vocht- en/of elektrolyten tussen de bloedbaan en de hersenen. Hierdoor kan  hersenoedeem ontstaan. </a:t>
            </a:r>
            <a:endParaRPr lang="nl-BE" sz="12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C29E96-CF16-FC42-B2E3-AD9F129E7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736117"/>
            <a:ext cx="4347596" cy="453183"/>
          </a:xfrm>
        </p:spPr>
        <p:txBody>
          <a:bodyPr/>
          <a:lstStyle/>
          <a:p>
            <a:pPr marL="9525" lvl="1" indent="0">
              <a:buNone/>
            </a:pPr>
            <a:r>
              <a:rPr lang="nl-NL" sz="2000" cap="all" dirty="0" err="1">
                <a:solidFill>
                  <a:schemeClr val="bg1"/>
                </a:solidFill>
              </a:rPr>
              <a:t>Desequilibrium</a:t>
            </a:r>
            <a:r>
              <a:rPr lang="nl-NL" sz="2000" cap="all" dirty="0">
                <a:solidFill>
                  <a:schemeClr val="bg1"/>
                </a:solidFill>
              </a:rPr>
              <a:t>-syndroom</a:t>
            </a:r>
            <a:endParaRPr lang="nl-BE" sz="2000" cap="all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DD62DCBD-36E7-F247-87C4-B692B4C74F1A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333362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>
                <a:solidFill>
                  <a:schemeClr val="tx1"/>
                </a:solidFill>
              </a:rPr>
              <a:t>Lichamelijke complicaties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16852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0EB0C56-D7BB-F74E-8630-C1510BEF9D37}"/>
              </a:ext>
            </a:extLst>
          </p:cNvPr>
          <p:cNvSpPr/>
          <p:nvPr/>
        </p:nvSpPr>
        <p:spPr>
          <a:xfrm>
            <a:off x="3713492" y="1205107"/>
            <a:ext cx="512203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2" indent="-9525"/>
            <a:r>
              <a:rPr lang="nl-NL" sz="1200" dirty="0"/>
              <a:t>Symptomen: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Hoofdpijn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Agitatie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Verwardheid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Stuipen</a:t>
            </a:r>
            <a:endParaRPr lang="nl-BE" sz="1200" dirty="0"/>
          </a:p>
          <a:p>
            <a:pPr marL="9525" lvl="2" indent="-9525"/>
            <a:r>
              <a:rPr lang="nl-NL" sz="1200" dirty="0"/>
              <a:t> Mogelijke oorzaken: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Te snelle dialysestart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Bevloeiingsoppervlak van de kunstnier(m²) is te groot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Te hoge </a:t>
            </a:r>
            <a:r>
              <a:rPr lang="nl-NL" sz="1200" dirty="0" err="1"/>
              <a:t>Qb</a:t>
            </a:r>
            <a:r>
              <a:rPr lang="nl-NL" sz="1200" dirty="0"/>
              <a:t> en/of </a:t>
            </a:r>
            <a:r>
              <a:rPr lang="nl-NL" sz="1200" dirty="0" err="1"/>
              <a:t>Qd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Extreme hypo- of </a:t>
            </a:r>
            <a:r>
              <a:rPr lang="nl-NL" sz="1200" dirty="0" err="1"/>
              <a:t>hypernatriëmie</a:t>
            </a:r>
            <a:r>
              <a:rPr lang="nl-NL" sz="1200" dirty="0"/>
              <a:t> </a:t>
            </a:r>
            <a:endParaRPr lang="nl-BE" sz="1200" dirty="0"/>
          </a:p>
          <a:p>
            <a:pPr marL="9525" lvl="2" indent="-9525"/>
            <a:r>
              <a:rPr lang="nl-NL" sz="1200" dirty="0"/>
              <a:t>Behandeling: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Korte dialyseduur bij opstart van dialyse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Kleine kunstnier gebruiken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Trage bloedflow om de hoge concentraties van moleculen en elektrolyten langzaam te corrigeren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Indien nodig toedienen van infusie vloeistof tijdens dialyse ( bv Mannitol)</a:t>
            </a:r>
            <a:endParaRPr lang="nl-BE" sz="1200" dirty="0"/>
          </a:p>
        </p:txBody>
      </p:sp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F130E240-9C1F-434C-B10D-B79504926C83}"/>
              </a:ext>
            </a:extLst>
          </p:cNvPr>
          <p:cNvSpPr txBox="1">
            <a:spLocks/>
          </p:cNvSpPr>
          <p:nvPr/>
        </p:nvSpPr>
        <p:spPr>
          <a:xfrm>
            <a:off x="110174" y="522073"/>
            <a:ext cx="4347596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lvl="1" indent="0">
              <a:buFont typeface="Arial"/>
              <a:buNone/>
            </a:pPr>
            <a:r>
              <a:rPr lang="nl-NL" sz="2000" cap="all" dirty="0" err="1">
                <a:solidFill>
                  <a:schemeClr val="bg1"/>
                </a:solidFill>
              </a:rPr>
              <a:t>Desequilibrium</a:t>
            </a:r>
            <a:r>
              <a:rPr lang="nl-NL" sz="2000" cap="all" dirty="0">
                <a:solidFill>
                  <a:schemeClr val="bg1"/>
                </a:solidFill>
              </a:rPr>
              <a:t>-syndroom</a:t>
            </a:r>
            <a:endParaRPr lang="nl-BE" sz="2000" cap="all" dirty="0">
              <a:solidFill>
                <a:schemeClr val="bg1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7F44A78-C703-8441-B7C2-B83F4233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92" y="1205107"/>
            <a:ext cx="3302000" cy="3263900"/>
          </a:xfrm>
          <a:prstGeom prst="rect">
            <a:avLst/>
          </a:prstGeom>
        </p:spPr>
      </p:pic>
      <p:sp>
        <p:nvSpPr>
          <p:cNvPr id="10" name="Tijdelijke aanduiding voor tekst 5">
            <a:extLst>
              <a:ext uri="{FF2B5EF4-FFF2-40B4-BE49-F238E27FC236}">
                <a16:creationId xmlns:a16="http://schemas.microsoft.com/office/drawing/2014/main" id="{3A4580E1-4EAA-2D4A-A612-74B74DCAFC56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333362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>
                <a:solidFill>
                  <a:schemeClr val="tx1"/>
                </a:solidFill>
              </a:rPr>
              <a:t>Lichamelijke complicaties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568169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4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0EB0C56-D7BB-F74E-8630-C1510BEF9D37}"/>
              </a:ext>
            </a:extLst>
          </p:cNvPr>
          <p:cNvSpPr/>
          <p:nvPr/>
        </p:nvSpPr>
        <p:spPr>
          <a:xfrm>
            <a:off x="6958600" y="1755950"/>
            <a:ext cx="19612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1200" dirty="0"/>
              <a:t>Opstartschema gebruiken</a:t>
            </a:r>
            <a:endParaRPr lang="nl-BE" sz="1200" dirty="0"/>
          </a:p>
        </p:txBody>
      </p:sp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F130E240-9C1F-434C-B10D-B79504926C83}"/>
              </a:ext>
            </a:extLst>
          </p:cNvPr>
          <p:cNvSpPr txBox="1">
            <a:spLocks/>
          </p:cNvSpPr>
          <p:nvPr/>
        </p:nvSpPr>
        <p:spPr>
          <a:xfrm>
            <a:off x="110174" y="522073"/>
            <a:ext cx="4347596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lvl="1" indent="0">
              <a:buFont typeface="Arial"/>
              <a:buNone/>
            </a:pPr>
            <a:r>
              <a:rPr lang="nl-NL" sz="2000" cap="all" dirty="0" err="1">
                <a:solidFill>
                  <a:schemeClr val="bg1"/>
                </a:solidFill>
              </a:rPr>
              <a:t>Desequilibrium</a:t>
            </a:r>
            <a:r>
              <a:rPr lang="nl-NL" sz="2000" cap="all" dirty="0">
                <a:solidFill>
                  <a:schemeClr val="bg1"/>
                </a:solidFill>
              </a:rPr>
              <a:t>-syndroom</a:t>
            </a:r>
            <a:endParaRPr lang="nl-BE" sz="2000" cap="all" dirty="0">
              <a:solidFill>
                <a:schemeClr val="bg1"/>
              </a:solidFill>
            </a:endParaRPr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5DB7C967-9602-4240-B3CF-08C3095AC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78" y="1557512"/>
            <a:ext cx="4822031" cy="310753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45A6F19-3C7E-E945-90AF-DF61D2D04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78" y="1084218"/>
            <a:ext cx="4850606" cy="36433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399D4C7-4CDC-9445-8C66-70FBC8C39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084" y="1582514"/>
            <a:ext cx="1271588" cy="3057525"/>
          </a:xfrm>
          <a:prstGeom prst="rect">
            <a:avLst/>
          </a:prstGeom>
        </p:spPr>
      </p:pic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02331A29-2992-D04C-BD0C-8B95E5169E6E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333362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>
                <a:solidFill>
                  <a:schemeClr val="tx1"/>
                </a:solidFill>
              </a:rPr>
              <a:t>Lichamelijke complicaties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2392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AE6F9C-491C-8C45-84D8-DF27037C93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Voorkamerfibrillatie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Tachycardie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Bradycardie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2ECAA6-CCFE-7043-B192-52D13D20DA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514555"/>
            <a:ext cx="3903950" cy="453183"/>
          </a:xfrm>
        </p:spPr>
        <p:txBody>
          <a:bodyPr/>
          <a:lstStyle/>
          <a:p>
            <a:r>
              <a:rPr lang="nl-BE" dirty="0"/>
              <a:t>Hartritmestoornissen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14103DD-A923-4F47-9320-81BB72907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827" y="741147"/>
            <a:ext cx="2339556" cy="12477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CC6994-1E03-874B-A15F-C1000A4F0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827" y="2104221"/>
            <a:ext cx="2687861" cy="90221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E1759C7-1C2C-1B46-A19B-9D004B0AC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827" y="3292588"/>
            <a:ext cx="3810000" cy="838200"/>
          </a:xfrm>
          <a:prstGeom prst="rect">
            <a:avLst/>
          </a:prstGeom>
        </p:spPr>
      </p:pic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3EEDF959-C69A-5947-B533-BCD4984E1EE8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333362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>
                <a:solidFill>
                  <a:schemeClr val="tx1"/>
                </a:solidFill>
              </a:rPr>
              <a:t>Lichamelijke complicaties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04140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5509FD-3F15-6444-8150-12958D3EFF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1178" y="1366982"/>
            <a:ext cx="3949468" cy="2576945"/>
          </a:xfrm>
        </p:spPr>
        <p:txBody>
          <a:bodyPr>
            <a:normAutofit fontScale="70000" lnSpcReduction="20000"/>
          </a:bodyPr>
          <a:lstStyle/>
          <a:p>
            <a:r>
              <a:rPr lang="nl-BE" dirty="0"/>
              <a:t>Onstaan binnen de eerste minuten na opstart behandeling</a:t>
            </a:r>
          </a:p>
          <a:p>
            <a:r>
              <a:rPr lang="nl-BE" dirty="0"/>
              <a:t>Symptomen: - niezen/jeuk</a:t>
            </a:r>
            <a:br>
              <a:rPr lang="nl-BE" dirty="0"/>
            </a:br>
            <a:r>
              <a:rPr lang="nl-BE" dirty="0"/>
              <a:t>                   - bronchospasmen/ kortademigheid</a:t>
            </a:r>
            <a:br>
              <a:rPr lang="nl-BE" dirty="0"/>
            </a:br>
            <a:r>
              <a:rPr lang="nl-BE" dirty="0"/>
              <a:t>                   - hypotensie</a:t>
            </a:r>
            <a:br>
              <a:rPr lang="nl-BE" dirty="0"/>
            </a:br>
            <a:r>
              <a:rPr lang="nl-BE" dirty="0"/>
              <a:t>                   - warmtegevoel/ rood aanlopen</a:t>
            </a:r>
            <a:br>
              <a:rPr lang="nl-BE" dirty="0"/>
            </a:br>
            <a:r>
              <a:rPr lang="nl-BE" dirty="0"/>
              <a:t>                   - angor</a:t>
            </a:r>
          </a:p>
          <a:p>
            <a:r>
              <a:rPr lang="nl-BE" dirty="0"/>
              <a:t>Oorazaken:</a:t>
            </a:r>
            <a:br>
              <a:rPr lang="nl-BE" dirty="0"/>
            </a:br>
            <a:r>
              <a:rPr lang="nl-BE" dirty="0"/>
              <a:t>                    - Op heparine ( HIT)</a:t>
            </a:r>
            <a:br>
              <a:rPr lang="nl-BE" dirty="0"/>
            </a:br>
            <a:r>
              <a:rPr lang="nl-BE" dirty="0"/>
              <a:t>                    - op dialysemembranen</a:t>
            </a:r>
            <a:br>
              <a:rPr lang="nl-BE" dirty="0"/>
            </a:br>
            <a:r>
              <a:rPr lang="nl-BE" dirty="0"/>
              <a:t>                    - op sterilistiemethode menbraan ( ETO )</a:t>
            </a:r>
            <a:br>
              <a:rPr lang="nl-BE" dirty="0"/>
            </a:br>
            <a:r>
              <a:rPr lang="nl-BE" dirty="0"/>
              <a:t>                    - op verbandmateriaal/ontsmettingsstof</a:t>
            </a:r>
          </a:p>
          <a:p>
            <a:r>
              <a:rPr lang="nl-BE" dirty="0"/>
              <a:t>Behandeling: - antistoffen op Heparine beapeln</a:t>
            </a:r>
            <a:br>
              <a:rPr lang="nl-BE" dirty="0"/>
            </a:br>
            <a:r>
              <a:rPr lang="nl-BE" dirty="0"/>
              <a:t>                      - ev. stopzetten dialyse en bij volgende behandeling ander type KN</a:t>
            </a:r>
            <a:br>
              <a:rPr lang="nl-BE" dirty="0"/>
            </a:br>
            <a:r>
              <a:rPr lang="nl-BE" dirty="0"/>
              <a:t>                      - ontsmettingsstoffen / verbandmateriaal aanpassen</a:t>
            </a:r>
            <a:br>
              <a:rPr lang="nl-BE" dirty="0"/>
            </a:b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532C45-3CE1-3F40-B2CB-15A2371FE4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629836"/>
            <a:ext cx="7106557" cy="453183"/>
          </a:xfrm>
        </p:spPr>
        <p:txBody>
          <a:bodyPr/>
          <a:lstStyle/>
          <a:p>
            <a:r>
              <a:rPr lang="nl-BE" dirty="0"/>
              <a:t>Allergische reacties / ANALYLACTISCHE SHOCK</a:t>
            </a:r>
          </a:p>
        </p:txBody>
      </p:sp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CB18E046-FF5C-AD48-88D9-C3254B16ECC9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333362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>
                <a:solidFill>
                  <a:schemeClr val="tx1"/>
                </a:solidFill>
              </a:rPr>
              <a:t>Lichamelijke complicaties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38606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18AC849-000E-E94A-8F79-5A3F92E2E7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 defTabSz="457200">
              <a:buNone/>
            </a:pPr>
            <a:r>
              <a:rPr lang="nl-BE" sz="1200" dirty="0"/>
              <a:t>Oorzaak:</a:t>
            </a:r>
          </a:p>
          <a:p>
            <a:pPr defTabSz="457200"/>
            <a:r>
              <a:rPr lang="nl-BE" sz="1200" dirty="0"/>
              <a:t>Opstapeling afvalstoffen</a:t>
            </a:r>
          </a:p>
          <a:p>
            <a:pPr defTabSz="457200"/>
            <a:r>
              <a:rPr lang="nl-BE" sz="1200" dirty="0"/>
              <a:t>Droge huid tgv ontsmettingsmiddelen av-fistel</a:t>
            </a:r>
          </a:p>
          <a:p>
            <a:pPr defTabSz="457200"/>
            <a:r>
              <a:rPr lang="nl-BE" sz="1200" dirty="0"/>
              <a:t>Reactie op kleefpleisters</a:t>
            </a:r>
          </a:p>
          <a:p>
            <a:pPr defTabSz="457200"/>
            <a:endParaRPr lang="nl-BE" sz="1200" dirty="0"/>
          </a:p>
          <a:p>
            <a:pPr marL="0" indent="0" defTabSz="457200">
              <a:buNone/>
            </a:pPr>
            <a:r>
              <a:rPr lang="nl-BE" sz="1200" dirty="0"/>
              <a:t>Behandeling:</a:t>
            </a:r>
          </a:p>
          <a:p>
            <a:r>
              <a:rPr lang="nl-BE" sz="1200" dirty="0"/>
              <a:t>Dialysebehandeling optimaliseren( duur, kunstnier,dialysetijd, type behandeling ( HDF</a:t>
            </a:r>
            <a:r>
              <a:rPr lang="nl-BE" dirty="0"/>
              <a:t>)</a:t>
            </a:r>
          </a:p>
          <a:p>
            <a:r>
              <a:rPr lang="nl-BE" sz="1200" dirty="0"/>
              <a:t>Zalf met mentol</a:t>
            </a:r>
          </a:p>
          <a:p>
            <a:r>
              <a:rPr lang="nl-BE" sz="1200" dirty="0"/>
              <a:t>Perorale antihistaminica</a:t>
            </a:r>
          </a:p>
          <a:p>
            <a:r>
              <a:rPr lang="nl-BE" sz="1200" dirty="0"/>
              <a:t>Aanpassen ontsmettingsmiddelen</a:t>
            </a:r>
          </a:p>
          <a:p>
            <a:r>
              <a:rPr lang="nl-BE" sz="1200" dirty="0"/>
              <a:t>Overschakelen op andere kleefpleisters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B2B6638-3462-DF4D-BC5E-D4C4C7A15F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718279"/>
            <a:ext cx="1859736" cy="453183"/>
          </a:xfrm>
        </p:spPr>
        <p:txBody>
          <a:bodyPr/>
          <a:lstStyle/>
          <a:p>
            <a:r>
              <a:rPr lang="nl-BE" dirty="0"/>
              <a:t>Pruritus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E234E03-F598-BC40-A5F2-83F0FE041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89" y="1436559"/>
            <a:ext cx="3086100" cy="2501900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430989C1-E6BF-424F-A016-9127A00EB6CB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333362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>
                <a:solidFill>
                  <a:schemeClr val="tx1"/>
                </a:solidFill>
              </a:rPr>
              <a:t>Lichamelijke complicaties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11709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0EB0C56-D7BB-F74E-8630-C1510BEF9D37}"/>
              </a:ext>
            </a:extLst>
          </p:cNvPr>
          <p:cNvSpPr/>
          <p:nvPr/>
        </p:nvSpPr>
        <p:spPr>
          <a:xfrm>
            <a:off x="4426601" y="1300734"/>
            <a:ext cx="38115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/>
              <a:t> </a:t>
            </a:r>
            <a:endParaRPr lang="nl-BE" dirty="0"/>
          </a:p>
          <a:p>
            <a:r>
              <a:rPr lang="nl-NL" sz="1200" dirty="0"/>
              <a:t>Een standaard hemodialysebehandeling van 3 x 4 uur/</a:t>
            </a:r>
            <a:r>
              <a:rPr lang="nl-NL" sz="1200" dirty="0" err="1"/>
              <a:t>wk</a:t>
            </a:r>
            <a:r>
              <a:rPr lang="nl-NL" sz="1200" dirty="0"/>
              <a:t>. is fysiek zeer vermoeiend omdat het </a:t>
            </a:r>
            <a:r>
              <a:rPr lang="nl-NL" sz="1200" dirty="0" err="1"/>
              <a:t>detoxifiëren</a:t>
            </a:r>
            <a:r>
              <a:rPr lang="nl-NL" sz="1200" dirty="0"/>
              <a:t> en ontwateren op een korte periode moet gebeuren.  </a:t>
            </a:r>
            <a:endParaRPr lang="nl-BE" sz="12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C29E96-CF16-FC42-B2E3-AD9F129E7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580657"/>
            <a:ext cx="2537807" cy="453183"/>
          </a:xfrm>
        </p:spPr>
        <p:txBody>
          <a:bodyPr/>
          <a:lstStyle/>
          <a:p>
            <a:pPr marL="9525" lvl="1" indent="0">
              <a:buNone/>
            </a:pPr>
            <a:r>
              <a:rPr lang="nl-NL" sz="2000" cap="all" dirty="0">
                <a:solidFill>
                  <a:schemeClr val="bg1"/>
                </a:solidFill>
              </a:rPr>
              <a:t>VERMOEIDHEID</a:t>
            </a:r>
            <a:endParaRPr lang="nl-BE" sz="2000" cap="all" dirty="0">
              <a:solidFill>
                <a:schemeClr val="bg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34877C9-5DA6-B444-BF87-1B38303F6012}"/>
              </a:ext>
            </a:extLst>
          </p:cNvPr>
          <p:cNvSpPr/>
          <p:nvPr/>
        </p:nvSpPr>
        <p:spPr>
          <a:xfrm>
            <a:off x="4349205" y="296363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nl-NL" sz="1200" dirty="0"/>
              <a:t>Nakijken om de behandeling te optimaliseren</a:t>
            </a:r>
            <a:endParaRPr lang="nl-BE" sz="1200" dirty="0"/>
          </a:p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nl-NL" sz="1200" dirty="0"/>
              <a:t>Controle van hemoglobine en eventueel EPO-schema aanpassen</a:t>
            </a:r>
            <a:endParaRPr lang="nl-BE" sz="1200" dirty="0"/>
          </a:p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nl-NL" sz="1200" dirty="0"/>
              <a:t>Eventueel dialyseschema aanpassen naar NM of avond</a:t>
            </a:r>
            <a:endParaRPr lang="nl-BE" sz="12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81290A8-CFF2-9B4D-A84F-E56630771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95" y="1581620"/>
            <a:ext cx="4046241" cy="2369941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D320490E-9A8B-2248-8E86-3164F74A0CBD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333362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>
                <a:solidFill>
                  <a:schemeClr val="tx1"/>
                </a:solidFill>
              </a:rPr>
              <a:t>Lichamelijke complicaties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46278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uiExpand="1" build="p"/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C29E96-CF16-FC42-B2E3-AD9F129E7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572792"/>
            <a:ext cx="7148941" cy="453183"/>
          </a:xfrm>
        </p:spPr>
        <p:txBody>
          <a:bodyPr/>
          <a:lstStyle/>
          <a:p>
            <a:pPr marL="9525" lvl="1" indent="0">
              <a:buNone/>
            </a:pPr>
            <a:r>
              <a:rPr lang="nl-NL" sz="2000" cap="all" dirty="0">
                <a:solidFill>
                  <a:schemeClr val="bg1"/>
                </a:solidFill>
              </a:rPr>
              <a:t>LANG NABLOEDEN BIJ GEBRUIK VAN EEN AV- FISTEL</a:t>
            </a:r>
            <a:endParaRPr lang="nl-BE" sz="2000" cap="all" dirty="0">
              <a:solidFill>
                <a:schemeClr val="bg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34877C9-5DA6-B444-BF87-1B38303F6012}"/>
              </a:ext>
            </a:extLst>
          </p:cNvPr>
          <p:cNvSpPr/>
          <p:nvPr/>
        </p:nvSpPr>
        <p:spPr>
          <a:xfrm>
            <a:off x="4572000" y="2351092"/>
            <a:ext cx="4269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Te hoge dosis </a:t>
            </a:r>
            <a:r>
              <a:rPr lang="nl-NL" sz="1200" dirty="0" err="1"/>
              <a:t>antico</a:t>
            </a:r>
            <a:r>
              <a:rPr lang="nl-NL" sz="1200" dirty="0"/>
              <a:t> ( </a:t>
            </a:r>
            <a:r>
              <a:rPr lang="nl-NL" sz="1200" dirty="0" err="1"/>
              <a:t>cfr</a:t>
            </a:r>
            <a:r>
              <a:rPr lang="nl-NL" sz="1200" dirty="0"/>
              <a:t> lichaamsgewicht)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Stollingsstoornis</a:t>
            </a:r>
            <a:endParaRPr lang="nl-B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Stenose op de outflow van de AV-fistel (bv. t.h.v. de vena Subclavia door vroegere geplaatste tijdelijke katheter )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B8FFA80-9CF8-7248-8324-AEF5BA5E1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0" y="1145585"/>
            <a:ext cx="4187599" cy="3242012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E5749E94-44AD-7649-A0E7-14DD6B9F671A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333362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>
                <a:solidFill>
                  <a:schemeClr val="tx1"/>
                </a:solidFill>
              </a:rPr>
              <a:t>Lichamelijke complicaties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57671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C29E96-CF16-FC42-B2E3-AD9F129E7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722363"/>
            <a:ext cx="1818251" cy="453183"/>
          </a:xfrm>
        </p:spPr>
        <p:txBody>
          <a:bodyPr/>
          <a:lstStyle/>
          <a:p>
            <a:pPr marL="9525" lvl="1" indent="0">
              <a:buNone/>
            </a:pPr>
            <a:r>
              <a:rPr lang="nl-NL" sz="2000" cap="all" dirty="0">
                <a:solidFill>
                  <a:schemeClr val="bg1"/>
                </a:solidFill>
              </a:rPr>
              <a:t>stolling</a:t>
            </a:r>
            <a:endParaRPr lang="nl-BE" sz="2000" cap="all" dirty="0">
              <a:solidFill>
                <a:schemeClr val="bg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34877C9-5DA6-B444-BF87-1B38303F6012}"/>
              </a:ext>
            </a:extLst>
          </p:cNvPr>
          <p:cNvSpPr/>
          <p:nvPr/>
        </p:nvSpPr>
        <p:spPr>
          <a:xfrm>
            <a:off x="4572000" y="678924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9525" lvl="2"/>
            <a:r>
              <a:rPr lang="nl-NL" sz="1200" dirty="0"/>
              <a:t>Symptomen: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Hoge veneuze druk 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zichtbare klonters </a:t>
            </a:r>
            <a:r>
              <a:rPr lang="nl-NL" sz="1200" dirty="0" err="1"/>
              <a:t>thv</a:t>
            </a:r>
            <a:r>
              <a:rPr lang="nl-NL" sz="1200" dirty="0"/>
              <a:t> </a:t>
            </a:r>
            <a:r>
              <a:rPr lang="nl-NL" sz="1200" dirty="0" err="1"/>
              <a:t>bubble</a:t>
            </a:r>
            <a:r>
              <a:rPr lang="nl-NL" sz="1200" dirty="0"/>
              <a:t> trap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te hoge pre-filterdruk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9525"/>
            <a:r>
              <a:rPr lang="nl-NL" sz="1200" dirty="0"/>
              <a:t>Oorzaak: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Verpleegkundige fout: vergeten toedienen </a:t>
            </a:r>
            <a:r>
              <a:rPr lang="nl-NL" sz="1200" dirty="0" err="1"/>
              <a:t>antico</a:t>
            </a:r>
            <a:r>
              <a:rPr lang="nl-NL" sz="1200" dirty="0"/>
              <a:t>.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Dosering </a:t>
            </a:r>
            <a:r>
              <a:rPr lang="nl-NL" sz="1200" dirty="0" err="1"/>
              <a:t>antico</a:t>
            </a:r>
            <a:r>
              <a:rPr lang="nl-NL" sz="1200" dirty="0"/>
              <a:t>. niet aangepast aan behandelingsduur/lichaamsgewicht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Slecht debiet vaatacces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9525"/>
            <a:r>
              <a:rPr lang="nl-NL" sz="1200" dirty="0"/>
              <a:t>Behandeling: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Aanpassen </a:t>
            </a:r>
            <a:r>
              <a:rPr lang="nl-NL" sz="1200" dirty="0" err="1"/>
              <a:t>antico</a:t>
            </a:r>
            <a:r>
              <a:rPr lang="nl-NL" sz="1200" dirty="0"/>
              <a:t>. aan dialyseduur/ lichaamsgewicht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Veneuze bloedlijn vervangen tijdens dialyse ( indien mogelijk)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Aanpassen van </a:t>
            </a:r>
            <a:r>
              <a:rPr lang="nl-NL" sz="1200" dirty="0" err="1"/>
              <a:t>dialysaat</a:t>
            </a:r>
            <a:r>
              <a:rPr lang="nl-NL" sz="1200" dirty="0"/>
              <a:t> met </a:t>
            </a:r>
            <a:r>
              <a:rPr lang="nl-NL" sz="1200" dirty="0" err="1"/>
              <a:t>citraat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Vaatacces verbeteren: andere punctieplaats, urokinase bij slecht functionerend katheter</a:t>
            </a:r>
            <a:endParaRPr lang="nl-BE" sz="1200" dirty="0"/>
          </a:p>
        </p:txBody>
      </p:sp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A8925E18-224C-254C-881F-75F41F876344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179473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tx1"/>
                </a:solidFill>
              </a:rPr>
              <a:t>technische complicaties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F117E36-56B7-8A4D-9AA2-0B51D7668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1311563"/>
            <a:ext cx="3306619" cy="289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84273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C29E96-CF16-FC42-B2E3-AD9F129E7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722363"/>
            <a:ext cx="2852252" cy="453183"/>
          </a:xfrm>
        </p:spPr>
        <p:txBody>
          <a:bodyPr/>
          <a:lstStyle/>
          <a:p>
            <a:pPr marL="9525" lvl="1" indent="0">
              <a:buNone/>
            </a:pPr>
            <a:r>
              <a:rPr lang="nl-NL" sz="2000" cap="all" dirty="0">
                <a:solidFill>
                  <a:schemeClr val="bg1"/>
                </a:solidFill>
              </a:rPr>
              <a:t>Bloedlek alarm</a:t>
            </a:r>
            <a:endParaRPr lang="nl-BE" sz="2000" cap="all" dirty="0">
              <a:solidFill>
                <a:schemeClr val="bg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34877C9-5DA6-B444-BF87-1B38303F6012}"/>
              </a:ext>
            </a:extLst>
          </p:cNvPr>
          <p:cNvSpPr/>
          <p:nvPr/>
        </p:nvSpPr>
        <p:spPr>
          <a:xfrm>
            <a:off x="4572000" y="67892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9525" lvl="2"/>
            <a:r>
              <a:rPr lang="nl-NL" sz="1200" dirty="0"/>
              <a:t>Symptomen: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BE" sz="1200" dirty="0"/>
              <a:t>Alarm op het dialysetoestel</a:t>
            </a:r>
          </a:p>
          <a:p>
            <a:pPr marL="180975" lvl="3" indent="-171450">
              <a:buFont typeface="Arial" panose="020B0604020202020204" pitchFamily="34" charset="0"/>
              <a:buChar char="•"/>
            </a:pPr>
            <a:endParaRPr lang="nl-BE" sz="1200" dirty="0"/>
          </a:p>
          <a:p>
            <a:pPr marL="9525"/>
            <a:r>
              <a:rPr lang="nl-NL" sz="1200" dirty="0"/>
              <a:t>Oorzaak: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Verpleegkundige fout: </a:t>
            </a:r>
            <a:r>
              <a:rPr lang="nl-BE" sz="1200" dirty="0"/>
              <a:t>KN gevallen voor gebruik</a:t>
            </a:r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Fabricagefout </a:t>
            </a:r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Vallen tijdens transport</a:t>
            </a:r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Stolling in de KN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9525"/>
            <a:r>
              <a:rPr lang="nl-NL" sz="1200" dirty="0"/>
              <a:t>Behandeling: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BE" sz="1200" dirty="0"/>
              <a:t>Steeds stopzetting van de behandeling en indien nodig behandeling herstarten met nieuw circuit</a:t>
            </a:r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BE" sz="1200" dirty="0"/>
              <a:t>Bij groot bloedlek steeds hemogobine controle </a:t>
            </a:r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BE" sz="1200" dirty="0"/>
              <a:t>Steeds noteren van Lotnummer KN en opvolgen indien veelvuldig voorkomen</a:t>
            </a:r>
          </a:p>
        </p:txBody>
      </p:sp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A8925E18-224C-254C-881F-75F41F876344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179473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tx1"/>
                </a:solidFill>
              </a:rPr>
              <a:t>technische complicaties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2769327-4EB4-D148-88EC-533EFDC7D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88654"/>
            <a:ext cx="3814618" cy="301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4243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030" y="1312822"/>
            <a:ext cx="9002713" cy="553998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3030" y="1233377"/>
            <a:ext cx="9002713" cy="1415772"/>
          </a:xfrm>
        </p:spPr>
        <p:txBody>
          <a:bodyPr/>
          <a:lstStyle/>
          <a:p>
            <a:endParaRPr lang="en-US" dirty="0"/>
          </a:p>
          <a:p>
            <a:r>
              <a:rPr lang="en-US" sz="3200" dirty="0" err="1"/>
              <a:t>Complicaties</a:t>
            </a:r>
            <a:r>
              <a:rPr lang="en-US" sz="3200" dirty="0"/>
              <a:t> </a:t>
            </a:r>
            <a:r>
              <a:rPr lang="en-US" sz="3200" dirty="0" err="1"/>
              <a:t>komen</a:t>
            </a:r>
            <a:r>
              <a:rPr lang="en-US" sz="3200" dirty="0"/>
              <a:t> </a:t>
            </a:r>
            <a:r>
              <a:rPr lang="en-US" sz="3200" dirty="0" err="1"/>
              <a:t>niet</a:t>
            </a:r>
            <a:r>
              <a:rPr lang="en-US" sz="3200" dirty="0"/>
              <a:t> steeds </a:t>
            </a:r>
            <a:r>
              <a:rPr lang="en-US" sz="3200" dirty="0" err="1"/>
              <a:t>voor</a:t>
            </a:r>
            <a:endParaRPr lang="en-US" sz="3200" dirty="0"/>
          </a:p>
          <a:p>
            <a:r>
              <a:rPr lang="en-US" sz="3200" dirty="0"/>
              <a:t> </a:t>
            </a:r>
            <a:r>
              <a:rPr lang="en-US" sz="3200" dirty="0" err="1"/>
              <a:t>tijdens</a:t>
            </a:r>
            <a:r>
              <a:rPr lang="en-US" sz="3200" dirty="0"/>
              <a:t> de </a:t>
            </a:r>
            <a:r>
              <a:rPr lang="en-US" sz="3200" dirty="0" err="1"/>
              <a:t>behandeling</a:t>
            </a:r>
            <a:r>
              <a:rPr lang="en-US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027837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C29E96-CF16-FC42-B2E3-AD9F129E7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722363"/>
            <a:ext cx="1962521" cy="453183"/>
          </a:xfrm>
        </p:spPr>
        <p:txBody>
          <a:bodyPr/>
          <a:lstStyle/>
          <a:p>
            <a:pPr marL="9525" lvl="1" indent="0">
              <a:buNone/>
            </a:pPr>
            <a:r>
              <a:rPr lang="nl-NL" sz="2000" cap="all" dirty="0">
                <a:solidFill>
                  <a:schemeClr val="bg1"/>
                </a:solidFill>
              </a:rPr>
              <a:t>hemolyse</a:t>
            </a:r>
            <a:endParaRPr lang="nl-BE" sz="2000" cap="all" dirty="0">
              <a:solidFill>
                <a:schemeClr val="bg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34877C9-5DA6-B444-BF87-1B38303F6012}"/>
              </a:ext>
            </a:extLst>
          </p:cNvPr>
          <p:cNvSpPr/>
          <p:nvPr/>
        </p:nvSpPr>
        <p:spPr>
          <a:xfrm>
            <a:off x="4351663" y="226591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525" lvl="2"/>
            <a:r>
              <a:rPr lang="nl-NL" sz="1200" dirty="0"/>
              <a:t>Symptomen: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Hoofdpijn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Buikpijn, lage-rug pijn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Maaglast/ braken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Hypertensie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 err="1"/>
              <a:t>Grauw-gele</a:t>
            </a:r>
            <a:r>
              <a:rPr lang="nl-NL" sz="1200" dirty="0"/>
              <a:t> huidkleur</a:t>
            </a:r>
            <a:endParaRPr lang="nl-BE" sz="1200" dirty="0"/>
          </a:p>
          <a:p>
            <a:pPr marL="9525" lvl="2"/>
            <a:r>
              <a:rPr lang="nl-NL" sz="1200" dirty="0"/>
              <a:t>Oorzaak: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Mechanisch defect in extra-corporeel circuit: bv. knik in de bloedlijnen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Massale stolling in expansievat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Obstakel op de aan- en/of afvoer van het bloedcircuit bv: knik in katheter of naald, stenose of stolling in de AV-fistel. 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Malpositie van de veneuze naald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Niet-fysiologische samenstelling van het </a:t>
            </a:r>
            <a:r>
              <a:rPr lang="nl-NL" sz="1200" dirty="0" err="1"/>
              <a:t>dialysaat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Aanwezigheid van </a:t>
            </a:r>
            <a:r>
              <a:rPr lang="nl-NL" sz="1200" dirty="0" err="1"/>
              <a:t>sterilisant</a:t>
            </a:r>
            <a:r>
              <a:rPr lang="nl-NL" sz="1200" dirty="0"/>
              <a:t> in </a:t>
            </a:r>
            <a:r>
              <a:rPr lang="nl-NL" sz="1200" dirty="0" err="1"/>
              <a:t>dialysaat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Spierafbraak door langdurig op harde ondergrond te liggen(bv. na val thuis)</a:t>
            </a:r>
            <a:endParaRPr lang="nl-BE" sz="1200" dirty="0"/>
          </a:p>
          <a:p>
            <a:pPr marL="9525" lvl="2"/>
            <a:r>
              <a:rPr lang="nl-NL" sz="1200" dirty="0"/>
              <a:t>Behandeling: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Afsluiten van de dialyse indien mogelijk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Bloedafname bij afsluiten: LDH , K en </a:t>
            </a:r>
            <a:r>
              <a:rPr lang="nl-NL" sz="1200" dirty="0" err="1"/>
              <a:t>Haptoglobine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Bij </a:t>
            </a:r>
            <a:r>
              <a:rPr lang="nl-NL" sz="1200" dirty="0" err="1"/>
              <a:t>hyperkaliëmie</a:t>
            </a:r>
            <a:r>
              <a:rPr lang="nl-NL" sz="1200" dirty="0"/>
              <a:t> dringend opnieuw opstarten van hemodialyse 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Bij een zware hemolyse kan een </a:t>
            </a:r>
            <a:r>
              <a:rPr lang="nl-NL" sz="1200" dirty="0" err="1"/>
              <a:t>plasmaferese</a:t>
            </a:r>
            <a:r>
              <a:rPr lang="nl-NL" sz="1200" dirty="0"/>
              <a:t> </a:t>
            </a:r>
          </a:p>
          <a:p>
            <a:pPr marL="9525" lvl="3"/>
            <a:r>
              <a:rPr lang="nl-NL" sz="1200" dirty="0"/>
              <a:t>    noodzakelijk zijn</a:t>
            </a:r>
            <a:endParaRPr lang="nl-BE" sz="1200" dirty="0"/>
          </a:p>
        </p:txBody>
      </p:sp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A8925E18-224C-254C-881F-75F41F876344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179473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tx1"/>
                </a:solidFill>
              </a:rPr>
              <a:t>technische complicaties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5613335-118A-B343-9881-10D4C2357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71" y="1754908"/>
            <a:ext cx="3298993" cy="266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5040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4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4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4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4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4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4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4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4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C29E96-CF16-FC42-B2E3-AD9F129E7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722363"/>
            <a:ext cx="2552233" cy="453183"/>
          </a:xfrm>
        </p:spPr>
        <p:txBody>
          <a:bodyPr/>
          <a:lstStyle/>
          <a:p>
            <a:pPr marL="9525" lvl="1" indent="0">
              <a:buNone/>
            </a:pPr>
            <a:r>
              <a:rPr lang="nl-NL" sz="2000" cap="all" dirty="0">
                <a:solidFill>
                  <a:schemeClr val="bg1"/>
                </a:solidFill>
              </a:rPr>
              <a:t>luchtembolie</a:t>
            </a:r>
            <a:endParaRPr lang="nl-BE" sz="2000" cap="all" dirty="0">
              <a:solidFill>
                <a:schemeClr val="bg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34877C9-5DA6-B444-BF87-1B38303F6012}"/>
              </a:ext>
            </a:extLst>
          </p:cNvPr>
          <p:cNvSpPr/>
          <p:nvPr/>
        </p:nvSpPr>
        <p:spPr>
          <a:xfrm>
            <a:off x="4272712" y="192318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200" dirty="0"/>
              <a:t>Wist je dat er tijdens een hemodialysebehandeling vaak micro-</a:t>
            </a:r>
            <a:r>
              <a:rPr lang="nl-NL" sz="1200" dirty="0" err="1"/>
              <a:t>luchtembolen</a:t>
            </a:r>
            <a:r>
              <a:rPr lang="nl-NL" sz="1200" dirty="0"/>
              <a:t>, die ontsnappen aan de detectie van de luchtdetector,  in de bloedbaan gejaagd worden. Deze micro-</a:t>
            </a:r>
            <a:r>
              <a:rPr lang="nl-NL" sz="1200" dirty="0" err="1"/>
              <a:t>embolen</a:t>
            </a:r>
            <a:r>
              <a:rPr lang="nl-NL" sz="1200" dirty="0"/>
              <a:t> zouden een oorzaak kunnen zijn van ontstekingsreacties in de hersenen. </a:t>
            </a:r>
            <a:endParaRPr lang="nl-BE" sz="1200" dirty="0"/>
          </a:p>
        </p:txBody>
      </p:sp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A8925E18-224C-254C-881F-75F41F876344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179473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tx1"/>
                </a:solidFill>
              </a:rPr>
              <a:t>technische complicaties</a:t>
            </a:r>
          </a:p>
        </p:txBody>
      </p:sp>
    </p:spTree>
    <p:extLst>
      <p:ext uri="{BB962C8B-B14F-4D97-AF65-F5344CB8AC3E}">
        <p14:creationId xmlns:p14="http://schemas.microsoft.com/office/powerpoint/2010/main" val="3069039164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C29E96-CF16-FC42-B2E3-AD9F129E7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722363"/>
            <a:ext cx="2552233" cy="453183"/>
          </a:xfrm>
        </p:spPr>
        <p:txBody>
          <a:bodyPr/>
          <a:lstStyle/>
          <a:p>
            <a:pPr marL="9525" lvl="1" indent="0">
              <a:buNone/>
            </a:pPr>
            <a:r>
              <a:rPr lang="nl-NL" sz="2000" cap="all" dirty="0">
                <a:solidFill>
                  <a:schemeClr val="bg1"/>
                </a:solidFill>
              </a:rPr>
              <a:t>luchtembolie</a:t>
            </a:r>
            <a:endParaRPr lang="nl-BE" sz="2000" cap="all" dirty="0">
              <a:solidFill>
                <a:schemeClr val="bg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34877C9-5DA6-B444-BF87-1B38303F6012}"/>
              </a:ext>
            </a:extLst>
          </p:cNvPr>
          <p:cNvSpPr/>
          <p:nvPr/>
        </p:nvSpPr>
        <p:spPr>
          <a:xfrm>
            <a:off x="4272712" y="723854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9525" lvl="2"/>
            <a:r>
              <a:rPr lang="nl-NL" sz="1200" dirty="0"/>
              <a:t>Symptomen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Zichtbare lucht in extra corporeel circuit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Schuimvorming niet gedetecteerd door luchtdetector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Tachycardie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9525" lvl="2"/>
            <a:r>
              <a:rPr lang="nl-NL" sz="1200" dirty="0"/>
              <a:t>Oorzaak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Lek</a:t>
            </a:r>
            <a:r>
              <a:rPr lang="en-US" sz="1200" dirty="0"/>
              <a:t> in extra-</a:t>
            </a:r>
            <a:r>
              <a:rPr lang="en-US" sz="1200" dirty="0" err="1"/>
              <a:t>corporeel</a:t>
            </a:r>
            <a:r>
              <a:rPr lang="en-US" sz="1200" dirty="0"/>
              <a:t> circuit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Aspiratie van lucht tijdens het aansluiten via een tijdelijke/getunnelde dialysekatheter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Scheurtje in subcutaan traject van een permanente getunnelde katheter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BE" sz="1200" dirty="0"/>
              <a:t>Accidenteel verwijderen van dialysenaald of ontkoppeling aan dialysekatheter</a:t>
            </a:r>
          </a:p>
          <a:p>
            <a:pPr marL="9525"/>
            <a:r>
              <a:rPr lang="nl-BE" sz="1200" dirty="0"/>
              <a:t>  </a:t>
            </a:r>
          </a:p>
          <a:p>
            <a:pPr marL="9525" lvl="2"/>
            <a:r>
              <a:rPr lang="nl-NL" sz="1200" dirty="0"/>
              <a:t>Behandeling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Stopzetten behandeling en O2 toedienen</a:t>
            </a:r>
            <a:endParaRPr lang="nl-BE" sz="1200" dirty="0"/>
          </a:p>
          <a:p>
            <a:pPr marL="180975" lvl="4" indent="-171450">
              <a:buFont typeface="Arial" panose="020B0604020202020204" pitchFamily="34" charset="0"/>
              <a:buChar char="•"/>
            </a:pPr>
            <a:r>
              <a:rPr lang="nl-NL" sz="1200" dirty="0"/>
              <a:t>Patiënt in Trendelenburg en op linkerzijde</a:t>
            </a:r>
            <a:endParaRPr lang="nl-BE" sz="1200" dirty="0"/>
          </a:p>
          <a:p>
            <a:pPr marL="180975" lvl="3" indent="-171450">
              <a:buFont typeface="Arial" panose="020B0604020202020204" pitchFamily="34" charset="0"/>
              <a:buChar char="•"/>
            </a:pPr>
            <a:r>
              <a:rPr lang="nl-NL" sz="1200" dirty="0"/>
              <a:t>Contacteer nefroloog</a:t>
            </a:r>
            <a:endParaRPr lang="nl-BE" sz="1200" dirty="0"/>
          </a:p>
          <a:p>
            <a:endParaRPr lang="nl-BE" sz="1200" dirty="0"/>
          </a:p>
        </p:txBody>
      </p:sp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A8925E18-224C-254C-881F-75F41F876344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179473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tx1"/>
                </a:solidFill>
              </a:rPr>
              <a:t>technische complicaties</a:t>
            </a:r>
          </a:p>
        </p:txBody>
      </p:sp>
    </p:spTree>
    <p:extLst>
      <p:ext uri="{BB962C8B-B14F-4D97-AF65-F5344CB8AC3E}">
        <p14:creationId xmlns:p14="http://schemas.microsoft.com/office/powerpoint/2010/main" val="1067810713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434877C9-5DA6-B444-BF87-1B38303F6012}"/>
              </a:ext>
            </a:extLst>
          </p:cNvPr>
          <p:cNvSpPr/>
          <p:nvPr/>
        </p:nvSpPr>
        <p:spPr>
          <a:xfrm>
            <a:off x="4272712" y="110944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r>
              <a:rPr lang="nl-NL" sz="1200" dirty="0"/>
              <a:t>Als verpleegkundige en  zorgverlener staan we er niet steeds bij stil dat behandeld worden met hemodialyse een ingrijpende gebeurtenis is in een mensenleven. Dit kan zich uiten in: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Ongeduld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Verminderde kwaliteit van leven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Verminderd sociaal leven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Non compliance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Geen toekomstperspectief</a:t>
            </a:r>
            <a:endParaRPr lang="nl-BE" sz="1200" dirty="0"/>
          </a:p>
          <a:p>
            <a:r>
              <a:rPr lang="nl-NL" dirty="0"/>
              <a:t> </a:t>
            </a:r>
            <a:endParaRPr lang="nl-BE" dirty="0"/>
          </a:p>
          <a:p>
            <a:endParaRPr lang="nl-BE" sz="1200" dirty="0"/>
          </a:p>
          <a:p>
            <a:endParaRPr lang="nl-BE" sz="1200" dirty="0"/>
          </a:p>
        </p:txBody>
      </p:sp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A8925E18-224C-254C-881F-75F41F876344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179473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tx1"/>
                </a:solidFill>
              </a:rPr>
              <a:t>psychische complicaties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21029B5-A46B-6A46-BEC0-9856A8D47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8" y="1387215"/>
            <a:ext cx="3045934" cy="174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67091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3030" y="1525370"/>
            <a:ext cx="9002713" cy="1047082"/>
          </a:xfrm>
        </p:spPr>
        <p:txBody>
          <a:bodyPr/>
          <a:lstStyle/>
          <a:p>
            <a:r>
              <a:rPr lang="en-US" sz="2000" b="1" dirty="0" err="1"/>
              <a:t>Bedankt</a:t>
            </a:r>
            <a:r>
              <a:rPr lang="en-US" sz="2000" b="1" dirty="0"/>
              <a:t> </a:t>
            </a:r>
            <a:r>
              <a:rPr lang="en-US" sz="2000" b="1" dirty="0" err="1"/>
              <a:t>voor</a:t>
            </a:r>
            <a:r>
              <a:rPr lang="en-US" sz="2000" b="1" dirty="0"/>
              <a:t> </a:t>
            </a:r>
            <a:r>
              <a:rPr lang="en-US" sz="2000" b="1" dirty="0" err="1"/>
              <a:t>jullie</a:t>
            </a:r>
            <a:r>
              <a:rPr lang="en-US" sz="2000" b="1" dirty="0"/>
              <a:t> </a:t>
            </a:r>
            <a:r>
              <a:rPr lang="en-US" sz="2000" b="1" dirty="0" err="1"/>
              <a:t>aandacht</a:t>
            </a:r>
            <a:endParaRPr lang="en-US" sz="2000" b="1" dirty="0"/>
          </a:p>
          <a:p>
            <a:r>
              <a:rPr lang="en-US" sz="2000" b="1" dirty="0"/>
              <a:t> 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  <a:latin typeface="DINOT-Medium" panose="020B0604020101020102" pitchFamily="34" charset="0"/>
              </a:rPr>
              <a:t>Marleen </a:t>
            </a:r>
            <a:r>
              <a:rPr lang="en-US" dirty="0" err="1">
                <a:solidFill>
                  <a:schemeClr val="tx2"/>
                </a:solidFill>
                <a:latin typeface="DINOT-Medium" panose="020B0604020101020102" pitchFamily="34" charset="0"/>
              </a:rPr>
              <a:t>Steeman</a:t>
            </a:r>
            <a:endParaRPr lang="nl-BE" sz="2000" b="1" dirty="0"/>
          </a:p>
        </p:txBody>
      </p:sp>
    </p:spTree>
    <p:extLst>
      <p:ext uri="{BB962C8B-B14F-4D97-AF65-F5344CB8AC3E}">
        <p14:creationId xmlns:p14="http://schemas.microsoft.com/office/powerpoint/2010/main" val="1365184651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/>
          </p:cNvSpPr>
          <p:nvPr/>
        </p:nvSpPr>
        <p:spPr>
          <a:xfrm>
            <a:off x="4" y="255913"/>
            <a:ext cx="2068960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DINOT" panose="020B0504020101020102" pitchFamily="34" charset="0"/>
                <a:cs typeface="DINOT" panose="020B0504020101020102" pitchFamily="34" charset="0"/>
              </a:rPr>
              <a:t>complicaties</a:t>
            </a:r>
            <a:endParaRPr lang="en-US" dirty="0"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91178" y="849339"/>
            <a:ext cx="3101530" cy="20108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chemeClr val="tx2"/>
                </a:solidFill>
                <a:latin typeface="DINOT-Light" panose="020B0504020101010102" pitchFamily="34" charset="0"/>
                <a:cs typeface="DINOT-Light" panose="020B0504020101010102" pitchFamily="34" charset="0"/>
              </a:rPr>
              <a:t>Lichamelijke</a:t>
            </a:r>
            <a:r>
              <a:rPr lang="en-US" sz="2000" dirty="0">
                <a:solidFill>
                  <a:schemeClr val="tx2"/>
                </a:solidFill>
                <a:latin typeface="DINOT-Light" panose="020B0504020101010102" pitchFamily="34" charset="0"/>
                <a:cs typeface="DINOT-Light" panose="020B0504020101010102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DINOT-Light" panose="020B0504020101010102" pitchFamily="34" charset="0"/>
                <a:cs typeface="DINOT-Light" panose="020B0504020101010102" pitchFamily="34" charset="0"/>
              </a:rPr>
              <a:t>complicaties</a:t>
            </a:r>
            <a:endParaRPr lang="en-US" sz="2000" dirty="0">
              <a:solidFill>
                <a:schemeClr val="tx2"/>
              </a:solidFill>
              <a:latin typeface="DINOT-Light" panose="020B0504020101010102" pitchFamily="34" charset="0"/>
              <a:cs typeface="DINOT-Light" panose="020B0504020101010102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  <a:latin typeface="DINOT-Light" panose="020B0504020101010102" pitchFamily="34" charset="0"/>
              <a:cs typeface="DINOT-Light" panose="020B0504020101010102" pitchFamily="34" charset="0"/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tx2"/>
                </a:solidFill>
                <a:latin typeface="DINOT-Light" panose="020B0504020101010102" pitchFamily="34" charset="0"/>
                <a:cs typeface="DINOT-Light" panose="020B0504020101010102" pitchFamily="34" charset="0"/>
              </a:rPr>
              <a:t>Technische</a:t>
            </a:r>
            <a:r>
              <a:rPr lang="en-US" sz="2000" dirty="0">
                <a:solidFill>
                  <a:schemeClr val="tx2"/>
                </a:solidFill>
                <a:latin typeface="DINOT-Light" panose="020B0504020101010102" pitchFamily="34" charset="0"/>
                <a:cs typeface="DINOT-Light" panose="020B0504020101010102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DINOT-Light" panose="020B0504020101010102" pitchFamily="34" charset="0"/>
                <a:cs typeface="DINOT-Light" panose="020B0504020101010102" pitchFamily="34" charset="0"/>
              </a:rPr>
              <a:t>complicaties</a:t>
            </a:r>
            <a:endParaRPr lang="en-US" sz="2000" dirty="0">
              <a:solidFill>
                <a:schemeClr val="tx2"/>
              </a:solidFill>
              <a:latin typeface="DINOT-Light" panose="020B0504020101010102" pitchFamily="34" charset="0"/>
              <a:cs typeface="DINOT-Light" panose="020B0504020101010102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  <a:latin typeface="DINOT-Light" panose="020B0504020101010102" pitchFamily="34" charset="0"/>
              <a:cs typeface="DINOT-Light" panose="020B0504020101010102" pitchFamily="34" charset="0"/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tx2"/>
                </a:solidFill>
                <a:latin typeface="DINOT-Light" panose="020B0504020101010102" pitchFamily="34" charset="0"/>
                <a:cs typeface="DINOT-Light" panose="020B0504020101010102" pitchFamily="34" charset="0"/>
              </a:rPr>
              <a:t>Psychische</a:t>
            </a:r>
            <a:r>
              <a:rPr lang="en-US" sz="2000" dirty="0">
                <a:solidFill>
                  <a:schemeClr val="tx2"/>
                </a:solidFill>
                <a:latin typeface="DINOT-Light" panose="020B0504020101010102" pitchFamily="34" charset="0"/>
                <a:cs typeface="DINOT-Light" panose="020B0504020101010102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DINOT-Light" panose="020B0504020101010102" pitchFamily="34" charset="0"/>
                <a:cs typeface="DINOT-Light" panose="020B0504020101010102" pitchFamily="34" charset="0"/>
              </a:rPr>
              <a:t>complicaties</a:t>
            </a:r>
            <a:endParaRPr lang="en-US" sz="2000" dirty="0">
              <a:solidFill>
                <a:schemeClr val="tx2"/>
              </a:solidFill>
              <a:latin typeface="DINOT-Light" panose="020B0504020101010102" pitchFamily="34" charset="0"/>
              <a:cs typeface="DINOT-Light" panose="020B0504020101010102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latin typeface="DINOT-Light" panose="020B0504020101010102" pitchFamily="34" charset="0"/>
              <a:cs typeface="DINOT-Light" panose="020B0504020101010102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latin typeface="DINOT-Light" panose="020B0504020101010102" pitchFamily="34" charset="0"/>
              <a:cs typeface="DINOT-Light" panose="020B0504020101010102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86F9E86-31B6-714E-869C-547F4687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729" y="459973"/>
            <a:ext cx="47879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0EB0C56-D7BB-F74E-8630-C1510BEF9D37}"/>
              </a:ext>
            </a:extLst>
          </p:cNvPr>
          <p:cNvSpPr/>
          <p:nvPr/>
        </p:nvSpPr>
        <p:spPr>
          <a:xfrm>
            <a:off x="4081596" y="741147"/>
            <a:ext cx="49691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200" dirty="0"/>
              <a:t>Symptomen: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Zweten, nausea, geeuwen, bleek uitzicht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Klam aanvoelen ( opgelet bij diabetespatiënt met hypoglycemie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Braken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Bewustzijnsverlies</a:t>
            </a:r>
          </a:p>
          <a:p>
            <a:r>
              <a:rPr lang="nl-BE" sz="1200" dirty="0"/>
              <a:t>Mogelijke oorzaken: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Te hoge UF( rekenfout) patient met niet teveel kledij wegen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Te hoge interdialystische vochtinname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Verkeerd bepaald drooggewicht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Fout Ufmodule toestel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Cardiovasculaire problemen/ inname antihypertensiva voor dialyse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Inname voeding/drank aan dialyse</a:t>
            </a:r>
          </a:p>
          <a:p>
            <a:r>
              <a:rPr lang="nl-BE" sz="1200" dirty="0"/>
              <a:t>Behandeling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Tijdelijke UF stop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Patiënt in Trendelenburg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Procedure/staand order volgen op afdeling : toedienen Nacl/geloplasma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Zuurstoftoediening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Eventueel dialysebehandeling stopzetten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Evaluatie DW     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C29E96-CF16-FC42-B2E3-AD9F129E7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0"/>
            <a:ext cx="4333362" cy="453183"/>
          </a:xfrm>
        </p:spPr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Lichamelijke complicaties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AC73F74-758F-3D4E-9223-863896AB3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8" y="1321178"/>
            <a:ext cx="3958569" cy="2622172"/>
          </a:xfrm>
          <a:prstGeom prst="rect">
            <a:avLst/>
          </a:prstGeom>
        </p:spPr>
      </p:pic>
      <p:sp>
        <p:nvSpPr>
          <p:cNvPr id="13" name="Tijdelijke aanduiding voor tekst 5">
            <a:extLst>
              <a:ext uri="{FF2B5EF4-FFF2-40B4-BE49-F238E27FC236}">
                <a16:creationId xmlns:a16="http://schemas.microsoft.com/office/drawing/2014/main" id="{B6D751E6-790F-1743-9760-AF44FAF2BE2A}"/>
              </a:ext>
            </a:extLst>
          </p:cNvPr>
          <p:cNvSpPr txBox="1">
            <a:spLocks/>
          </p:cNvSpPr>
          <p:nvPr/>
        </p:nvSpPr>
        <p:spPr>
          <a:xfrm>
            <a:off x="93239" y="741147"/>
            <a:ext cx="2201176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HYPOTENSIE</a:t>
            </a:r>
          </a:p>
        </p:txBody>
      </p:sp>
    </p:spTree>
    <p:extLst>
      <p:ext uri="{BB962C8B-B14F-4D97-AF65-F5344CB8AC3E}">
        <p14:creationId xmlns:p14="http://schemas.microsoft.com/office/powerpoint/2010/main" val="159661057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4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4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4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4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4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4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4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4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4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400" fill="hold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400" fill="hold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C29E96-CF16-FC42-B2E3-AD9F129E7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600733"/>
            <a:ext cx="2201176" cy="453183"/>
          </a:xfrm>
        </p:spPr>
        <p:txBody>
          <a:bodyPr/>
          <a:lstStyle/>
          <a:p>
            <a:r>
              <a:rPr lang="nl-BE" dirty="0"/>
              <a:t>HYPOTENSIE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8B14099-C5C0-F44B-A802-828DCFBF49E7}"/>
              </a:ext>
            </a:extLst>
          </p:cNvPr>
          <p:cNvSpPr/>
          <p:nvPr/>
        </p:nvSpPr>
        <p:spPr>
          <a:xfrm>
            <a:off x="3498957" y="1201467"/>
            <a:ext cx="51220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200" dirty="0"/>
              <a:t>Preventie: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UF spreiding: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nl-BE" sz="1200" dirty="0"/>
              <a:t>UF maximum bepalen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nl-BE" sz="1200" dirty="0"/>
              <a:t>Behandelingstijd aanpassen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Uf en/of natriumprofilering gebruiken( op voorschrift)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Educatie patiënt: vocht en natriumbeperking, aanpassen antihypertensiva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Steeds zuurstoftoediening bij opstart dialyse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Eventueel plasmaexpanders gebruiken bij opstart dialyse ( om refilling te bevorderen en vocht intravasculair aan te trekken via plasma-oncotische druk)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Gebruik maken van monitoring van het plasmavolume ( BVM,BVS, Critline)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B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B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BE" sz="1200" dirty="0"/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B385AD87-3579-6D4F-9F76-51C2AE009AE3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333362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>
                <a:solidFill>
                  <a:schemeClr val="tx1"/>
                </a:solidFill>
              </a:rPr>
              <a:t>Lichamelijke complicaties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F41432E-1F4B-AA4A-800B-DF744634D5EA}"/>
              </a:ext>
            </a:extLst>
          </p:cNvPr>
          <p:cNvSpPr txBox="1"/>
          <p:nvPr/>
        </p:nvSpPr>
        <p:spPr>
          <a:xfrm>
            <a:off x="-914400" y="82731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sz="1200" dirty="0">
              <a:solidFill>
                <a:srgbClr val="56B1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73712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0EB0C56-D7BB-F74E-8630-C1510BEF9D37}"/>
              </a:ext>
            </a:extLst>
          </p:cNvPr>
          <p:cNvSpPr/>
          <p:nvPr/>
        </p:nvSpPr>
        <p:spPr>
          <a:xfrm>
            <a:off x="3592307" y="1509921"/>
            <a:ext cx="51220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200" dirty="0"/>
              <a:t>Symptomen</a:t>
            </a:r>
          </a:p>
          <a:p>
            <a:endParaRPr lang="nl-BE" sz="1200" dirty="0"/>
          </a:p>
          <a:p>
            <a:pPr marL="185738" lvl="0" indent="-176213">
              <a:buFont typeface="Arial" panose="020B0604020202020204" pitchFamily="34" charset="0"/>
              <a:buChar char="•"/>
            </a:pPr>
            <a:r>
              <a:rPr lang="nl-NL" sz="1200" dirty="0"/>
              <a:t>Zeer pijnlijke spasmen in de onderbenen, handen en voeten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Soms (zelden)  spasmen in het abdomen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nl-BE" sz="1200" dirty="0"/>
          </a:p>
          <a:p>
            <a:pPr lvl="0"/>
            <a:r>
              <a:rPr lang="nl-NL" sz="1200" dirty="0"/>
              <a:t>Mogelijke oorzaken:</a:t>
            </a:r>
          </a:p>
          <a:p>
            <a:pPr lvl="0"/>
            <a:endParaRPr lang="nl-B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Te hoge UF met te snelle Na-  eliminatie op korte tijd</a:t>
            </a:r>
            <a:endParaRPr lang="nl-B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T</a:t>
            </a:r>
            <a:r>
              <a:rPr lang="nl-NL" sz="1200" dirty="0"/>
              <a:t>e laag DW</a:t>
            </a:r>
            <a:endParaRPr lang="nl-B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Na- concentratie van </a:t>
            </a:r>
            <a:r>
              <a:rPr lang="nl-NL" sz="1200" dirty="0" err="1"/>
              <a:t>dialysaat</a:t>
            </a:r>
            <a:r>
              <a:rPr lang="nl-NL" sz="1200" dirty="0"/>
              <a:t> te laag(bv: voor sommige patiënten is 138 te laag)</a:t>
            </a:r>
            <a:endParaRPr lang="nl-BE" sz="12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C29E96-CF16-FC42-B2E3-AD9F129E7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528368"/>
            <a:ext cx="2587499" cy="453183"/>
          </a:xfrm>
        </p:spPr>
        <p:txBody>
          <a:bodyPr/>
          <a:lstStyle/>
          <a:p>
            <a:r>
              <a:rPr lang="nl-BE" dirty="0"/>
              <a:t>spierkrampen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A0B26DF-0A79-9C4E-B340-3D469EB61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48" y="1194734"/>
            <a:ext cx="1854735" cy="3004958"/>
          </a:xfrm>
          <a:prstGeom prst="rect">
            <a:avLst/>
          </a:prstGeom>
        </p:spPr>
      </p:pic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893391CD-6E89-7142-A819-B85E6ED7610D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333362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>
                <a:solidFill>
                  <a:schemeClr val="tx1"/>
                </a:solidFill>
              </a:rPr>
              <a:t>Lichamelijke complicaties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20269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0EB0C56-D7BB-F74E-8630-C1510BEF9D37}"/>
              </a:ext>
            </a:extLst>
          </p:cNvPr>
          <p:cNvSpPr/>
          <p:nvPr/>
        </p:nvSpPr>
        <p:spPr>
          <a:xfrm>
            <a:off x="3490707" y="650939"/>
            <a:ext cx="51220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1200" dirty="0"/>
              <a:t>Behandeling: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Tijdelijke stoppen van de UF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dirty="0"/>
              <a:t>Toedienen van een bolus online (indien mogelijk)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Procedure/staand order volgen van de afdeling:</a:t>
            </a:r>
            <a:endParaRPr lang="nl-BE" sz="12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dirty="0"/>
              <a:t>Toedienen van </a:t>
            </a:r>
            <a:r>
              <a:rPr lang="nl-BE" sz="1200" dirty="0"/>
              <a:t>hypertoon NaCl of/en MgSO</a:t>
            </a:r>
            <a:r>
              <a:rPr lang="nl-BE" sz="900" dirty="0"/>
              <a:t>4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dirty="0"/>
              <a:t>Massage en/of stretchen van de spieren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dirty="0"/>
              <a:t>Wegduwen van de krampen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dirty="0"/>
              <a:t>Indien na dialyse: patiënt laten rechtstaan </a:t>
            </a:r>
          </a:p>
          <a:p>
            <a:pPr lvl="0"/>
            <a:r>
              <a:rPr lang="nl-BE" sz="1200" dirty="0"/>
              <a:t>	(Cave orthostatische hypotensie)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nl-BE" sz="1200" dirty="0"/>
          </a:p>
          <a:p>
            <a:pPr lvl="0"/>
            <a:r>
              <a:rPr lang="nl-NL" sz="1200" dirty="0"/>
              <a:t>Preventie: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Spreiding UF</a:t>
            </a:r>
            <a:endParaRPr lang="nl-B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dirty="0"/>
              <a:t>UF- en/of Na profiel gebruiken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dirty="0"/>
              <a:t>Edcatie patiënt: zout- en vochtbeperking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dirty="0"/>
              <a:t>Monitoring van het bloedvolume (BVM, BVS, Critline)</a:t>
            </a:r>
          </a:p>
          <a:p>
            <a:pPr lvl="0"/>
            <a:endParaRPr lang="nl-BE" sz="12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C29E96-CF16-FC42-B2E3-AD9F129E7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528368"/>
            <a:ext cx="2587499" cy="453183"/>
          </a:xfrm>
        </p:spPr>
        <p:txBody>
          <a:bodyPr/>
          <a:lstStyle/>
          <a:p>
            <a:r>
              <a:rPr lang="nl-BE" dirty="0"/>
              <a:t>spierkrampen</a:t>
            </a:r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893391CD-6E89-7142-A819-B85E6ED7610D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333362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>
                <a:solidFill>
                  <a:schemeClr val="tx1"/>
                </a:solidFill>
              </a:rPr>
              <a:t>Lichamelijke complicaties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48140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4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4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4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0EB0C56-D7BB-F74E-8630-C1510BEF9D37}"/>
              </a:ext>
            </a:extLst>
          </p:cNvPr>
          <p:cNvSpPr/>
          <p:nvPr/>
        </p:nvSpPr>
        <p:spPr>
          <a:xfrm>
            <a:off x="3592307" y="1417588"/>
            <a:ext cx="51220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2"/>
            <a:r>
              <a:rPr lang="nl-NL" sz="1200" dirty="0"/>
              <a:t>Symptomen: </a:t>
            </a:r>
            <a:endParaRPr lang="nl-BE" sz="1200" dirty="0"/>
          </a:p>
          <a:p>
            <a:pPr marL="180975" lvl="2" indent="-171450">
              <a:buFont typeface="Arial" panose="020B0604020202020204" pitchFamily="34" charset="0"/>
              <a:buChar char="•"/>
            </a:pPr>
            <a:r>
              <a:rPr lang="nl-NL" sz="1200" dirty="0"/>
              <a:t>Hoofdpijn</a:t>
            </a:r>
            <a:endParaRPr lang="nl-BE" sz="1200" dirty="0"/>
          </a:p>
          <a:p>
            <a:pPr marL="180975" lvl="2" indent="-171450">
              <a:buFont typeface="Arial" panose="020B0604020202020204" pitchFamily="34" charset="0"/>
              <a:buChar char="•"/>
            </a:pPr>
            <a:r>
              <a:rPr lang="nl-NL" sz="1200" dirty="0"/>
              <a:t>Onrust</a:t>
            </a:r>
            <a:endParaRPr lang="nl-BE" sz="1200" dirty="0"/>
          </a:p>
          <a:p>
            <a:pPr marL="180975" lvl="2" indent="-171450">
              <a:buFont typeface="Arial" panose="020B0604020202020204" pitchFamily="34" charset="0"/>
              <a:buChar char="•"/>
            </a:pPr>
            <a:r>
              <a:rPr lang="nl-NL" sz="1200" dirty="0"/>
              <a:t>Hartkloppingen </a:t>
            </a:r>
            <a:endParaRPr lang="nl-BE" sz="1200" dirty="0"/>
          </a:p>
          <a:p>
            <a:pPr marL="180975" lvl="2" indent="-171450">
              <a:buFont typeface="Arial" panose="020B0604020202020204" pitchFamily="34" charset="0"/>
              <a:buChar char="•"/>
            </a:pPr>
            <a:r>
              <a:rPr lang="nl-NL" sz="1200" dirty="0" err="1"/>
              <a:t>Angor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9525" lvl="2"/>
            <a:r>
              <a:rPr lang="nl-NL" sz="1200" dirty="0"/>
              <a:t>Mogelijke oorzaken: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180975" lvl="2" indent="-171450">
              <a:buFont typeface="Arial" panose="020B0604020202020204" pitchFamily="34" charset="0"/>
              <a:buChar char="•"/>
            </a:pPr>
            <a:r>
              <a:rPr lang="nl-NL" sz="1200" dirty="0"/>
              <a:t>Te hoge vochtinname </a:t>
            </a:r>
            <a:r>
              <a:rPr lang="nl-NL" sz="1200" dirty="0" err="1"/>
              <a:t>intradialytisch</a:t>
            </a:r>
            <a:endParaRPr lang="nl-BE" sz="1200" dirty="0"/>
          </a:p>
          <a:p>
            <a:pPr marL="180975" lvl="2" indent="-171450">
              <a:buFont typeface="Arial" panose="020B0604020202020204" pitchFamily="34" charset="0"/>
              <a:buChar char="•"/>
            </a:pPr>
            <a:r>
              <a:rPr lang="nl-NL" sz="1200" dirty="0"/>
              <a:t>Te hoog DW</a:t>
            </a:r>
            <a:endParaRPr lang="nl-BE" sz="1200" dirty="0"/>
          </a:p>
          <a:p>
            <a:pPr marL="180975" lvl="2" indent="-171450">
              <a:buFont typeface="Arial" panose="020B0604020202020204" pitchFamily="34" charset="0"/>
              <a:buChar char="•"/>
            </a:pPr>
            <a:r>
              <a:rPr lang="nl-NL" sz="1200" dirty="0"/>
              <a:t>Hemolyse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C29E96-CF16-FC42-B2E3-AD9F129E7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585420"/>
            <a:ext cx="2355256" cy="453183"/>
          </a:xfrm>
        </p:spPr>
        <p:txBody>
          <a:bodyPr/>
          <a:lstStyle/>
          <a:p>
            <a:r>
              <a:rPr lang="nl-BE" dirty="0"/>
              <a:t>HYPERTENSIE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FF8907-6AFC-D04A-83D1-BF73D984F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13" y="1350537"/>
            <a:ext cx="2215975" cy="2442425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D7AD2305-CCC8-624D-B07C-EA3CDC877CCA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333362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>
                <a:solidFill>
                  <a:schemeClr val="tx1"/>
                </a:solidFill>
              </a:rPr>
              <a:t>Lichamelijke complicaties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50241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0EB0C56-D7BB-F74E-8630-C1510BEF9D37}"/>
              </a:ext>
            </a:extLst>
          </p:cNvPr>
          <p:cNvSpPr/>
          <p:nvPr/>
        </p:nvSpPr>
        <p:spPr>
          <a:xfrm>
            <a:off x="3669424" y="1358385"/>
            <a:ext cx="51220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2"/>
            <a:r>
              <a:rPr lang="nl-NL" sz="1200" dirty="0"/>
              <a:t>Behandeling: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180975" lvl="2" indent="-171450">
              <a:buFont typeface="Arial" panose="020B0604020202020204" pitchFamily="34" charset="0"/>
              <a:buChar char="•"/>
            </a:pPr>
            <a:r>
              <a:rPr lang="nl-NL" sz="1200" dirty="0"/>
              <a:t>Patiënt in anti-Trendelenburg houding</a:t>
            </a:r>
            <a:endParaRPr lang="nl-BE" sz="1200" dirty="0"/>
          </a:p>
          <a:p>
            <a:pPr marL="180975" lvl="2" indent="-171450">
              <a:buFont typeface="Arial" panose="020B0604020202020204" pitchFamily="34" charset="0"/>
              <a:buChar char="•"/>
            </a:pPr>
            <a:r>
              <a:rPr lang="nl-NL" sz="1200" dirty="0"/>
              <a:t>Toedienen van snelwerkende antihypertensiva ( staand order)</a:t>
            </a:r>
            <a:endParaRPr lang="nl-BE" sz="1200" dirty="0"/>
          </a:p>
          <a:p>
            <a:pPr marL="180975" lvl="2" indent="-171450">
              <a:buFont typeface="Arial" panose="020B0604020202020204" pitchFamily="34" charset="0"/>
              <a:buChar char="•"/>
            </a:pPr>
            <a:r>
              <a:rPr lang="nl-NL" sz="1200" dirty="0"/>
              <a:t>Evaluatie drooggewicht en/of aanpassen Na- concentratie in het </a:t>
            </a:r>
            <a:r>
              <a:rPr lang="nl-NL" sz="1200" dirty="0" err="1"/>
              <a:t>dialysaat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9525" lvl="2"/>
            <a:r>
              <a:rPr lang="nl-NL" sz="1200" dirty="0"/>
              <a:t>Preventie:</a:t>
            </a:r>
            <a:endParaRPr lang="nl-BE" sz="1200" dirty="0"/>
          </a:p>
          <a:p>
            <a:pPr marL="9525"/>
            <a:r>
              <a:rPr lang="nl-NL" sz="1200" dirty="0"/>
              <a:t> </a:t>
            </a:r>
            <a:endParaRPr lang="nl-BE" sz="1200" dirty="0"/>
          </a:p>
          <a:p>
            <a:pPr marL="180975" lvl="2" indent="-171450">
              <a:buFont typeface="Arial" panose="020B0604020202020204" pitchFamily="34" charset="0"/>
              <a:buChar char="•"/>
            </a:pPr>
            <a:r>
              <a:rPr lang="nl-NL" sz="1200" dirty="0"/>
              <a:t>Regelmatige evaluatie van het DW/ jaarlijks RX-thorax</a:t>
            </a:r>
            <a:endParaRPr lang="nl-BE" sz="1200" dirty="0"/>
          </a:p>
          <a:p>
            <a:pPr marL="180975" lvl="2" indent="-171450">
              <a:buFont typeface="Arial" panose="020B0604020202020204" pitchFamily="34" charset="0"/>
              <a:buChar char="•"/>
            </a:pPr>
            <a:r>
              <a:rPr lang="nl-NL" sz="1200" dirty="0"/>
              <a:t>Therapietrouw evalueren</a:t>
            </a:r>
            <a:endParaRPr lang="nl-BE" sz="1200" dirty="0"/>
          </a:p>
          <a:p>
            <a:pPr marL="180975" lvl="2" indent="-171450">
              <a:buFont typeface="Arial" panose="020B0604020202020204" pitchFamily="34" charset="0"/>
              <a:buChar char="•"/>
            </a:pPr>
            <a:r>
              <a:rPr lang="nl-NL" sz="1200" dirty="0"/>
              <a:t>Educatie patiënt: zout- en vochtbeperking</a:t>
            </a:r>
            <a:endParaRPr lang="nl-BE" sz="1200" dirty="0"/>
          </a:p>
          <a:p>
            <a:pPr marL="180975" lvl="2" indent="-171450">
              <a:buFont typeface="Arial" panose="020B0604020202020204" pitchFamily="34" charset="0"/>
              <a:buChar char="•"/>
            </a:pPr>
            <a:r>
              <a:rPr lang="nl-NL" sz="1200" dirty="0"/>
              <a:t>Gebruik maken van monitoring van het bloedvolume (BVM, BVS, </a:t>
            </a:r>
            <a:r>
              <a:rPr lang="nl-NL" sz="1200" dirty="0" err="1"/>
              <a:t>Critline</a:t>
            </a:r>
            <a:r>
              <a:rPr lang="nl-NL" sz="1200" dirty="0"/>
              <a:t>)   </a:t>
            </a:r>
            <a:endParaRPr lang="nl-BE" sz="12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C29E96-CF16-FC42-B2E3-AD9F129E7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39" y="563386"/>
            <a:ext cx="2355256" cy="453183"/>
          </a:xfrm>
        </p:spPr>
        <p:txBody>
          <a:bodyPr/>
          <a:lstStyle/>
          <a:p>
            <a:r>
              <a:rPr lang="nl-BE" dirty="0"/>
              <a:t>HYPERTENSIE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996840E-9571-1B46-80E4-C4E3878F2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30" y="1350678"/>
            <a:ext cx="2753583" cy="2724598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0B02AD0E-C7FC-3544-A175-1296979C052E}"/>
              </a:ext>
            </a:extLst>
          </p:cNvPr>
          <p:cNvSpPr txBox="1">
            <a:spLocks/>
          </p:cNvSpPr>
          <p:nvPr/>
        </p:nvSpPr>
        <p:spPr>
          <a:xfrm>
            <a:off x="93239" y="0"/>
            <a:ext cx="4333362" cy="45318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96000" tIns="72000" rIns="144000" bIns="72000" anchor="ctr" anchorCtr="0">
            <a:sp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Font typeface="Arial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>
                <a:solidFill>
                  <a:schemeClr val="tx1"/>
                </a:solidFill>
              </a:rPr>
              <a:t>Lichamelijke complicaties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85478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6" grpId="0" uiExpand="1" build="p"/>
    </p:bldLst>
  </p:timing>
</p:sld>
</file>

<file path=ppt/theme/theme1.xml><?xml version="1.0" encoding="utf-8"?>
<a:theme xmlns:a="http://schemas.openxmlformats.org/drawingml/2006/main" name="Maria Middelares">
  <a:themeElements>
    <a:clrScheme name="Maria Middelares - kleur">
      <a:dk1>
        <a:srgbClr val="231F20"/>
      </a:dk1>
      <a:lt1>
        <a:sysClr val="window" lastClr="FFFFFF"/>
      </a:lt1>
      <a:dk2>
        <a:srgbClr val="033878"/>
      </a:dk2>
      <a:lt2>
        <a:srgbClr val="009DCC"/>
      </a:lt2>
      <a:accent1>
        <a:srgbClr val="033878"/>
      </a:accent1>
      <a:accent2>
        <a:srgbClr val="009DCC"/>
      </a:accent2>
      <a:accent3>
        <a:srgbClr val="831F82"/>
      </a:accent3>
      <a:accent4>
        <a:srgbClr val="D5121E"/>
      </a:accent4>
      <a:accent5>
        <a:srgbClr val="F59C00"/>
      </a:accent5>
      <a:accent6>
        <a:srgbClr val="79AC2B"/>
      </a:accent6>
      <a:hlink>
        <a:srgbClr val="009DCC"/>
      </a:hlink>
      <a:folHlink>
        <a:srgbClr val="033878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 smtClean="0">
            <a:solidFill>
              <a:srgbClr val="56B14D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oorbeeldPresentatie AZMM_Sjabloon.potx [Alleen-lezen]" id="{A8F1B2EF-10EC-46AF-9C9D-DC7B04EF6C84}" vid="{3F63D301-C945-4047-A91C-43ECC4557A42}"/>
    </a:ext>
  </a:extLst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oorbeeldPresentatie AZMM_Sjabloon.potx [Alleen-lezen]" id="{A8F1B2EF-10EC-46AF-9C9D-DC7B04EF6C84}" vid="{33C6B469-3F85-4187-B4E3-170566AC6BC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Dienstvoorstelling-Traject4-Dialyse-20210224</Template>
  <TotalTime>1085</TotalTime>
  <Words>1195</Words>
  <Application>Microsoft Macintosh PowerPoint</Application>
  <PresentationFormat>Diavoorstelling (16:9)</PresentationFormat>
  <Paragraphs>265</Paragraphs>
  <Slides>24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DINOT</vt:lpstr>
      <vt:lpstr>DINOT-Light</vt:lpstr>
      <vt:lpstr>DINOT-Medium</vt:lpstr>
      <vt:lpstr>Lucida Grande</vt:lpstr>
      <vt:lpstr>Symbol</vt:lpstr>
      <vt:lpstr>Wingdings</vt:lpstr>
      <vt:lpstr>Maria Middelares</vt:lpstr>
      <vt:lpstr>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AZ MARIA MIDDELARES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Duym, Philippe</dc:creator>
  <cp:lastModifiedBy>Josie Peiffer</cp:lastModifiedBy>
  <cp:revision>100</cp:revision>
  <dcterms:created xsi:type="dcterms:W3CDTF">2021-02-24T09:40:12Z</dcterms:created>
  <dcterms:modified xsi:type="dcterms:W3CDTF">2023-11-19T18:03:26Z</dcterms:modified>
</cp:coreProperties>
</file>