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5"/>
  </p:sldMasterIdLst>
  <p:notesMasterIdLst>
    <p:notesMasterId r:id="rId82"/>
  </p:notesMasterIdLst>
  <p:sldIdLst>
    <p:sldId id="338" r:id="rId6"/>
    <p:sldId id="300" r:id="rId7"/>
    <p:sldId id="339" r:id="rId8"/>
    <p:sldId id="301" r:id="rId9"/>
    <p:sldId id="303" r:id="rId10"/>
    <p:sldId id="304" r:id="rId11"/>
    <p:sldId id="340" r:id="rId12"/>
    <p:sldId id="305" r:id="rId13"/>
    <p:sldId id="357" r:id="rId14"/>
    <p:sldId id="307" r:id="rId15"/>
    <p:sldId id="268" r:id="rId16"/>
    <p:sldId id="269" r:id="rId17"/>
    <p:sldId id="270" r:id="rId18"/>
    <p:sldId id="271" r:id="rId19"/>
    <p:sldId id="272" r:id="rId20"/>
    <p:sldId id="277" r:id="rId21"/>
    <p:sldId id="274" r:id="rId22"/>
    <p:sldId id="278" r:id="rId23"/>
    <p:sldId id="336" r:id="rId24"/>
    <p:sldId id="280" r:id="rId25"/>
    <p:sldId id="358" r:id="rId26"/>
    <p:sldId id="309" r:id="rId27"/>
    <p:sldId id="308" r:id="rId28"/>
    <p:sldId id="367" r:id="rId29"/>
    <p:sldId id="370" r:id="rId30"/>
    <p:sldId id="368" r:id="rId31"/>
    <p:sldId id="371" r:id="rId32"/>
    <p:sldId id="372" r:id="rId33"/>
    <p:sldId id="369" r:id="rId34"/>
    <p:sldId id="329" r:id="rId35"/>
    <p:sldId id="310" r:id="rId36"/>
    <p:sldId id="295" r:id="rId37"/>
    <p:sldId id="261" r:id="rId38"/>
    <p:sldId id="265" r:id="rId39"/>
    <p:sldId id="266" r:id="rId40"/>
    <p:sldId id="262" r:id="rId41"/>
    <p:sldId id="263" r:id="rId42"/>
    <p:sldId id="359" r:id="rId43"/>
    <p:sldId id="311" r:id="rId44"/>
    <p:sldId id="312" r:id="rId45"/>
    <p:sldId id="313" r:id="rId46"/>
    <p:sldId id="314" r:id="rId47"/>
    <p:sldId id="348" r:id="rId48"/>
    <p:sldId id="328" r:id="rId49"/>
    <p:sldId id="315" r:id="rId50"/>
    <p:sldId id="284" r:id="rId51"/>
    <p:sldId id="285" r:id="rId52"/>
    <p:sldId id="288" r:id="rId53"/>
    <p:sldId id="286" r:id="rId54"/>
    <p:sldId id="289" r:id="rId55"/>
    <p:sldId id="290" r:id="rId56"/>
    <p:sldId id="291" r:id="rId57"/>
    <p:sldId id="326" r:id="rId58"/>
    <p:sldId id="330" r:id="rId59"/>
    <p:sldId id="360" r:id="rId60"/>
    <p:sldId id="324" r:id="rId61"/>
    <p:sldId id="361" r:id="rId62"/>
    <p:sldId id="362" r:id="rId63"/>
    <p:sldId id="363" r:id="rId64"/>
    <p:sldId id="297" r:id="rId65"/>
    <p:sldId id="327" r:id="rId66"/>
    <p:sldId id="364" r:id="rId67"/>
    <p:sldId id="334" r:id="rId68"/>
    <p:sldId id="347" r:id="rId69"/>
    <p:sldId id="365" r:id="rId70"/>
    <p:sldId id="366" r:id="rId71"/>
    <p:sldId id="342" r:id="rId72"/>
    <p:sldId id="349" r:id="rId73"/>
    <p:sldId id="351" r:id="rId74"/>
    <p:sldId id="350" r:id="rId75"/>
    <p:sldId id="355" r:id="rId76"/>
    <p:sldId id="343" r:id="rId77"/>
    <p:sldId id="352" r:id="rId78"/>
    <p:sldId id="373" r:id="rId79"/>
    <p:sldId id="354" r:id="rId80"/>
    <p:sldId id="298" r:id="rId81"/>
  </p:sldIdLst>
  <p:sldSz cx="9144000" cy="6858000" type="screen4x3"/>
  <p:notesSz cx="6858000" cy="9144000"/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631"/>
    <a:srgbClr val="0055A4"/>
    <a:srgbClr val="007434"/>
    <a:srgbClr val="B6CF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Stijl, licht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Stijl, lich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B301B821-A1FF-4177-AEE7-76D212191A09}" styleName="Stijl, gemiddeld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38B1855-1B75-4FBE-930C-398BA8C253C6}" styleName="Stijl, thema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Stijl, thema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Stijl, licht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D083AE6-46FA-4A59-8FB0-9F97EB10719F}" styleName="Stijl, licht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5758FB7-9AC5-4552-8A53-C91805E547FA}" styleName="Stijl, thema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18" autoAdjust="0"/>
    <p:restoredTop sz="93372" autoAdjust="0"/>
  </p:normalViewPr>
  <p:slideViewPr>
    <p:cSldViewPr showGuides="1">
      <p:cViewPr varScale="1">
        <p:scale>
          <a:sx n="106" d="100"/>
          <a:sy n="106" d="100"/>
        </p:scale>
        <p:origin x="210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viewProps" Target="viewProp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61" Type="http://schemas.openxmlformats.org/officeDocument/2006/relationships/slide" Target="slides/slide56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B418F-9692-9644-A888-BE4857068A08}" type="datetimeFigureOut">
              <a:rPr lang="nl-BE" smtClean="0"/>
              <a:t>9/11/2023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476BD-DEA8-7347-B1A5-62551A8CDEA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76579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86D0F0-EE6B-438F-B56C-309F273E6AD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938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476BD-DEA8-7347-B1A5-62551A8CDEA0}" type="slidenum">
              <a:rPr lang="nl-BE" smtClean="0"/>
              <a:t>57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14239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476BD-DEA8-7347-B1A5-62551A8CDEA0}" type="slidenum">
              <a:rPr lang="nl-BE" smtClean="0"/>
              <a:t>63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34933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476BD-DEA8-7347-B1A5-62551A8CDEA0}" type="slidenum">
              <a:rPr lang="nl-BE" smtClean="0"/>
              <a:t>64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07850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476BD-DEA8-7347-B1A5-62551A8CDEA0}" type="slidenum">
              <a:rPr lang="nl-BE" smtClean="0"/>
              <a:t>65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33780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476BD-DEA8-7347-B1A5-62551A8CDEA0}" type="slidenum">
              <a:rPr lang="nl-BE" smtClean="0"/>
              <a:t>66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61235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476BD-DEA8-7347-B1A5-62551A8CDEA0}" type="slidenum">
              <a:rPr lang="nl-BE" smtClean="0"/>
              <a:t>69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11999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476BD-DEA8-7347-B1A5-62551A8CDEA0}" type="slidenum">
              <a:rPr lang="nl-BE" smtClean="0"/>
              <a:t>72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1283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476BD-DEA8-7347-B1A5-62551A8CDEA0}" type="slidenum">
              <a:rPr lang="nl-BE" smtClean="0"/>
              <a:t>75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04102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Macintosh%20HD:Users:svenbaetens:Desktop:Works_in_progress:OLV_Logos:JPGs_RGB:NL:OLV_Cluster_206x179.jpg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logo_ppt.jpg">
            <a:extLst>
              <a:ext uri="{FF2B5EF4-FFF2-40B4-BE49-F238E27FC236}">
                <a16:creationId xmlns:a16="http://schemas.microsoft.com/office/drawing/2014/main" id="{D87F00CB-CA69-4242-B3BC-157D73CDA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88" y="5786438"/>
            <a:ext cx="935037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Macintosh HD:Users:svenbaetens:Desktop:Works_in_progress:OLV_Logos:JPGs_RGB:NL:OLV_Cluster_206x179.jpg">
            <a:extLst>
              <a:ext uri="{FF2B5EF4-FFF2-40B4-BE49-F238E27FC236}">
                <a16:creationId xmlns:a16="http://schemas.microsoft.com/office/drawing/2014/main" id="{9D5FED40-5F16-B14F-A551-775D11715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26257"/>
          <a:stretch>
            <a:fillRect/>
          </a:stretch>
        </p:blipFill>
        <p:spPr bwMode="auto">
          <a:xfrm>
            <a:off x="0" y="5191125"/>
            <a:ext cx="13081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6313" y="1958975"/>
            <a:ext cx="7772400" cy="1470025"/>
          </a:xfrm>
        </p:spPr>
        <p:txBody>
          <a:bodyPr anchor="b"/>
          <a:lstStyle>
            <a:lvl1pPr algn="r">
              <a:defRPr sz="4400"/>
            </a:lvl1pPr>
          </a:lstStyle>
          <a:p>
            <a:pPr lvl="0"/>
            <a:r>
              <a:rPr lang="nl-NL" noProof="0"/>
              <a:t>Klik om het opmaakprofiel te bewerken</a:t>
            </a:r>
          </a:p>
        </p:txBody>
      </p:sp>
      <p:sp>
        <p:nvSpPr>
          <p:cNvPr id="512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47913" y="3552825"/>
            <a:ext cx="6400800" cy="822325"/>
          </a:xfrm>
        </p:spPr>
        <p:txBody>
          <a:bodyPr>
            <a:spAutoFit/>
          </a:bodyPr>
          <a:lstStyle>
            <a:lvl1pPr marL="0" indent="0" algn="r">
              <a:buFontTx/>
              <a:buNone/>
              <a:defRPr sz="2400"/>
            </a:lvl1pPr>
          </a:lstStyle>
          <a:p>
            <a:pPr lvl="0"/>
            <a:r>
              <a:rPr lang="nl-NL" noProof="0"/>
              <a:t>Klik om het opmaakprofiel van de modelondertitel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385311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37908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15100" y="323850"/>
            <a:ext cx="1943100" cy="55721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85800" y="323850"/>
            <a:ext cx="5676900" cy="55721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61940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13376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444359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552575"/>
            <a:ext cx="38100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552575"/>
            <a:ext cx="38100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40326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58887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15148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860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142669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BE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491016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Macintosh%20HD:Users:svenbaetens:Desktop:Works_in_progress:OLV_Logos:JPGs_RGB:NL:OLV_Cluster_206x179.jpg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logo_ppt.jpg">
            <a:extLst>
              <a:ext uri="{FF2B5EF4-FFF2-40B4-BE49-F238E27FC236}">
                <a16:creationId xmlns:a16="http://schemas.microsoft.com/office/drawing/2014/main" id="{D90E71E0-D64E-F049-AC37-D9DA54DEBB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88" y="5786438"/>
            <a:ext cx="935037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0" descr="Macintosh HD:Users:svenbaetens:Desktop:Works_in_progress:OLV_Logos:JPGs_RGB:NL:OLV_Cluster_206x179.jpg">
            <a:extLst>
              <a:ext uri="{FF2B5EF4-FFF2-40B4-BE49-F238E27FC236}">
                <a16:creationId xmlns:a16="http://schemas.microsoft.com/office/drawing/2014/main" id="{CD88182E-8EE9-1B4E-9420-C03D9A190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26257"/>
          <a:stretch>
            <a:fillRect/>
          </a:stretch>
        </p:blipFill>
        <p:spPr bwMode="auto">
          <a:xfrm>
            <a:off x="0" y="5181600"/>
            <a:ext cx="13081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>
            <a:extLst>
              <a:ext uri="{FF2B5EF4-FFF2-40B4-BE49-F238E27FC236}">
                <a16:creationId xmlns:a16="http://schemas.microsoft.com/office/drawing/2014/main" id="{6C43612E-D685-434F-AAFA-E9AF19FE8B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2385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BE"/>
              <a:t>Klik om het opmaakprofiel te bewerken</a:t>
            </a:r>
          </a:p>
        </p:txBody>
      </p:sp>
      <p:sp>
        <p:nvSpPr>
          <p:cNvPr id="1029" name="Rectangle 3">
            <a:extLst>
              <a:ext uri="{FF2B5EF4-FFF2-40B4-BE49-F238E27FC236}">
                <a16:creationId xmlns:a16="http://schemas.microsoft.com/office/drawing/2014/main" id="{0AA4B2E1-256F-374E-AF96-9DF120C31A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2575"/>
            <a:ext cx="7772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BE"/>
              <a:t>Klik om de opmaakprofielen van de modeltekst te bewerken</a:t>
            </a:r>
          </a:p>
          <a:p>
            <a:pPr lvl="1"/>
            <a:r>
              <a:rPr lang="en-US" altLang="nl-BE"/>
              <a:t>Tweede niveau</a:t>
            </a:r>
          </a:p>
          <a:p>
            <a:pPr lvl="2"/>
            <a:r>
              <a:rPr lang="en-US" altLang="nl-BE"/>
              <a:t>Derde niveau</a:t>
            </a:r>
          </a:p>
          <a:p>
            <a:pPr lvl="3"/>
            <a:r>
              <a:rPr lang="en-US" altLang="nl-BE"/>
              <a:t>Vierde niveau</a:t>
            </a:r>
          </a:p>
          <a:p>
            <a:pPr lvl="4"/>
            <a:r>
              <a:rPr lang="en-US" altLang="nl-BE"/>
              <a:t>Vijfde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F2663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F26631"/>
          </a:solidFill>
          <a:latin typeface="Tahoma" pitchFamily="34" charset="0"/>
          <a:ea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F26631"/>
          </a:solidFill>
          <a:latin typeface="Tahoma" pitchFamily="34" charset="0"/>
          <a:ea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F26631"/>
          </a:solidFill>
          <a:latin typeface="Tahoma" pitchFamily="34" charset="0"/>
          <a:ea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F26631"/>
          </a:solidFill>
          <a:latin typeface="Tahoma" pitchFamily="34" charset="0"/>
          <a:ea typeface="MS PGothic" pitchFamily="34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F26631"/>
          </a:solidFill>
          <a:latin typeface="Tahoma" pitchFamily="34" charset="0"/>
          <a:ea typeface="MS PGothic" pitchFamily="34" charset="-128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F26631"/>
          </a:solidFill>
          <a:latin typeface="Tahoma" pitchFamily="34" charset="0"/>
          <a:ea typeface="MS PGothic" pitchFamily="34" charset="-128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F26631"/>
          </a:solidFill>
          <a:latin typeface="Tahoma" pitchFamily="34" charset="0"/>
          <a:ea typeface="MS PGothic" pitchFamily="34" charset="-128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F26631"/>
          </a:solidFill>
          <a:latin typeface="Tahoma" pitchFamily="34" charset="0"/>
          <a:ea typeface="MS PGothic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55A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55A4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55A4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55A4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55A4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55A4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55A4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55A4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55A4"/>
          </a:solidFill>
          <a:latin typeface="+mn-lt"/>
          <a:ea typeface="+mn-ea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image" Target="../media/image16.png"/><Relationship Id="rId16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microsoft.com/office/2007/relationships/hdphoto" Target="../media/hdphoto1.wdp"/><Relationship Id="rId1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2.png"/><Relationship Id="rId7" Type="http://schemas.openxmlformats.org/officeDocument/2006/relationships/image" Target="../media/image29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jpe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microsoft.com/office/2007/relationships/hdphoto" Target="../media/hdphoto2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jpe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6.jpeg"/><Relationship Id="rId7" Type="http://schemas.openxmlformats.org/officeDocument/2006/relationships/image" Target="../media/image1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jpe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9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412776"/>
            <a:ext cx="9144000" cy="864095"/>
          </a:xfrm>
        </p:spPr>
        <p:txBody>
          <a:bodyPr/>
          <a:lstStyle/>
          <a:p>
            <a:pPr algn="ctr"/>
            <a:r>
              <a:rPr lang="nl-NL" dirty="0">
                <a:solidFill>
                  <a:srgbClr val="F26631"/>
                </a:solidFill>
                <a:latin typeface="Tahoma" pitchFamily="34" charset="0"/>
              </a:rPr>
              <a:t>Dieet en Medicatie bij Dialys</a:t>
            </a:r>
            <a:r>
              <a:rPr lang="nl-NL" dirty="0"/>
              <a:t>e</a:t>
            </a:r>
            <a:endParaRPr lang="nl-NL" dirty="0">
              <a:solidFill>
                <a:srgbClr val="F26631"/>
              </a:solidFill>
              <a:latin typeface="Tahoma" pitchFamily="34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-108520" y="2756520"/>
            <a:ext cx="4838016" cy="17526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nl-NL" b="1" dirty="0">
                <a:solidFill>
                  <a:srgbClr val="F26631"/>
                </a:solidFill>
                <a:latin typeface="Tahoma" pitchFamily="34" charset="0"/>
              </a:rPr>
              <a:t>Wie Wanneer Wat?</a:t>
            </a:r>
          </a:p>
          <a:p>
            <a:pPr marL="0" indent="0" algn="ctr">
              <a:buFontTx/>
              <a:buNone/>
            </a:pPr>
            <a:r>
              <a:rPr lang="nl-NL" b="1" dirty="0">
                <a:solidFill>
                  <a:srgbClr val="F26631"/>
                </a:solidFill>
              </a:rPr>
              <a:t>En Waarom?</a:t>
            </a:r>
            <a:endParaRPr lang="nl-NL" b="1" dirty="0">
              <a:solidFill>
                <a:srgbClr val="F26631"/>
              </a:solidFill>
              <a:latin typeface="Tahoma" pitchFamily="34" charset="0"/>
            </a:endParaRPr>
          </a:p>
        </p:txBody>
      </p:sp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-31754" y="5402540"/>
            <a:ext cx="5148809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nl-BE" b="1" dirty="0">
                <a:solidFill>
                  <a:srgbClr val="0055A4"/>
                </a:solidFill>
                <a:latin typeface="+mj-lt"/>
                <a:cs typeface="Arial" charset="0"/>
              </a:rPr>
              <a:t>Dieter De Wilde </a:t>
            </a:r>
          </a:p>
          <a:p>
            <a:pPr algn="ctr" eaLnBrk="1" hangingPunct="1">
              <a:spcBef>
                <a:spcPct val="50000"/>
              </a:spcBef>
            </a:pPr>
            <a:r>
              <a:rPr lang="nl-BE" b="1" dirty="0">
                <a:solidFill>
                  <a:srgbClr val="0055A4"/>
                </a:solidFill>
                <a:latin typeface="+mj-lt"/>
                <a:cs typeface="Arial" charset="0"/>
              </a:rPr>
              <a:t>Erik </a:t>
            </a:r>
            <a:r>
              <a:rPr lang="nl-BE" b="1" dirty="0" err="1">
                <a:solidFill>
                  <a:srgbClr val="0055A4"/>
                </a:solidFill>
                <a:latin typeface="+mj-lt"/>
                <a:cs typeface="Arial" charset="0"/>
              </a:rPr>
              <a:t>Ghijsels</a:t>
            </a:r>
            <a:endParaRPr lang="nl-BE" b="1" dirty="0">
              <a:solidFill>
                <a:srgbClr val="0055A4"/>
              </a:solidFill>
              <a:latin typeface="+mj-lt"/>
              <a:cs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nl-BE" sz="1400" b="1" dirty="0">
                <a:solidFill>
                  <a:srgbClr val="0055A4"/>
                </a:solidFill>
                <a:latin typeface="+mj-lt"/>
                <a:cs typeface="Arial" charset="0"/>
              </a:rPr>
              <a:t>OLV Aalst</a:t>
            </a:r>
            <a:endParaRPr lang="nl-NL" sz="1400" b="1" dirty="0">
              <a:solidFill>
                <a:srgbClr val="0055A4"/>
              </a:solidFill>
              <a:latin typeface="+mj-lt"/>
              <a:cs typeface="Arial" charset="0"/>
            </a:endParaRPr>
          </a:p>
        </p:txBody>
      </p:sp>
      <p:sp>
        <p:nvSpPr>
          <p:cNvPr id="5125" name="Text Box 7"/>
          <p:cNvSpPr txBox="1">
            <a:spLocks noChangeArrowheads="1"/>
          </p:cNvSpPr>
          <p:nvPr/>
        </p:nvSpPr>
        <p:spPr bwMode="auto">
          <a:xfrm>
            <a:off x="339725" y="395953"/>
            <a:ext cx="8424863" cy="584775"/>
          </a:xfrm>
          <a:prstGeom prst="rect">
            <a:avLst/>
          </a:prstGeom>
          <a:noFill/>
          <a:ln w="9525">
            <a:solidFill>
              <a:srgbClr val="0055A4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BE" sz="3200" dirty="0">
                <a:solidFill>
                  <a:srgbClr val="0055A4"/>
                </a:solidFill>
                <a:latin typeface="Tahoma" pitchFamily="34" charset="0"/>
              </a:rPr>
              <a:t>ORPADT Basiscursus 24-11-2023</a:t>
            </a:r>
            <a:endParaRPr lang="nl-NL" sz="3200" dirty="0">
              <a:solidFill>
                <a:srgbClr val="0055A4"/>
              </a:solidFill>
              <a:latin typeface="Tahoma" pitchFamily="34" charset="0"/>
            </a:endParaRPr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D4291F2E-F073-B340-879D-A8B50FECDDA1}"/>
              </a:ext>
            </a:extLst>
          </p:cNvPr>
          <p:cNvGrpSpPr/>
          <p:nvPr/>
        </p:nvGrpSpPr>
        <p:grpSpPr>
          <a:xfrm>
            <a:off x="4038795" y="2394263"/>
            <a:ext cx="5482704" cy="4542823"/>
            <a:chOff x="4393365" y="2777167"/>
            <a:chExt cx="5186342" cy="4409727"/>
          </a:xfrm>
        </p:grpSpPr>
        <p:pic>
          <p:nvPicPr>
            <p:cNvPr id="7" name="Picture 2" descr="Medical Cartoons, Doctor Cartoons and Hospital Cartoons by Marty Bucella">
              <a:extLst>
                <a:ext uri="{FF2B5EF4-FFF2-40B4-BE49-F238E27FC236}">
                  <a16:creationId xmlns:a16="http://schemas.microsoft.com/office/drawing/2014/main" id="{69204FE6-616D-3042-ADC7-E1A83841C2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1" t="8786" r="1823" b="13689"/>
            <a:stretch/>
          </p:blipFill>
          <p:spPr bwMode="auto">
            <a:xfrm>
              <a:off x="4684508" y="2777167"/>
              <a:ext cx="4377190" cy="3274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ep 7">
              <a:extLst>
                <a:ext uri="{FF2B5EF4-FFF2-40B4-BE49-F238E27FC236}">
                  <a16:creationId xmlns:a16="http://schemas.microsoft.com/office/drawing/2014/main" id="{C15134C8-9BD3-A343-B724-EF5E06C193A6}"/>
                </a:ext>
              </a:extLst>
            </p:cNvPr>
            <p:cNvGrpSpPr/>
            <p:nvPr/>
          </p:nvGrpSpPr>
          <p:grpSpPr>
            <a:xfrm>
              <a:off x="4393365" y="5295659"/>
              <a:ext cx="5186342" cy="1891235"/>
              <a:chOff x="3313245" y="4863611"/>
              <a:chExt cx="5186342" cy="1891235"/>
            </a:xfrm>
          </p:grpSpPr>
          <p:pic>
            <p:nvPicPr>
              <p:cNvPr id="10" name="Graphic 7" descr="Spraak">
                <a:extLst>
                  <a:ext uri="{FF2B5EF4-FFF2-40B4-BE49-F238E27FC236}">
                    <a16:creationId xmlns:a16="http://schemas.microsoft.com/office/drawing/2014/main" id="{44665EEC-2B90-0B48-BD7F-0391CEA97C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3313245" y="4863611"/>
                <a:ext cx="5186342" cy="1891235"/>
              </a:xfrm>
              <a:prstGeom prst="rect">
                <a:avLst/>
              </a:prstGeom>
            </p:spPr>
          </p:pic>
          <p:sp>
            <p:nvSpPr>
              <p:cNvPr id="11" name="Tekstvak 10">
                <a:extLst>
                  <a:ext uri="{FF2B5EF4-FFF2-40B4-BE49-F238E27FC236}">
                    <a16:creationId xmlns:a16="http://schemas.microsoft.com/office/drawing/2014/main" id="{A9880CFD-1076-934C-A02F-4D1D393A4503}"/>
                  </a:ext>
                </a:extLst>
              </p:cNvPr>
              <p:cNvSpPr txBox="1"/>
              <p:nvPr/>
            </p:nvSpPr>
            <p:spPr>
              <a:xfrm>
                <a:off x="4196344" y="5516388"/>
                <a:ext cx="342014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600" dirty="0">
                    <a:latin typeface="+mj-lt"/>
                  </a:rPr>
                  <a:t>Ik maak u een voorschrift. </a:t>
                </a:r>
              </a:p>
              <a:p>
                <a:pPr algn="ctr"/>
                <a:r>
                  <a:rPr lang="nl-BE" sz="1600" dirty="0">
                    <a:latin typeface="+mj-lt"/>
                  </a:rPr>
                  <a:t>Wil u een langer leven met </a:t>
                </a:r>
              </a:p>
              <a:p>
                <a:pPr algn="ctr"/>
                <a:r>
                  <a:rPr lang="nl-BE" sz="1600" dirty="0">
                    <a:latin typeface="+mj-lt"/>
                  </a:rPr>
                  <a:t>minder kwaliteit of omgekeerd?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1422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Kalium en (</a:t>
            </a:r>
            <a:r>
              <a:rPr lang="nl-BE" dirty="0" err="1"/>
              <a:t>Hemo</a:t>
            </a:r>
            <a:r>
              <a:rPr lang="nl-BE" dirty="0"/>
              <a:t>)dialyse</a:t>
            </a:r>
          </a:p>
        </p:txBody>
      </p:sp>
      <p:grpSp>
        <p:nvGrpSpPr>
          <p:cNvPr id="7" name="Groep 6"/>
          <p:cNvGrpSpPr/>
          <p:nvPr/>
        </p:nvGrpSpPr>
        <p:grpSpPr>
          <a:xfrm>
            <a:off x="2305050" y="1652364"/>
            <a:ext cx="4533900" cy="4440932"/>
            <a:chOff x="2305050" y="1652364"/>
            <a:chExt cx="4533900" cy="4440932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5050" y="1652364"/>
              <a:ext cx="4533900" cy="415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kstvak 5"/>
            <p:cNvSpPr txBox="1"/>
            <p:nvPr/>
          </p:nvSpPr>
          <p:spPr>
            <a:xfrm>
              <a:off x="2518775" y="5262299"/>
              <a:ext cx="3997441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nl-BE" dirty="0">
                  <a:solidFill>
                    <a:srgbClr val="0055A4"/>
                  </a:solidFill>
                  <a:latin typeface="+mj-lt"/>
                </a:rPr>
                <a:t>We zijn een beetje bezorgd </a:t>
              </a:r>
            </a:p>
            <a:p>
              <a:pPr algn="ctr"/>
              <a:r>
                <a:rPr lang="nl-BE" dirty="0">
                  <a:solidFill>
                    <a:srgbClr val="0055A4"/>
                  </a:solidFill>
                  <a:latin typeface="+mj-lt"/>
                </a:rPr>
                <a:t>om uw kalium waarden…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8174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>
            <a:extLst>
              <a:ext uri="{FF2B5EF4-FFF2-40B4-BE49-F238E27FC236}">
                <a16:creationId xmlns:a16="http://schemas.microsoft.com/office/drawing/2014/main" id="{C2FBB5B4-5775-4B49-B51C-917DE43E6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altLang="nl-BE"/>
              <a:t>Kaliumbeperking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06D98CE-8D13-1645-B3CB-4B450962C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937" y="1268760"/>
            <a:ext cx="8410575" cy="4343400"/>
          </a:xfrm>
        </p:spPr>
        <p:txBody>
          <a:bodyPr/>
          <a:lstStyle/>
          <a:p>
            <a:pPr>
              <a:defRPr/>
            </a:pPr>
            <a:r>
              <a:rPr lang="nl-BE" dirty="0"/>
              <a:t>Afhankelijk van bloedwaarden</a:t>
            </a:r>
          </a:p>
          <a:p>
            <a:pPr>
              <a:defRPr/>
            </a:pPr>
            <a:r>
              <a:rPr lang="nl-BE" dirty="0"/>
              <a:t>Strenger prédialyse </a:t>
            </a:r>
          </a:p>
          <a:p>
            <a:pPr>
              <a:defRPr/>
            </a:pPr>
            <a:r>
              <a:rPr lang="nl-BE" dirty="0"/>
              <a:t>Gemiddelde inname via voeding</a:t>
            </a:r>
          </a:p>
          <a:p>
            <a:pPr marL="0" indent="0">
              <a:buNone/>
              <a:defRPr/>
            </a:pPr>
            <a:r>
              <a:rPr lang="nl-BE" dirty="0"/>
              <a:t>   = 4000-6000mg/dag</a:t>
            </a:r>
          </a:p>
          <a:p>
            <a:pPr>
              <a:defRPr/>
            </a:pPr>
            <a:r>
              <a:rPr lang="nl-BE" dirty="0"/>
              <a:t>Risico hyperkaliëmie: </a:t>
            </a:r>
          </a:p>
          <a:p>
            <a:pPr marL="457200" lvl="1" indent="0">
              <a:buNone/>
              <a:defRPr/>
            </a:pPr>
            <a:r>
              <a:rPr lang="nl-BE" dirty="0">
                <a:sym typeface="Wingdings" panose="05000000000000000000" pitchFamily="2" charset="2"/>
              </a:rPr>
              <a:t></a:t>
            </a:r>
            <a:r>
              <a:rPr lang="nl-BE" dirty="0"/>
              <a:t> Hartritmestoornissen, hartstilstand</a:t>
            </a:r>
          </a:p>
          <a:p>
            <a:pPr marL="457200" lvl="1" indent="0">
              <a:buNone/>
              <a:defRPr/>
            </a:pPr>
            <a:r>
              <a:rPr lang="nl-BE" dirty="0">
                <a:sym typeface="Wingdings" panose="05000000000000000000" pitchFamily="2" charset="2"/>
              </a:rPr>
              <a:t> </a:t>
            </a:r>
            <a:r>
              <a:rPr lang="nl-BE" dirty="0"/>
              <a:t>Beperking = 2000-2500mg/dag</a:t>
            </a:r>
          </a:p>
          <a:p>
            <a:pPr marL="514350" indent="-457200">
              <a:defRPr/>
            </a:pPr>
            <a:r>
              <a:rPr lang="nl-BE" dirty="0"/>
              <a:t>Niet essentiële VS e</a:t>
            </a:r>
            <a:r>
              <a:rPr lang="nl-BE" dirty="0">
                <a:sym typeface="Wingdings" panose="05000000000000000000" pitchFamily="2" charset="2"/>
              </a:rPr>
              <a:t>ssentiële kaliumbron</a:t>
            </a:r>
            <a:endParaRPr lang="nl-BE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>
            <a:extLst>
              <a:ext uri="{FF2B5EF4-FFF2-40B4-BE49-F238E27FC236}">
                <a16:creationId xmlns:a16="http://schemas.microsoft.com/office/drawing/2014/main" id="{48923DAB-3C9F-EE49-81CE-07105299F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23850"/>
            <a:ext cx="7772400" cy="584200"/>
          </a:xfrm>
        </p:spPr>
        <p:txBody>
          <a:bodyPr/>
          <a:lstStyle/>
          <a:p>
            <a:r>
              <a:rPr lang="nl-BE" altLang="nl-BE"/>
              <a:t>Niet essentiële kaliumbronnen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/>
          <a:srcRect r="1516" b="8420"/>
          <a:stretch/>
        </p:blipFill>
        <p:spPr>
          <a:xfrm>
            <a:off x="643046" y="1200950"/>
            <a:ext cx="1368252" cy="120886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/>
          <a:srcRect l="16471" t="2741" r="17644" b="-2741"/>
          <a:stretch/>
        </p:blipFill>
        <p:spPr>
          <a:xfrm>
            <a:off x="2127291" y="4775673"/>
            <a:ext cx="1358716" cy="154669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738" y="1427035"/>
            <a:ext cx="1452829" cy="120100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1251" y="1008402"/>
            <a:ext cx="1811928" cy="1811928"/>
          </a:xfrm>
          <a:prstGeom prst="rect">
            <a:avLst/>
          </a:prstGeom>
        </p:spPr>
      </p:pic>
      <p:pic>
        <p:nvPicPr>
          <p:cNvPr id="1028" name="Picture 4" descr="Elvea Passata Gezeefde Tomaten 690 g | Carrefour Site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8" r="30335"/>
          <a:stretch/>
        </p:blipFill>
        <p:spPr bwMode="auto">
          <a:xfrm>
            <a:off x="1428104" y="4454337"/>
            <a:ext cx="708948" cy="175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859" y="2565110"/>
            <a:ext cx="1452282" cy="1403988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28866" y="2634514"/>
            <a:ext cx="1420097" cy="1420097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97726" y="1605217"/>
            <a:ext cx="1749556" cy="1157114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72367" y="1419395"/>
            <a:ext cx="1833882" cy="1199883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88806" y="2820330"/>
            <a:ext cx="1629366" cy="1087655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91609" y="4124396"/>
            <a:ext cx="1361790" cy="1361790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92863" y="4923619"/>
            <a:ext cx="1275541" cy="1275541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83837" y="2523480"/>
            <a:ext cx="1600916" cy="1600916"/>
          </a:xfrm>
          <a:prstGeom prst="rect">
            <a:avLst/>
          </a:prstGeom>
        </p:spPr>
      </p:pic>
      <p:pic>
        <p:nvPicPr>
          <p:cNvPr id="1026" name="Picture 2" descr="Langer leven dankzij koffie? | gezondheid.be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2"/>
          <a:stretch/>
        </p:blipFill>
        <p:spPr bwMode="auto">
          <a:xfrm>
            <a:off x="6123951" y="4377761"/>
            <a:ext cx="1676387" cy="112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86007" y="5191013"/>
            <a:ext cx="1044994" cy="108932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4FEA1528-C230-9E4D-88F9-423F9D11FA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432374"/>
              </p:ext>
            </p:extLst>
          </p:nvPr>
        </p:nvGraphicFramePr>
        <p:xfrm>
          <a:off x="1259631" y="503804"/>
          <a:ext cx="6768752" cy="543840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592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1059">
                <a:tc>
                  <a:txBody>
                    <a:bodyPr/>
                    <a:lstStyle/>
                    <a:p>
                      <a:r>
                        <a:rPr lang="nl-BE" sz="2400" dirty="0">
                          <a:solidFill>
                            <a:srgbClr val="0055A4"/>
                          </a:solidFill>
                        </a:rPr>
                        <a:t>Producten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5A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400" baseline="0" dirty="0">
                          <a:solidFill>
                            <a:srgbClr val="0055A4"/>
                          </a:solidFill>
                        </a:rPr>
                        <a:t>Kalium in mg/ 100g</a:t>
                      </a:r>
                      <a:endParaRPr lang="nl-BE" sz="2400" dirty="0">
                        <a:solidFill>
                          <a:srgbClr val="0055A4"/>
                        </a:solidFill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5A4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1059">
                <a:tc>
                  <a:txBody>
                    <a:bodyPr/>
                    <a:lstStyle/>
                    <a:p>
                      <a:endParaRPr lang="nl-BE" sz="2000" dirty="0">
                        <a:solidFill>
                          <a:srgbClr val="0055A4"/>
                        </a:solidFill>
                      </a:endParaRPr>
                    </a:p>
                    <a:p>
                      <a:r>
                        <a:rPr lang="nl-BE" sz="2000" dirty="0">
                          <a:solidFill>
                            <a:srgbClr val="0055A4"/>
                          </a:solidFill>
                        </a:rPr>
                        <a:t> </a:t>
                      </a:r>
                    </a:p>
                  </a:txBody>
                  <a:tcPr marT="45725" marB="45725">
                    <a:lnL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>
                          <a:solidFill>
                            <a:srgbClr val="0055A4"/>
                          </a:solidFill>
                        </a:rPr>
                        <a:t>1100</a:t>
                      </a:r>
                    </a:p>
                  </a:txBody>
                  <a:tcPr marT="45725" marB="45725" anchor="ctr">
                    <a:lnL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1059">
                <a:tc>
                  <a:txBody>
                    <a:bodyPr/>
                    <a:lstStyle/>
                    <a:p>
                      <a:endParaRPr lang="nl-BE" sz="2000" dirty="0">
                        <a:solidFill>
                          <a:srgbClr val="0055A4"/>
                        </a:solidFill>
                      </a:endParaRPr>
                    </a:p>
                    <a:p>
                      <a:endParaRPr lang="nl-BE" sz="2000" dirty="0">
                        <a:solidFill>
                          <a:srgbClr val="0055A4"/>
                        </a:solidFill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>
                          <a:solidFill>
                            <a:srgbClr val="0055A4"/>
                          </a:solidFill>
                        </a:rPr>
                        <a:t>850</a:t>
                      </a:r>
                    </a:p>
                  </a:txBody>
                  <a:tcPr marT="45725" marB="45725" anchor="ctr">
                    <a:lnL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1059">
                <a:tc>
                  <a:txBody>
                    <a:bodyPr/>
                    <a:lstStyle/>
                    <a:p>
                      <a:pPr algn="ctr"/>
                      <a:endParaRPr lang="nl-BE" sz="2000" dirty="0">
                        <a:solidFill>
                          <a:srgbClr val="0055A4"/>
                        </a:solidFill>
                      </a:endParaRPr>
                    </a:p>
                    <a:p>
                      <a:endParaRPr lang="nl-BE" sz="2000" dirty="0">
                        <a:solidFill>
                          <a:srgbClr val="0055A4"/>
                        </a:solidFill>
                      </a:endParaRPr>
                    </a:p>
                  </a:txBody>
                  <a:tcPr marT="45725" marB="45725" anchor="ctr">
                    <a:lnL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>
                          <a:solidFill>
                            <a:srgbClr val="0055A4"/>
                          </a:solidFill>
                        </a:rPr>
                        <a:t>700</a:t>
                      </a:r>
                    </a:p>
                  </a:txBody>
                  <a:tcPr marT="45725" marB="45725" anchor="ctr">
                    <a:lnL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1059">
                <a:tc>
                  <a:txBody>
                    <a:bodyPr/>
                    <a:lstStyle/>
                    <a:p>
                      <a:endParaRPr lang="nl-BE" sz="2000" dirty="0">
                        <a:solidFill>
                          <a:srgbClr val="0055A4"/>
                        </a:solidFill>
                      </a:endParaRPr>
                    </a:p>
                    <a:p>
                      <a:endParaRPr lang="nl-BE" sz="2000" dirty="0">
                        <a:solidFill>
                          <a:srgbClr val="0055A4"/>
                        </a:solidFill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>
                          <a:solidFill>
                            <a:srgbClr val="0055A4"/>
                          </a:solidFill>
                        </a:rPr>
                        <a:t>632</a:t>
                      </a:r>
                    </a:p>
                  </a:txBody>
                  <a:tcPr marT="45725" marB="45725" anchor="ctr">
                    <a:lnL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1059">
                <a:tc>
                  <a:txBody>
                    <a:bodyPr/>
                    <a:lstStyle/>
                    <a:p>
                      <a:endParaRPr lang="nl-BE" sz="2000" dirty="0">
                        <a:solidFill>
                          <a:srgbClr val="0055A4"/>
                        </a:solidFill>
                      </a:endParaRPr>
                    </a:p>
                    <a:p>
                      <a:r>
                        <a:rPr lang="nl-BE" sz="2000" baseline="0" dirty="0">
                          <a:solidFill>
                            <a:srgbClr val="0055A4"/>
                          </a:solidFill>
                        </a:rPr>
                        <a:t> </a:t>
                      </a:r>
                      <a:endParaRPr lang="nl-BE" sz="2000" dirty="0">
                        <a:solidFill>
                          <a:srgbClr val="0055A4"/>
                        </a:solidFill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>
                          <a:solidFill>
                            <a:srgbClr val="0055A4"/>
                          </a:solidFill>
                        </a:rPr>
                        <a:t>425</a:t>
                      </a:r>
                    </a:p>
                  </a:txBody>
                  <a:tcPr marT="45725" marB="45725" anchor="ctr">
                    <a:lnL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1059">
                <a:tc>
                  <a:txBody>
                    <a:bodyPr/>
                    <a:lstStyle/>
                    <a:p>
                      <a:endParaRPr lang="nl-BE" sz="2000" dirty="0">
                        <a:solidFill>
                          <a:srgbClr val="0055A4"/>
                        </a:solidFill>
                      </a:endParaRPr>
                    </a:p>
                    <a:p>
                      <a:endParaRPr lang="nl-BE" sz="2000" dirty="0">
                        <a:solidFill>
                          <a:srgbClr val="0055A4"/>
                        </a:solidFill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>
                          <a:solidFill>
                            <a:srgbClr val="0055A4"/>
                          </a:solidFill>
                        </a:rPr>
                        <a:t>115</a:t>
                      </a:r>
                    </a:p>
                  </a:txBody>
                  <a:tcPr marT="45725" marB="45725" anchor="ctr">
                    <a:lnL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1059">
                <a:tc>
                  <a:txBody>
                    <a:bodyPr/>
                    <a:lstStyle/>
                    <a:p>
                      <a:endParaRPr lang="nl-BE" sz="2000" dirty="0">
                        <a:solidFill>
                          <a:srgbClr val="0055A4"/>
                        </a:solidFill>
                      </a:endParaRPr>
                    </a:p>
                    <a:p>
                      <a:endParaRPr lang="nl-BE" sz="2000" dirty="0">
                        <a:solidFill>
                          <a:srgbClr val="0055A4"/>
                        </a:solidFill>
                      </a:endParaRPr>
                    </a:p>
                  </a:txBody>
                  <a:tcPr marT="45725" marB="45725">
                    <a:lnL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>
                          <a:solidFill>
                            <a:srgbClr val="0055A4"/>
                          </a:solidFill>
                        </a:rPr>
                        <a:t>80</a:t>
                      </a:r>
                    </a:p>
                  </a:txBody>
                  <a:tcPr marT="45725" marB="45725" anchor="ctr">
                    <a:lnL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910" y="1054820"/>
            <a:ext cx="691388" cy="60842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/>
          <a:srcRect t="1" b="8658"/>
          <a:stretch/>
        </p:blipFill>
        <p:spPr>
          <a:xfrm>
            <a:off x="2152420" y="1749819"/>
            <a:ext cx="691388" cy="67106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2884" y="3163399"/>
            <a:ext cx="990560" cy="64810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7066" y="3844164"/>
            <a:ext cx="816309" cy="67481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6"/>
          <a:srcRect l="15100" t="6259" r="18764" b="11924"/>
          <a:stretch/>
        </p:blipFill>
        <p:spPr>
          <a:xfrm>
            <a:off x="2061287" y="4571021"/>
            <a:ext cx="792088" cy="648073"/>
          </a:xfrm>
          <a:prstGeom prst="rect">
            <a:avLst/>
          </a:prstGeom>
        </p:spPr>
      </p:pic>
      <p:pic>
        <p:nvPicPr>
          <p:cNvPr id="9" name="Picture 2" descr="Langer leven dankzij koffie? | gezondheid.be"/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2"/>
          <a:stretch/>
        </p:blipFill>
        <p:spPr bwMode="auto">
          <a:xfrm>
            <a:off x="2037066" y="5271136"/>
            <a:ext cx="965410" cy="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2486" y="2478479"/>
            <a:ext cx="613528" cy="61352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>
            <a:extLst>
              <a:ext uri="{FF2B5EF4-FFF2-40B4-BE49-F238E27FC236}">
                <a16:creationId xmlns:a16="http://schemas.microsoft.com/office/drawing/2014/main" id="{C1CA8A33-20AA-8249-AEF5-99C6A7301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23850"/>
            <a:ext cx="7772400" cy="801688"/>
          </a:xfrm>
        </p:spPr>
        <p:txBody>
          <a:bodyPr/>
          <a:lstStyle/>
          <a:p>
            <a:r>
              <a:rPr lang="nl-BE" altLang="nl-BE"/>
              <a:t>Essentiële kaliumbronnen </a:t>
            </a:r>
          </a:p>
        </p:txBody>
      </p:sp>
      <p:sp>
        <p:nvSpPr>
          <p:cNvPr id="18435" name="Tijdelijke aanduiding voor inhoud 3">
            <a:extLst>
              <a:ext uri="{FF2B5EF4-FFF2-40B4-BE49-F238E27FC236}">
                <a16:creationId xmlns:a16="http://schemas.microsoft.com/office/drawing/2014/main" id="{5457E4C2-881A-534E-906F-2ACF13D34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altLang="nl-BE" dirty="0"/>
              <a:t>Aardappelen</a:t>
            </a:r>
          </a:p>
          <a:p>
            <a:r>
              <a:rPr lang="nl-BE" altLang="nl-BE" dirty="0"/>
              <a:t>Groenten </a:t>
            </a:r>
          </a:p>
          <a:p>
            <a:r>
              <a:rPr lang="nl-BE" altLang="nl-BE" dirty="0"/>
              <a:t>Fruit</a:t>
            </a:r>
          </a:p>
          <a:p>
            <a:r>
              <a:rPr lang="nl-BE" altLang="nl-BE" dirty="0"/>
              <a:t>Volkoren producten</a:t>
            </a:r>
          </a:p>
          <a:p>
            <a:pPr marL="457200" lvl="1" indent="0">
              <a:buNone/>
            </a:pPr>
            <a:endParaRPr lang="nl-BE" altLang="nl-BE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>
            <a:extLst>
              <a:ext uri="{FF2B5EF4-FFF2-40B4-BE49-F238E27FC236}">
                <a16:creationId xmlns:a16="http://schemas.microsoft.com/office/drawing/2014/main" id="{50D88EB5-E982-9046-BB3A-9664BF9CF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altLang="nl-BE" dirty="0"/>
              <a:t>Aardappelen </a:t>
            </a:r>
          </a:p>
        </p:txBody>
      </p:sp>
      <p:sp>
        <p:nvSpPr>
          <p:cNvPr id="32" name="Tijdelijke aanduiding voor inhoud 31">
            <a:extLst>
              <a:ext uri="{FF2B5EF4-FFF2-40B4-BE49-F238E27FC236}">
                <a16:creationId xmlns:a16="http://schemas.microsoft.com/office/drawing/2014/main" id="{A693050B-8EEB-0544-A30D-4EDB075AD2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052736"/>
            <a:ext cx="7859216" cy="3951288"/>
          </a:xfrm>
        </p:spPr>
        <p:txBody>
          <a:bodyPr/>
          <a:lstStyle/>
          <a:p>
            <a:r>
              <a:rPr lang="nl-BE" sz="2800" dirty="0"/>
              <a:t>Bereiding:</a:t>
            </a:r>
          </a:p>
          <a:p>
            <a:pPr lvl="1"/>
            <a:r>
              <a:rPr lang="nl-BE" sz="2400" dirty="0"/>
              <a:t>1 à 2 x koken in voldoende water</a:t>
            </a:r>
          </a:p>
          <a:p>
            <a:pPr lvl="1"/>
            <a:r>
              <a:rPr lang="nl-BE" sz="2400" dirty="0"/>
              <a:t>In kleine stukken snijden</a:t>
            </a:r>
          </a:p>
          <a:p>
            <a:pPr lvl="1"/>
            <a:r>
              <a:rPr lang="nl-BE" sz="2400" dirty="0"/>
              <a:t>Te vermijden: stomen en microgolf</a:t>
            </a:r>
          </a:p>
          <a:p>
            <a:r>
              <a:rPr lang="nl-BE" sz="2800" dirty="0"/>
              <a:t>Portie: 150-200gram</a:t>
            </a:r>
          </a:p>
          <a:p>
            <a:pPr marL="0" indent="0">
              <a:buNone/>
            </a:pPr>
            <a:r>
              <a:rPr lang="nl-BE" sz="2800" dirty="0">
                <a:solidFill>
                  <a:srgbClr val="F26631"/>
                </a:solidFill>
                <a:sym typeface="Wingdings" panose="05000000000000000000" pitchFamily="2" charset="2"/>
              </a:rPr>
              <a:t> </a:t>
            </a:r>
            <a:r>
              <a:rPr lang="nl-BE" sz="2800" dirty="0">
                <a:solidFill>
                  <a:srgbClr val="F26631"/>
                </a:solidFill>
              </a:rPr>
              <a:t>Goede alternatieven: witte rijst/pasta</a:t>
            </a:r>
          </a:p>
          <a:p>
            <a:endParaRPr lang="nl-BE" dirty="0"/>
          </a:p>
        </p:txBody>
      </p:sp>
      <p:graphicFrame>
        <p:nvGraphicFramePr>
          <p:cNvPr id="4" name="Tijdelijke aanduiding voor inhoud 12">
            <a:extLst>
              <a:ext uri="{FF2B5EF4-FFF2-40B4-BE49-F238E27FC236}">
                <a16:creationId xmlns:a16="http://schemas.microsoft.com/office/drawing/2014/main" id="{54D5617C-F3A1-5C42-A10E-E5B1D2E99A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9130460"/>
              </p:ext>
            </p:extLst>
          </p:nvPr>
        </p:nvGraphicFramePr>
        <p:xfrm>
          <a:off x="1763688" y="4077072"/>
          <a:ext cx="5616624" cy="223224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23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9432">
                <a:tc>
                  <a:txBody>
                    <a:bodyPr/>
                    <a:lstStyle/>
                    <a:p>
                      <a:r>
                        <a:rPr lang="nl-BE" sz="1800" dirty="0">
                          <a:solidFill>
                            <a:srgbClr val="0055A4"/>
                          </a:solidFill>
                        </a:rPr>
                        <a:t>Voedingsmiddel</a:t>
                      </a:r>
                      <a:r>
                        <a:rPr lang="nl-BE" sz="1800" baseline="0" dirty="0">
                          <a:solidFill>
                            <a:srgbClr val="0055A4"/>
                          </a:solidFill>
                        </a:rPr>
                        <a:t> </a:t>
                      </a:r>
                      <a:endParaRPr lang="nl-BE" sz="1800" dirty="0">
                        <a:solidFill>
                          <a:srgbClr val="0055A4"/>
                        </a:solidFill>
                      </a:endParaRPr>
                    </a:p>
                  </a:txBody>
                  <a:tcPr marT="45734" marB="45734">
                    <a:lnL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5A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800" dirty="0">
                          <a:solidFill>
                            <a:srgbClr val="0055A4"/>
                          </a:solidFill>
                        </a:rPr>
                        <a:t>650mg kalium</a:t>
                      </a:r>
                    </a:p>
                  </a:txBody>
                  <a:tcPr marT="45734" marB="45734">
                    <a:lnL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5A4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432">
                <a:tc>
                  <a:txBody>
                    <a:bodyPr/>
                    <a:lstStyle/>
                    <a:p>
                      <a:r>
                        <a:rPr lang="nl-BE" sz="1800" dirty="0">
                          <a:solidFill>
                            <a:srgbClr val="0055A4"/>
                          </a:solidFill>
                        </a:rPr>
                        <a:t>Gekookte</a:t>
                      </a:r>
                      <a:r>
                        <a:rPr lang="nl-BE" sz="1800" baseline="0" dirty="0">
                          <a:solidFill>
                            <a:srgbClr val="0055A4"/>
                          </a:solidFill>
                        </a:rPr>
                        <a:t> aardappel </a:t>
                      </a:r>
                      <a:endParaRPr lang="nl-BE" sz="1800" dirty="0">
                        <a:solidFill>
                          <a:srgbClr val="0055A4"/>
                        </a:solidFill>
                      </a:endParaRPr>
                    </a:p>
                  </a:txBody>
                  <a:tcPr marT="45734" marB="45734" anchor="ctr">
                    <a:lnL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1800" dirty="0">
                          <a:solidFill>
                            <a:srgbClr val="0055A4"/>
                          </a:solidFill>
                        </a:rPr>
                        <a:t>= 150 gram</a:t>
                      </a:r>
                    </a:p>
                  </a:txBody>
                  <a:tcPr marT="45734" marB="45734" anchor="ctr">
                    <a:lnL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6692">
                <a:tc>
                  <a:txBody>
                    <a:bodyPr/>
                    <a:lstStyle/>
                    <a:p>
                      <a:r>
                        <a:rPr lang="nl-BE" sz="1800" dirty="0">
                          <a:solidFill>
                            <a:srgbClr val="0055A4"/>
                          </a:solidFill>
                        </a:rPr>
                        <a:t>Witte rijst </a:t>
                      </a:r>
                    </a:p>
                  </a:txBody>
                  <a:tcPr marT="45734" marB="45734" anchor="ctr">
                    <a:lnL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1800" dirty="0">
                          <a:solidFill>
                            <a:srgbClr val="0055A4"/>
                          </a:solidFill>
                        </a:rPr>
                        <a:t>= 3800 gram gekookt</a:t>
                      </a:r>
                      <a:endParaRPr lang="nl-BE" sz="1800" baseline="0" dirty="0">
                        <a:solidFill>
                          <a:srgbClr val="0055A4"/>
                        </a:solidFill>
                      </a:endParaRPr>
                    </a:p>
                    <a:p>
                      <a:r>
                        <a:rPr lang="nl-BE" sz="1800" baseline="0" dirty="0">
                          <a:solidFill>
                            <a:srgbClr val="0055A4"/>
                          </a:solidFill>
                        </a:rPr>
                        <a:t>= 10 zakjes ongekookt</a:t>
                      </a:r>
                      <a:endParaRPr lang="nl-BE" sz="1800" dirty="0">
                        <a:solidFill>
                          <a:srgbClr val="0055A4"/>
                        </a:solidFill>
                      </a:endParaRPr>
                    </a:p>
                  </a:txBody>
                  <a:tcPr marT="45734" marB="45734" anchor="ctr">
                    <a:lnL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6692">
                <a:tc>
                  <a:txBody>
                    <a:bodyPr/>
                    <a:lstStyle/>
                    <a:p>
                      <a:r>
                        <a:rPr lang="nl-BE" sz="1800" dirty="0">
                          <a:solidFill>
                            <a:srgbClr val="0055A4"/>
                          </a:solidFill>
                        </a:rPr>
                        <a:t>Pasta </a:t>
                      </a:r>
                    </a:p>
                  </a:txBody>
                  <a:tcPr marT="45734" marB="45734" anchor="ctr">
                    <a:lnL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1800" dirty="0">
                          <a:solidFill>
                            <a:srgbClr val="0055A4"/>
                          </a:solidFill>
                        </a:rPr>
                        <a:t>= 2200 gram gekookt</a:t>
                      </a:r>
                    </a:p>
                    <a:p>
                      <a:r>
                        <a:rPr lang="nl-BE" sz="1800" dirty="0">
                          <a:solidFill>
                            <a:srgbClr val="0055A4"/>
                          </a:solidFill>
                        </a:rPr>
                        <a:t>= 880 gram ongekookt</a:t>
                      </a:r>
                    </a:p>
                  </a:txBody>
                  <a:tcPr marT="45734" marB="45734" anchor="ctr">
                    <a:lnL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2">
            <a:extLst>
              <a:ext uri="{FF2B5EF4-FFF2-40B4-BE49-F238E27FC236}">
                <a16:creationId xmlns:a16="http://schemas.microsoft.com/office/drawing/2014/main" id="{BA942D70-1C59-1340-8A68-E5EAF5FBB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23850"/>
            <a:ext cx="7772400" cy="657225"/>
          </a:xfrm>
        </p:spPr>
        <p:txBody>
          <a:bodyPr/>
          <a:lstStyle/>
          <a:p>
            <a:r>
              <a:rPr lang="nl-BE" altLang="nl-BE"/>
              <a:t>Groenten 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DD7554C1-3A47-B645-883A-7F6C43C46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052513"/>
            <a:ext cx="7772400" cy="4843462"/>
          </a:xfrm>
        </p:spPr>
        <p:txBody>
          <a:bodyPr/>
          <a:lstStyle/>
          <a:p>
            <a:pPr>
              <a:defRPr/>
            </a:pPr>
            <a:endParaRPr lang="nl-BE" dirty="0"/>
          </a:p>
          <a:p>
            <a:pPr>
              <a:defRPr/>
            </a:pPr>
            <a:r>
              <a:rPr lang="nl-BE" dirty="0"/>
              <a:t>Bereiding:</a:t>
            </a:r>
          </a:p>
          <a:p>
            <a:pPr lvl="1">
              <a:defRPr/>
            </a:pPr>
            <a:r>
              <a:rPr lang="nl-BE" dirty="0"/>
              <a:t>In water koken (indien mogelijk)</a:t>
            </a:r>
          </a:p>
          <a:p>
            <a:pPr lvl="1">
              <a:defRPr/>
            </a:pPr>
            <a:r>
              <a:rPr lang="nl-BE" dirty="0"/>
              <a:t>Niet stomen/microgolfoven</a:t>
            </a:r>
          </a:p>
          <a:p>
            <a:pPr lvl="1">
              <a:defRPr/>
            </a:pPr>
            <a:r>
              <a:rPr lang="nl-BE" dirty="0"/>
              <a:t>1x koken </a:t>
            </a:r>
            <a:r>
              <a:rPr lang="nl-BE" dirty="0" err="1"/>
              <a:t>owv</a:t>
            </a:r>
            <a:r>
              <a:rPr lang="nl-BE" dirty="0"/>
              <a:t> vitaminebehoud</a:t>
            </a:r>
          </a:p>
          <a:p>
            <a:pPr lvl="1">
              <a:defRPr/>
            </a:pPr>
            <a:r>
              <a:rPr lang="nl-BE" dirty="0"/>
              <a:t>Vocht niet gebruiken voor sauzen</a:t>
            </a:r>
          </a:p>
          <a:p>
            <a:pPr>
              <a:defRPr/>
            </a:pPr>
            <a:r>
              <a:rPr lang="nl-BE" dirty="0"/>
              <a:t>Portie: 150-200 gram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6">
            <a:extLst>
              <a:ext uri="{FF2B5EF4-FFF2-40B4-BE49-F238E27FC236}">
                <a16:creationId xmlns:a16="http://schemas.microsoft.com/office/drawing/2014/main" id="{1310489E-EBF6-C848-812B-6609E7D54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404813"/>
            <a:ext cx="7772400" cy="728662"/>
          </a:xfrm>
        </p:spPr>
        <p:txBody>
          <a:bodyPr/>
          <a:lstStyle/>
          <a:p>
            <a:r>
              <a:rPr lang="nl-BE" altLang="nl-BE"/>
              <a:t>Groenten </a:t>
            </a:r>
          </a:p>
        </p:txBody>
      </p:sp>
      <p:sp>
        <p:nvSpPr>
          <p:cNvPr id="22531" name="Tijdelijke aanduiding voor inhoud 7">
            <a:extLst>
              <a:ext uri="{FF2B5EF4-FFF2-40B4-BE49-F238E27FC236}">
                <a16:creationId xmlns:a16="http://schemas.microsoft.com/office/drawing/2014/main" id="{DAB8940D-5DE7-064B-8340-AE7BABB16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25538"/>
            <a:ext cx="7772400" cy="4770437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nl-BE" altLang="nl-BE" sz="2800" dirty="0"/>
              <a:t>Kaliumrijke groenten: </a:t>
            </a:r>
          </a:p>
          <a:p>
            <a:pPr marL="0" indent="0">
              <a:buFontTx/>
              <a:buNone/>
            </a:pPr>
            <a:endParaRPr lang="nl-BE" altLang="nl-BE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4274" y="1599490"/>
            <a:ext cx="1559783" cy="1461739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363" y="1643749"/>
            <a:ext cx="1630862" cy="14308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4399" y="1748107"/>
            <a:ext cx="1552480" cy="119883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0167" y="3549158"/>
            <a:ext cx="1568013" cy="93610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4664" y="5040373"/>
            <a:ext cx="1269145" cy="111430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2023" y="5116567"/>
            <a:ext cx="1457963" cy="961919"/>
          </a:xfrm>
          <a:prstGeom prst="rect">
            <a:avLst/>
          </a:prstGeom>
        </p:spPr>
      </p:pic>
      <p:pic>
        <p:nvPicPr>
          <p:cNvPr id="2050" name="Picture 2" descr="Avocado Online Kopen. Vandaag Bestellen = Vandaag in Huis - Groentebroer.nl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85" y="3353645"/>
            <a:ext cx="1727434" cy="119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536" y="1735486"/>
            <a:ext cx="1872208" cy="124635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9157" y="3353645"/>
            <a:ext cx="1774720" cy="122985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9157" y="4973173"/>
            <a:ext cx="1693988" cy="1248711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94664" y="3212200"/>
            <a:ext cx="1346000" cy="1346000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789761" y="2837394"/>
            <a:ext cx="16160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solidFill>
                  <a:srgbClr val="0055A4"/>
                </a:solidFill>
                <a:latin typeface="+mj-lt"/>
              </a:rPr>
              <a:t>Linzen</a:t>
            </a:r>
            <a:endParaRPr lang="en-GB" dirty="0">
              <a:solidFill>
                <a:srgbClr val="0055A4"/>
              </a:solidFill>
              <a:latin typeface="+mj-lt"/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2502873" y="2837394"/>
            <a:ext cx="16160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solidFill>
                  <a:srgbClr val="0055A4"/>
                </a:solidFill>
                <a:latin typeface="+mj-lt"/>
              </a:rPr>
              <a:t>Witte bonen</a:t>
            </a:r>
            <a:endParaRPr lang="en-GB" dirty="0">
              <a:solidFill>
                <a:srgbClr val="0055A4"/>
              </a:solidFill>
              <a:latin typeface="+mj-lt"/>
            </a:endParaRPr>
          </a:p>
        </p:txBody>
      </p:sp>
      <p:sp>
        <p:nvSpPr>
          <p:cNvPr id="18" name="Tekstvak 17"/>
          <p:cNvSpPr txBox="1"/>
          <p:nvPr/>
        </p:nvSpPr>
        <p:spPr>
          <a:xfrm>
            <a:off x="4304274" y="2837394"/>
            <a:ext cx="1916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solidFill>
                  <a:srgbClr val="0055A4"/>
                </a:solidFill>
                <a:latin typeface="+mj-lt"/>
              </a:rPr>
              <a:t>Champignons</a:t>
            </a:r>
            <a:endParaRPr lang="en-GB" dirty="0">
              <a:solidFill>
                <a:srgbClr val="0055A4"/>
              </a:solidFill>
              <a:latin typeface="+mj-lt"/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6398192" y="2837394"/>
            <a:ext cx="1916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solidFill>
                  <a:srgbClr val="0055A4"/>
                </a:solidFill>
                <a:latin typeface="+mj-lt"/>
              </a:rPr>
              <a:t>Verse spinazie</a:t>
            </a:r>
            <a:endParaRPr lang="en-GB" dirty="0">
              <a:solidFill>
                <a:srgbClr val="0055A4"/>
              </a:solidFill>
              <a:latin typeface="+mj-lt"/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6726866" y="4425895"/>
            <a:ext cx="1916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solidFill>
                  <a:srgbClr val="0055A4"/>
                </a:solidFill>
                <a:latin typeface="+mj-lt"/>
              </a:rPr>
              <a:t>Spruiten</a:t>
            </a:r>
            <a:endParaRPr lang="en-GB" dirty="0">
              <a:solidFill>
                <a:srgbClr val="0055A4"/>
              </a:solidFill>
              <a:latin typeface="+mj-lt"/>
            </a:endParaRPr>
          </a:p>
        </p:txBody>
      </p:sp>
      <p:sp>
        <p:nvSpPr>
          <p:cNvPr id="21" name="Tekstvak 20"/>
          <p:cNvSpPr txBox="1"/>
          <p:nvPr/>
        </p:nvSpPr>
        <p:spPr>
          <a:xfrm>
            <a:off x="4671497" y="4425895"/>
            <a:ext cx="1916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solidFill>
                  <a:srgbClr val="0055A4"/>
                </a:solidFill>
                <a:latin typeface="+mj-lt"/>
              </a:rPr>
              <a:t>Venkel</a:t>
            </a:r>
            <a:endParaRPr lang="en-GB" dirty="0">
              <a:solidFill>
                <a:srgbClr val="0055A4"/>
              </a:solidFill>
              <a:latin typeface="+mj-lt"/>
            </a:endParaRPr>
          </a:p>
        </p:txBody>
      </p:sp>
      <p:sp>
        <p:nvSpPr>
          <p:cNvPr id="22" name="Tekstvak 21"/>
          <p:cNvSpPr txBox="1"/>
          <p:nvPr/>
        </p:nvSpPr>
        <p:spPr>
          <a:xfrm>
            <a:off x="2446221" y="4433366"/>
            <a:ext cx="1916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solidFill>
                  <a:srgbClr val="0055A4"/>
                </a:solidFill>
                <a:latin typeface="+mj-lt"/>
              </a:rPr>
              <a:t>Knolselder</a:t>
            </a:r>
            <a:endParaRPr lang="en-GB" dirty="0">
              <a:solidFill>
                <a:srgbClr val="0055A4"/>
              </a:solidFill>
              <a:latin typeface="+mj-lt"/>
            </a:endParaRPr>
          </a:p>
        </p:txBody>
      </p:sp>
      <p:sp>
        <p:nvSpPr>
          <p:cNvPr id="23" name="Tekstvak 22"/>
          <p:cNvSpPr txBox="1"/>
          <p:nvPr/>
        </p:nvSpPr>
        <p:spPr>
          <a:xfrm>
            <a:off x="586146" y="4425895"/>
            <a:ext cx="1916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solidFill>
                  <a:srgbClr val="0055A4"/>
                </a:solidFill>
                <a:latin typeface="+mj-lt"/>
              </a:rPr>
              <a:t>Avocado</a:t>
            </a:r>
            <a:endParaRPr lang="en-GB" dirty="0">
              <a:solidFill>
                <a:srgbClr val="0055A4"/>
              </a:solidFill>
              <a:latin typeface="+mj-lt"/>
            </a:endParaRPr>
          </a:p>
        </p:txBody>
      </p:sp>
      <p:sp>
        <p:nvSpPr>
          <p:cNvPr id="24" name="Tekstvak 23"/>
          <p:cNvSpPr txBox="1"/>
          <p:nvPr/>
        </p:nvSpPr>
        <p:spPr>
          <a:xfrm>
            <a:off x="2484301" y="6110343"/>
            <a:ext cx="1916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solidFill>
                  <a:srgbClr val="0055A4"/>
                </a:solidFill>
                <a:latin typeface="+mj-lt"/>
              </a:rPr>
              <a:t>Pastinaak</a:t>
            </a:r>
            <a:endParaRPr lang="en-GB" dirty="0">
              <a:solidFill>
                <a:srgbClr val="0055A4"/>
              </a:solidFill>
              <a:latin typeface="+mj-lt"/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4400823" y="6104433"/>
            <a:ext cx="1916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solidFill>
                  <a:srgbClr val="0055A4"/>
                </a:solidFill>
                <a:latin typeface="+mj-lt"/>
              </a:rPr>
              <a:t>Tomaten</a:t>
            </a:r>
            <a:endParaRPr lang="en-GB" dirty="0">
              <a:solidFill>
                <a:srgbClr val="0055A4"/>
              </a:solidFill>
              <a:latin typeface="+mj-lt"/>
            </a:endParaRPr>
          </a:p>
        </p:txBody>
      </p:sp>
      <p:sp>
        <p:nvSpPr>
          <p:cNvPr id="26" name="Tekstvak 25"/>
          <p:cNvSpPr txBox="1"/>
          <p:nvPr/>
        </p:nvSpPr>
        <p:spPr>
          <a:xfrm>
            <a:off x="6383631" y="6099072"/>
            <a:ext cx="2173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solidFill>
                  <a:srgbClr val="0055A4"/>
                </a:solidFill>
                <a:latin typeface="+mj-lt"/>
              </a:rPr>
              <a:t>Rauwkost</a:t>
            </a:r>
            <a:endParaRPr lang="en-GB" dirty="0">
              <a:solidFill>
                <a:srgbClr val="0055A4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>
            <a:extLst>
              <a:ext uri="{FF2B5EF4-FFF2-40B4-BE49-F238E27FC236}">
                <a16:creationId xmlns:a16="http://schemas.microsoft.com/office/drawing/2014/main" id="{FC9BADE6-CE06-AB4D-814E-C13D178C6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404813"/>
            <a:ext cx="7772400" cy="657225"/>
          </a:xfrm>
        </p:spPr>
        <p:txBody>
          <a:bodyPr/>
          <a:lstStyle/>
          <a:p>
            <a:r>
              <a:rPr lang="nl-BE" altLang="nl-BE"/>
              <a:t>Fruit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6C0723C-75F3-F94E-92DF-EDA6AED3A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052513"/>
            <a:ext cx="8350250" cy="4843462"/>
          </a:xfrm>
        </p:spPr>
        <p:txBody>
          <a:bodyPr/>
          <a:lstStyle/>
          <a:p>
            <a:pPr>
              <a:defRPr/>
            </a:pPr>
            <a:endParaRPr lang="nl-BE" dirty="0"/>
          </a:p>
          <a:p>
            <a:pPr>
              <a:defRPr/>
            </a:pPr>
            <a:r>
              <a:rPr lang="nl-BE" dirty="0"/>
              <a:t>1-2 stuk(ken)/dag (~ bloedwaarde)</a:t>
            </a:r>
          </a:p>
          <a:p>
            <a:pPr>
              <a:defRPr/>
            </a:pPr>
            <a:r>
              <a:rPr lang="nl-BE" dirty="0"/>
              <a:t>Blikfruit = betere keuze</a:t>
            </a:r>
          </a:p>
          <a:p>
            <a:pPr marL="457200" lvl="1" indent="0">
              <a:buNone/>
              <a:defRPr/>
            </a:pPr>
            <a:r>
              <a:rPr lang="nl-BE" dirty="0">
                <a:sym typeface="Wingdings" panose="05000000000000000000" pitchFamily="2" charset="2"/>
              </a:rPr>
              <a:t> </a:t>
            </a:r>
            <a:r>
              <a:rPr lang="nl-BE" dirty="0"/>
              <a:t>Sap niet gebruiken</a:t>
            </a:r>
          </a:p>
          <a:p>
            <a:pPr>
              <a:defRPr/>
            </a:pPr>
            <a:r>
              <a:rPr lang="nl-BE" dirty="0">
                <a:solidFill>
                  <a:srgbClr val="F26631"/>
                </a:solidFill>
              </a:rPr>
              <a:t>Te vermijden:</a:t>
            </a:r>
          </a:p>
          <a:p>
            <a:pPr lvl="1">
              <a:defRPr/>
            </a:pPr>
            <a:r>
              <a:rPr lang="nl-BE" dirty="0">
                <a:solidFill>
                  <a:srgbClr val="F26631"/>
                </a:solidFill>
              </a:rPr>
              <a:t>Gedroogd fruit</a:t>
            </a:r>
          </a:p>
          <a:p>
            <a:pPr lvl="1">
              <a:defRPr/>
            </a:pPr>
            <a:r>
              <a:rPr lang="nl-BE" dirty="0">
                <a:solidFill>
                  <a:srgbClr val="F26631"/>
                </a:solidFill>
              </a:rPr>
              <a:t>Fruitsappen</a:t>
            </a:r>
          </a:p>
          <a:p>
            <a:pPr lvl="1">
              <a:defRPr/>
            </a:pPr>
            <a:r>
              <a:rPr lang="nl-BE" dirty="0">
                <a:solidFill>
                  <a:srgbClr val="F26631"/>
                </a:solidFill>
              </a:rPr>
              <a:t>Banaan, kiwi, meloen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hthoek 28"/>
          <p:cNvSpPr/>
          <p:nvPr/>
        </p:nvSpPr>
        <p:spPr bwMode="auto">
          <a:xfrm>
            <a:off x="6750092" y="5635756"/>
            <a:ext cx="2116094" cy="11288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3583108"/>
              </p:ext>
            </p:extLst>
          </p:nvPr>
        </p:nvGraphicFramePr>
        <p:xfrm>
          <a:off x="699526" y="335410"/>
          <a:ext cx="8279809" cy="62704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84242">
                  <a:extLst>
                    <a:ext uri="{9D8B030D-6E8A-4147-A177-3AD203B41FA5}">
                      <a16:colId xmlns:a16="http://schemas.microsoft.com/office/drawing/2014/main" val="1175461158"/>
                    </a:ext>
                  </a:extLst>
                </a:gridCol>
                <a:gridCol w="2355663">
                  <a:extLst>
                    <a:ext uri="{9D8B030D-6E8A-4147-A177-3AD203B41FA5}">
                      <a16:colId xmlns:a16="http://schemas.microsoft.com/office/drawing/2014/main" val="2772234081"/>
                    </a:ext>
                  </a:extLst>
                </a:gridCol>
                <a:gridCol w="1794860">
                  <a:extLst>
                    <a:ext uri="{9D8B030D-6E8A-4147-A177-3AD203B41FA5}">
                      <a16:colId xmlns:a16="http://schemas.microsoft.com/office/drawing/2014/main" val="1179270122"/>
                    </a:ext>
                  </a:extLst>
                </a:gridCol>
                <a:gridCol w="2345044">
                  <a:extLst>
                    <a:ext uri="{9D8B030D-6E8A-4147-A177-3AD203B41FA5}">
                      <a16:colId xmlns:a16="http://schemas.microsoft.com/office/drawing/2014/main" val="2560836350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b="1" dirty="0">
                          <a:solidFill>
                            <a:srgbClr val="0055A4"/>
                          </a:solidFill>
                        </a:rPr>
                        <a:t>Kalium / 100g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BE" b="1" dirty="0">
                        <a:solidFill>
                          <a:srgbClr val="0055A4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b="1" dirty="0">
                          <a:solidFill>
                            <a:srgbClr val="0055A4"/>
                          </a:solidFill>
                        </a:rPr>
                        <a:t>Kalium / 100g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7691427"/>
                  </a:ext>
                </a:extLst>
              </a:tr>
              <a:tr h="984109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b="1" dirty="0">
                          <a:solidFill>
                            <a:srgbClr val="007434"/>
                          </a:solidFill>
                        </a:rPr>
                        <a:t>Sinaasappel</a:t>
                      </a:r>
                    </a:p>
                    <a:p>
                      <a:pPr algn="ctr"/>
                      <a:r>
                        <a:rPr lang="nl-BE" dirty="0">
                          <a:solidFill>
                            <a:srgbClr val="007434"/>
                          </a:solidFill>
                        </a:rPr>
                        <a:t>200 mg </a:t>
                      </a:r>
                      <a:br>
                        <a:rPr lang="nl-BE" dirty="0">
                          <a:solidFill>
                            <a:srgbClr val="007434"/>
                          </a:solidFill>
                        </a:rPr>
                      </a:br>
                      <a:r>
                        <a:rPr lang="nl-BE" dirty="0">
                          <a:solidFill>
                            <a:srgbClr val="007434"/>
                          </a:solidFill>
                        </a:rPr>
                        <a:t>= 1 </a:t>
                      </a:r>
                      <a:r>
                        <a:rPr lang="nl-BE" baseline="0" dirty="0">
                          <a:solidFill>
                            <a:srgbClr val="007434"/>
                          </a:solidFill>
                        </a:rPr>
                        <a:t>kleine</a:t>
                      </a:r>
                      <a:endParaRPr lang="nl-BE" dirty="0">
                        <a:solidFill>
                          <a:srgbClr val="007434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BE" dirty="0"/>
                    </a:p>
                  </a:txBody>
                  <a:tcPr anchor="ctr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b="1" dirty="0">
                          <a:solidFill>
                            <a:srgbClr val="007434"/>
                          </a:solidFill>
                        </a:rPr>
                        <a:t>Aardbeien</a:t>
                      </a:r>
                      <a:r>
                        <a:rPr lang="nl-BE" baseline="0" dirty="0">
                          <a:solidFill>
                            <a:srgbClr val="007434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nl-BE" baseline="0" dirty="0">
                          <a:solidFill>
                            <a:srgbClr val="007434"/>
                          </a:solidFill>
                        </a:rPr>
                        <a:t>265 mg</a:t>
                      </a:r>
                    </a:p>
                    <a:p>
                      <a:pPr algn="ctr"/>
                      <a:r>
                        <a:rPr lang="nl-BE" baseline="0" dirty="0">
                          <a:solidFill>
                            <a:srgbClr val="007434"/>
                          </a:solidFill>
                        </a:rPr>
                        <a:t>= 10 stuks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5564666"/>
                  </a:ext>
                </a:extLst>
              </a:tr>
              <a:tr h="984109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b="1" dirty="0">
                          <a:solidFill>
                            <a:srgbClr val="FF0000"/>
                          </a:solidFill>
                        </a:rPr>
                        <a:t>Kiwi</a:t>
                      </a:r>
                      <a:r>
                        <a:rPr lang="nl-BE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nl-BE" dirty="0">
                          <a:solidFill>
                            <a:srgbClr val="FF0000"/>
                          </a:solidFill>
                        </a:rPr>
                        <a:t>292 mg</a:t>
                      </a:r>
                    </a:p>
                    <a:p>
                      <a:pPr algn="ctr"/>
                      <a:r>
                        <a:rPr lang="nl-BE" dirty="0">
                          <a:solidFill>
                            <a:srgbClr val="FF0000"/>
                          </a:solidFill>
                        </a:rPr>
                        <a:t>=</a:t>
                      </a:r>
                      <a:r>
                        <a:rPr lang="nl-BE" baseline="0" dirty="0">
                          <a:solidFill>
                            <a:srgbClr val="FF0000"/>
                          </a:solidFill>
                        </a:rPr>
                        <a:t> 1 kleine</a:t>
                      </a:r>
                      <a:endParaRPr lang="nl-BE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BE" dirty="0"/>
                    </a:p>
                  </a:txBody>
                  <a:tcPr anchor="ctr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b="1" dirty="0">
                          <a:solidFill>
                            <a:srgbClr val="FF0000"/>
                          </a:solidFill>
                        </a:rPr>
                        <a:t>Banaan</a:t>
                      </a:r>
                      <a:r>
                        <a:rPr lang="nl-BE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nl-BE" dirty="0">
                          <a:solidFill>
                            <a:srgbClr val="FF0000"/>
                          </a:solidFill>
                        </a:rPr>
                        <a:t>350 mg </a:t>
                      </a:r>
                      <a:br>
                        <a:rPr lang="nl-BE" dirty="0">
                          <a:solidFill>
                            <a:srgbClr val="FF0000"/>
                          </a:solidFill>
                        </a:rPr>
                      </a:br>
                      <a:r>
                        <a:rPr lang="nl-BE" dirty="0">
                          <a:solidFill>
                            <a:srgbClr val="FF0000"/>
                          </a:solidFill>
                        </a:rPr>
                        <a:t>=</a:t>
                      </a:r>
                      <a:r>
                        <a:rPr lang="nl-BE" baseline="0" dirty="0">
                          <a:solidFill>
                            <a:srgbClr val="FF0000"/>
                          </a:solidFill>
                        </a:rPr>
                        <a:t> ½ stuk</a:t>
                      </a:r>
                      <a:endParaRPr lang="nl-BE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4308081"/>
                  </a:ext>
                </a:extLst>
              </a:tr>
              <a:tr h="984109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b="1" dirty="0">
                          <a:solidFill>
                            <a:srgbClr val="FF0000"/>
                          </a:solidFill>
                        </a:rPr>
                        <a:t>Meloen</a:t>
                      </a:r>
                      <a:r>
                        <a:rPr lang="nl-BE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nl-BE" dirty="0">
                          <a:solidFill>
                            <a:srgbClr val="FF0000"/>
                          </a:solidFill>
                        </a:rPr>
                        <a:t>350 mg</a:t>
                      </a:r>
                    </a:p>
                    <a:p>
                      <a:pPr algn="ctr"/>
                      <a:r>
                        <a:rPr lang="nl-BE" dirty="0">
                          <a:solidFill>
                            <a:srgbClr val="FF0000"/>
                          </a:solidFill>
                        </a:rPr>
                        <a:t>=</a:t>
                      </a:r>
                      <a:r>
                        <a:rPr lang="nl-BE" baseline="0" dirty="0">
                          <a:solidFill>
                            <a:srgbClr val="FF0000"/>
                          </a:solidFill>
                        </a:rPr>
                        <a:t> 1/8</a:t>
                      </a:r>
                      <a:endParaRPr lang="nl-BE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BE" dirty="0"/>
                    </a:p>
                  </a:txBody>
                  <a:tcPr anchor="ctr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b="1" dirty="0">
                          <a:solidFill>
                            <a:srgbClr val="FF0000"/>
                          </a:solidFill>
                        </a:rPr>
                        <a:t>Gedroogde</a:t>
                      </a:r>
                      <a:r>
                        <a:rPr lang="nl-BE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nl-BE" b="1" baseline="0" dirty="0">
                          <a:solidFill>
                            <a:srgbClr val="FF0000"/>
                          </a:solidFill>
                        </a:rPr>
                        <a:t>abrikozen</a:t>
                      </a:r>
                    </a:p>
                    <a:p>
                      <a:pPr algn="ctr"/>
                      <a:r>
                        <a:rPr lang="nl-BE" baseline="0" dirty="0">
                          <a:solidFill>
                            <a:srgbClr val="FF0000"/>
                          </a:solidFill>
                        </a:rPr>
                        <a:t>1162 mg</a:t>
                      </a:r>
                      <a:endParaRPr lang="nl-BE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0996187"/>
                  </a:ext>
                </a:extLst>
              </a:tr>
              <a:tr h="984109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b="1" dirty="0">
                          <a:solidFill>
                            <a:srgbClr val="007434"/>
                          </a:solidFill>
                        </a:rPr>
                        <a:t>Fruitcocktail</a:t>
                      </a:r>
                    </a:p>
                    <a:p>
                      <a:pPr algn="ctr"/>
                      <a:r>
                        <a:rPr lang="nl-BE" dirty="0">
                          <a:solidFill>
                            <a:srgbClr val="007434"/>
                          </a:solidFill>
                        </a:rPr>
                        <a:t>80 mg </a:t>
                      </a:r>
                      <a:br>
                        <a:rPr lang="nl-BE" dirty="0">
                          <a:solidFill>
                            <a:srgbClr val="007434"/>
                          </a:solidFill>
                        </a:rPr>
                      </a:br>
                      <a:r>
                        <a:rPr lang="nl-BE" baseline="0" dirty="0">
                          <a:solidFill>
                            <a:srgbClr val="007434"/>
                          </a:solidFill>
                        </a:rPr>
                        <a:t>= 1 potje</a:t>
                      </a:r>
                      <a:endParaRPr lang="nl-BE" dirty="0">
                        <a:solidFill>
                          <a:srgbClr val="007434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BE" dirty="0"/>
                    </a:p>
                  </a:txBody>
                  <a:tcPr anchor="ctr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b="1" dirty="0">
                          <a:solidFill>
                            <a:srgbClr val="FF0000"/>
                          </a:solidFill>
                        </a:rPr>
                        <a:t>Dadels</a:t>
                      </a:r>
                      <a:r>
                        <a:rPr lang="nl-BE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nl-BE" dirty="0">
                          <a:solidFill>
                            <a:srgbClr val="FF0000"/>
                          </a:solidFill>
                        </a:rPr>
                        <a:t>650 mg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3045563"/>
                  </a:ext>
                </a:extLst>
              </a:tr>
              <a:tr h="984109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b="1" dirty="0">
                          <a:solidFill>
                            <a:srgbClr val="007434"/>
                          </a:solidFill>
                        </a:rPr>
                        <a:t>Watermeloen</a:t>
                      </a:r>
                      <a:r>
                        <a:rPr lang="nl-BE" dirty="0">
                          <a:solidFill>
                            <a:srgbClr val="007434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nl-BE" dirty="0">
                          <a:solidFill>
                            <a:srgbClr val="007434"/>
                          </a:solidFill>
                        </a:rPr>
                        <a:t>112 mg </a:t>
                      </a:r>
                      <a:br>
                        <a:rPr lang="nl-BE" dirty="0">
                          <a:solidFill>
                            <a:srgbClr val="007434"/>
                          </a:solidFill>
                        </a:rPr>
                      </a:br>
                      <a:r>
                        <a:rPr lang="nl-BE" baseline="0" dirty="0">
                          <a:solidFill>
                            <a:srgbClr val="007434"/>
                          </a:solidFill>
                        </a:rPr>
                        <a:t>= 1/8</a:t>
                      </a:r>
                      <a:endParaRPr lang="nl-BE" dirty="0">
                        <a:solidFill>
                          <a:srgbClr val="007434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BE" dirty="0"/>
                    </a:p>
                  </a:txBody>
                  <a:tcPr anchor="ctr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b="1" dirty="0">
                          <a:solidFill>
                            <a:srgbClr val="FF0000"/>
                          </a:solidFill>
                        </a:rPr>
                        <a:t>Vijgen</a:t>
                      </a:r>
                      <a:r>
                        <a:rPr lang="nl-BE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nl-BE" dirty="0">
                          <a:solidFill>
                            <a:srgbClr val="FF0000"/>
                          </a:solidFill>
                        </a:rPr>
                        <a:t>680 mg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7381302"/>
                  </a:ext>
                </a:extLst>
              </a:tr>
              <a:tr h="984109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b="1" dirty="0">
                          <a:solidFill>
                            <a:srgbClr val="007434"/>
                          </a:solidFill>
                        </a:rPr>
                        <a:t>Appel</a:t>
                      </a:r>
                      <a:r>
                        <a:rPr lang="nl-BE" dirty="0">
                          <a:solidFill>
                            <a:srgbClr val="007434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nl-BE" dirty="0">
                          <a:solidFill>
                            <a:srgbClr val="007434"/>
                          </a:solidFill>
                        </a:rPr>
                        <a:t>114 mg</a:t>
                      </a:r>
                    </a:p>
                    <a:p>
                      <a:pPr algn="ctr"/>
                      <a:r>
                        <a:rPr lang="nl-BE" dirty="0">
                          <a:solidFill>
                            <a:srgbClr val="007434"/>
                          </a:solidFill>
                        </a:rPr>
                        <a:t>= 1 kleine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BE" dirty="0"/>
                    </a:p>
                  </a:txBody>
                  <a:tcPr anchor="ctr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b="1" dirty="0">
                          <a:solidFill>
                            <a:srgbClr val="007434"/>
                          </a:solidFill>
                        </a:rPr>
                        <a:t>Druiven</a:t>
                      </a:r>
                      <a:r>
                        <a:rPr lang="nl-BE" dirty="0">
                          <a:solidFill>
                            <a:srgbClr val="007434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nl-BE" dirty="0">
                          <a:solidFill>
                            <a:srgbClr val="007434"/>
                          </a:solidFill>
                        </a:rPr>
                        <a:t>179 mg</a:t>
                      </a:r>
                    </a:p>
                    <a:p>
                      <a:pPr algn="ctr"/>
                      <a:r>
                        <a:rPr lang="nl-BE" dirty="0">
                          <a:solidFill>
                            <a:srgbClr val="007434"/>
                          </a:solidFill>
                        </a:rPr>
                        <a:t>= 14 stuks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2374512"/>
                  </a:ext>
                </a:extLst>
              </a:tr>
            </a:tbl>
          </a:graphicData>
        </a:graphic>
      </p:graphicFrame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256" y="1772816"/>
            <a:ext cx="1400370" cy="86689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961" y="2708920"/>
            <a:ext cx="1314633" cy="876422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569" y="3850416"/>
            <a:ext cx="1390844" cy="733527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5"/>
          <a:srcRect b="9043"/>
          <a:stretch/>
        </p:blipFill>
        <p:spPr>
          <a:xfrm>
            <a:off x="5148152" y="5733256"/>
            <a:ext cx="1172278" cy="792088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2685" y="780724"/>
            <a:ext cx="1343212" cy="809738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2685" y="1707534"/>
            <a:ext cx="1343212" cy="857370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9790" y="2755350"/>
            <a:ext cx="1629002" cy="847843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256" y="4830825"/>
            <a:ext cx="1178151" cy="728184"/>
          </a:xfrm>
          <a:prstGeom prst="rect">
            <a:avLst/>
          </a:prstGeom>
        </p:spPr>
      </p:pic>
      <p:sp>
        <p:nvSpPr>
          <p:cNvPr id="18" name="Rechthoek 17"/>
          <p:cNvSpPr/>
          <p:nvPr/>
        </p:nvSpPr>
        <p:spPr bwMode="auto">
          <a:xfrm>
            <a:off x="2660859" y="797689"/>
            <a:ext cx="1944216" cy="84807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19" name="Rechthoek 18"/>
          <p:cNvSpPr/>
          <p:nvPr/>
        </p:nvSpPr>
        <p:spPr bwMode="auto">
          <a:xfrm>
            <a:off x="2547356" y="1731585"/>
            <a:ext cx="1944216" cy="84807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20" name="Rechthoek 19"/>
          <p:cNvSpPr/>
          <p:nvPr/>
        </p:nvSpPr>
        <p:spPr bwMode="auto">
          <a:xfrm>
            <a:off x="2586835" y="2723093"/>
            <a:ext cx="1944216" cy="84807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21" name="Rechthoek 20"/>
          <p:cNvSpPr/>
          <p:nvPr/>
        </p:nvSpPr>
        <p:spPr bwMode="auto">
          <a:xfrm>
            <a:off x="2523191" y="3732388"/>
            <a:ext cx="1944216" cy="84807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22" name="Rechthoek 21"/>
          <p:cNvSpPr/>
          <p:nvPr/>
        </p:nvSpPr>
        <p:spPr bwMode="auto">
          <a:xfrm>
            <a:off x="2555776" y="4732864"/>
            <a:ext cx="1944216" cy="84807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23" name="Rechthoek 22"/>
          <p:cNvSpPr/>
          <p:nvPr/>
        </p:nvSpPr>
        <p:spPr bwMode="auto">
          <a:xfrm>
            <a:off x="2527401" y="5654902"/>
            <a:ext cx="1944216" cy="84807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24" name="Rechthoek 23"/>
          <p:cNvSpPr/>
          <p:nvPr/>
        </p:nvSpPr>
        <p:spPr bwMode="auto">
          <a:xfrm>
            <a:off x="6697794" y="771494"/>
            <a:ext cx="1944216" cy="84807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25" name="Rechthoek 24"/>
          <p:cNvSpPr/>
          <p:nvPr/>
        </p:nvSpPr>
        <p:spPr bwMode="auto">
          <a:xfrm>
            <a:off x="6729182" y="1745564"/>
            <a:ext cx="1944216" cy="84807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26" name="Rechthoek 25"/>
          <p:cNvSpPr/>
          <p:nvPr/>
        </p:nvSpPr>
        <p:spPr bwMode="auto">
          <a:xfrm>
            <a:off x="6704378" y="2752419"/>
            <a:ext cx="1944216" cy="84807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27" name="Rechthoek 26"/>
          <p:cNvSpPr/>
          <p:nvPr/>
        </p:nvSpPr>
        <p:spPr bwMode="auto">
          <a:xfrm>
            <a:off x="6704378" y="3735867"/>
            <a:ext cx="1944216" cy="84807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28" name="Rechthoek 27"/>
          <p:cNvSpPr/>
          <p:nvPr/>
        </p:nvSpPr>
        <p:spPr bwMode="auto">
          <a:xfrm>
            <a:off x="6693039" y="4766130"/>
            <a:ext cx="1944216" cy="84807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pic>
        <p:nvPicPr>
          <p:cNvPr id="4098" name="Picture 2" descr="Sinaasappel - Aromaster - Voor al je PG/VG gebaseerde smaakstoffen en  aroma's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096" y="764704"/>
            <a:ext cx="1137632" cy="91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SPX9 Automatisch - selectren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36" y="5643083"/>
            <a:ext cx="957509" cy="95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hthoek 30"/>
          <p:cNvSpPr/>
          <p:nvPr/>
        </p:nvSpPr>
        <p:spPr bwMode="auto">
          <a:xfrm>
            <a:off x="6704378" y="5684007"/>
            <a:ext cx="1944216" cy="84807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pic>
        <p:nvPicPr>
          <p:cNvPr id="4102" name="Picture 6" descr="De dadel, een bommetje vezels en suikers | gezondheid.be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809" y="3772763"/>
            <a:ext cx="1248343" cy="73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Vijgen - Veggipedia"/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151" y="4732864"/>
            <a:ext cx="1059284" cy="78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89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116831" y="1484784"/>
            <a:ext cx="8567737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514350" indent="-514350">
              <a:buFont typeface="+mj-lt"/>
              <a:buAutoNum type="arabicPeriod"/>
              <a:defRPr/>
            </a:pPr>
            <a:r>
              <a:rPr lang="nl-BE" kern="0" dirty="0">
                <a:solidFill>
                  <a:srgbClr val="0055A4"/>
                </a:solidFill>
                <a:latin typeface="Tahoma" pitchFamily="34" charset="0"/>
                <a:sym typeface="Wingdings" pitchFamily="2" charset="2"/>
              </a:rPr>
              <a:t>Kalium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nl-BE" kern="0" dirty="0">
                <a:solidFill>
                  <a:srgbClr val="0055A4"/>
                </a:solidFill>
                <a:latin typeface="Tahoma" pitchFamily="34" charset="0"/>
                <a:sym typeface="Wingdings" pitchFamily="2" charset="2"/>
              </a:rPr>
              <a:t>Vocht en zout -- drooggewicht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nl-BE" kern="0" dirty="0">
                <a:solidFill>
                  <a:srgbClr val="0055A4"/>
                </a:solidFill>
                <a:latin typeface="Tahoma" pitchFamily="34" charset="0"/>
                <a:sym typeface="Wingdings" pitchFamily="2" charset="2"/>
              </a:rPr>
              <a:t>CKD-MBD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nl-BE" kern="0" dirty="0">
                <a:solidFill>
                  <a:srgbClr val="0055A4"/>
                </a:solidFill>
                <a:latin typeface="Tahoma" pitchFamily="34" charset="0"/>
                <a:sym typeface="Wingdings" pitchFamily="2" charset="2"/>
              </a:rPr>
              <a:t>Malnutritie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nl-BE" kern="0" dirty="0">
                <a:solidFill>
                  <a:srgbClr val="0055A4"/>
                </a:solidFill>
                <a:latin typeface="Tahoma" pitchFamily="34" charset="0"/>
                <a:sym typeface="Wingdings" pitchFamily="2" charset="2"/>
              </a:rPr>
              <a:t>Anemie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nl-BE" kern="0" dirty="0">
                <a:solidFill>
                  <a:srgbClr val="0055A4"/>
                </a:solidFill>
                <a:latin typeface="Tahoma" pitchFamily="34" charset="0"/>
                <a:sym typeface="Wingdings" pitchFamily="2" charset="2"/>
              </a:rPr>
              <a:t>Cardiovasculaire medicatie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nl-BE" kern="0" dirty="0">
                <a:solidFill>
                  <a:srgbClr val="0055A4"/>
                </a:solidFill>
                <a:latin typeface="Tahoma" pitchFamily="34" charset="0"/>
                <a:sym typeface="Wingdings" pitchFamily="2" charset="2"/>
              </a:rPr>
              <a:t>Infecties</a:t>
            </a: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609600"/>
            <a:ext cx="8891588" cy="1143000"/>
          </a:xfrm>
        </p:spPr>
        <p:txBody>
          <a:bodyPr/>
          <a:lstStyle/>
          <a:p>
            <a:r>
              <a:rPr lang="nl-NL" dirty="0">
                <a:solidFill>
                  <a:srgbClr val="F26631"/>
                </a:solidFill>
                <a:latin typeface="Tahoma" pitchFamily="34" charset="0"/>
              </a:rPr>
              <a:t>Overzicht</a:t>
            </a:r>
          </a:p>
        </p:txBody>
      </p:sp>
    </p:spTree>
    <p:extLst>
      <p:ext uri="{BB962C8B-B14F-4D97-AF65-F5344CB8AC3E}">
        <p14:creationId xmlns:p14="http://schemas.microsoft.com/office/powerpoint/2010/main" val="320059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>
            <a:extLst>
              <a:ext uri="{FF2B5EF4-FFF2-40B4-BE49-F238E27FC236}">
                <a16:creationId xmlns:a16="http://schemas.microsoft.com/office/drawing/2014/main" id="{F3ACE496-6695-F540-9DE9-55500A0C3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404813"/>
            <a:ext cx="7772400" cy="512762"/>
          </a:xfrm>
        </p:spPr>
        <p:txBody>
          <a:bodyPr/>
          <a:lstStyle/>
          <a:p>
            <a:r>
              <a:rPr lang="nl-BE" altLang="nl-BE"/>
              <a:t>Volkoren producten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0FC6D55-B2BD-824A-8AC4-0DBB0595C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25538"/>
            <a:ext cx="7772400" cy="4770437"/>
          </a:xfrm>
        </p:spPr>
        <p:txBody>
          <a:bodyPr/>
          <a:lstStyle/>
          <a:p>
            <a:pPr>
              <a:defRPr/>
            </a:pPr>
            <a:r>
              <a:rPr lang="nl-BE" dirty="0"/>
              <a:t>~ bloedwaarden en K-</a:t>
            </a:r>
            <a:r>
              <a:rPr lang="nl-BE" dirty="0" err="1"/>
              <a:t>dialysaat</a:t>
            </a:r>
            <a:r>
              <a:rPr lang="nl-BE" dirty="0"/>
              <a:t>: </a:t>
            </a:r>
          </a:p>
          <a:p>
            <a:pPr lvl="1">
              <a:defRPr/>
            </a:pPr>
            <a:r>
              <a:rPr lang="nl-BE" dirty="0"/>
              <a:t>Wit brood</a:t>
            </a:r>
          </a:p>
          <a:p>
            <a:pPr lvl="1">
              <a:defRPr/>
            </a:pPr>
            <a:r>
              <a:rPr lang="nl-BE" dirty="0"/>
              <a:t>Lichtbruin brood</a:t>
            </a:r>
          </a:p>
          <a:p>
            <a:pPr>
              <a:defRPr/>
            </a:pPr>
            <a:r>
              <a:rPr lang="nl-BE" dirty="0">
                <a:solidFill>
                  <a:srgbClr val="F26631"/>
                </a:solidFill>
              </a:rPr>
              <a:t>Alternatieven: </a:t>
            </a:r>
          </a:p>
          <a:p>
            <a:pPr lvl="1">
              <a:defRPr/>
            </a:pPr>
            <a:r>
              <a:rPr lang="nl-BE" dirty="0">
                <a:solidFill>
                  <a:srgbClr val="F26631"/>
                </a:solidFill>
              </a:rPr>
              <a:t>Witte pistolet</a:t>
            </a:r>
          </a:p>
          <a:p>
            <a:pPr lvl="1">
              <a:defRPr/>
            </a:pPr>
            <a:r>
              <a:rPr lang="nl-BE" dirty="0">
                <a:solidFill>
                  <a:srgbClr val="F26631"/>
                </a:solidFill>
              </a:rPr>
              <a:t>Beschuiten</a:t>
            </a:r>
          </a:p>
          <a:p>
            <a:pPr lvl="1">
              <a:defRPr/>
            </a:pPr>
            <a:r>
              <a:rPr lang="nl-BE" dirty="0">
                <a:solidFill>
                  <a:srgbClr val="F26631"/>
                </a:solidFill>
              </a:rPr>
              <a:t>Cornflakes</a:t>
            </a:r>
          </a:p>
          <a:p>
            <a:pPr lvl="1">
              <a:defRPr/>
            </a:pPr>
            <a:r>
              <a:rPr lang="nl-BE" dirty="0">
                <a:solidFill>
                  <a:srgbClr val="F26631"/>
                </a:solidFill>
              </a:rPr>
              <a:t>Sandwich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116831" y="1484784"/>
            <a:ext cx="8567737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514350" indent="-514350">
              <a:buFont typeface="+mj-lt"/>
              <a:buAutoNum type="arabicPeriod"/>
              <a:defRPr/>
            </a:pPr>
            <a:r>
              <a:rPr lang="nl-BE" kern="0" dirty="0">
                <a:solidFill>
                  <a:srgbClr val="00B0F0"/>
                </a:solidFill>
                <a:latin typeface="Tahoma" pitchFamily="34" charset="0"/>
                <a:sym typeface="Wingdings" pitchFamily="2" charset="2"/>
              </a:rPr>
              <a:t>Kalium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nl-BE" b="1" kern="0" dirty="0">
                <a:solidFill>
                  <a:srgbClr val="0055A4"/>
                </a:solidFill>
                <a:latin typeface="Tahoma" pitchFamily="34" charset="0"/>
                <a:sym typeface="Wingdings" pitchFamily="2" charset="2"/>
              </a:rPr>
              <a:t>Vocht en zout -- drooggewicht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nl-BE" kern="0" dirty="0">
                <a:solidFill>
                  <a:srgbClr val="00B0F0"/>
                </a:solidFill>
                <a:latin typeface="Tahoma" pitchFamily="34" charset="0"/>
                <a:sym typeface="Wingdings" pitchFamily="2" charset="2"/>
              </a:rPr>
              <a:t>CKD-MBD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nl-BE" kern="0" dirty="0">
                <a:solidFill>
                  <a:srgbClr val="00B0F0"/>
                </a:solidFill>
                <a:latin typeface="Tahoma" pitchFamily="34" charset="0"/>
                <a:sym typeface="Wingdings" pitchFamily="2" charset="2"/>
              </a:rPr>
              <a:t>Malnutritie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nl-BE" kern="0" dirty="0">
                <a:solidFill>
                  <a:srgbClr val="00B0F0"/>
                </a:solidFill>
                <a:latin typeface="Tahoma" pitchFamily="34" charset="0"/>
                <a:sym typeface="Wingdings" pitchFamily="2" charset="2"/>
              </a:rPr>
              <a:t>Anemie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nl-BE" kern="0" dirty="0">
                <a:solidFill>
                  <a:srgbClr val="00B0F0"/>
                </a:solidFill>
                <a:latin typeface="Tahoma" pitchFamily="34" charset="0"/>
                <a:sym typeface="Wingdings" pitchFamily="2" charset="2"/>
              </a:rPr>
              <a:t>Cardiovasculaire medicatie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nl-BE" kern="0" dirty="0">
                <a:solidFill>
                  <a:srgbClr val="00B0F0"/>
                </a:solidFill>
                <a:latin typeface="Tahoma" pitchFamily="34" charset="0"/>
                <a:sym typeface="Wingdings" pitchFamily="2" charset="2"/>
              </a:rPr>
              <a:t>Infecties</a:t>
            </a: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7950" y="609600"/>
            <a:ext cx="8891588" cy="1143000"/>
          </a:xfrm>
        </p:spPr>
        <p:txBody>
          <a:bodyPr/>
          <a:lstStyle/>
          <a:p>
            <a:r>
              <a:rPr lang="nl-NL" dirty="0">
                <a:solidFill>
                  <a:srgbClr val="F26631"/>
                </a:solidFill>
                <a:latin typeface="Tahoma" pitchFamily="34" charset="0"/>
              </a:rPr>
              <a:t>Overzicht</a:t>
            </a:r>
          </a:p>
        </p:txBody>
      </p:sp>
    </p:spTree>
    <p:extLst>
      <p:ext uri="{BB962C8B-B14F-4D97-AF65-F5344CB8AC3E}">
        <p14:creationId xmlns:p14="http://schemas.microsoft.com/office/powerpoint/2010/main" val="26408461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323850"/>
            <a:ext cx="8458200" cy="1143000"/>
          </a:xfrm>
        </p:spPr>
        <p:txBody>
          <a:bodyPr/>
          <a:lstStyle/>
          <a:p>
            <a:r>
              <a:rPr lang="nl-BE" dirty="0"/>
              <a:t>Vocht en Zout: </a:t>
            </a:r>
            <a:br>
              <a:rPr lang="nl-BE" dirty="0"/>
            </a:br>
            <a:r>
              <a:rPr lang="nl-BE" dirty="0"/>
              <a:t>		    Open Deuren Intrappen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5800" y="1965920"/>
            <a:ext cx="7772400" cy="4343400"/>
          </a:xfrm>
        </p:spPr>
        <p:txBody>
          <a:bodyPr/>
          <a:lstStyle/>
          <a:p>
            <a:r>
              <a:rPr lang="nl-BE" dirty="0"/>
              <a:t>Drinken ≠ alcohol</a:t>
            </a:r>
          </a:p>
          <a:p>
            <a:r>
              <a:rPr lang="nl-BE" dirty="0"/>
              <a:t>Gewichtstoename ≠ calorieën</a:t>
            </a:r>
          </a:p>
          <a:p>
            <a:endParaRPr lang="nl-BE" dirty="0"/>
          </a:p>
          <a:p>
            <a:r>
              <a:rPr lang="nl-BE" dirty="0" err="1"/>
              <a:t>Potomanie</a:t>
            </a:r>
            <a:r>
              <a:rPr lang="nl-BE" dirty="0"/>
              <a:t> = dwangmatig drinken</a:t>
            </a:r>
          </a:p>
          <a:p>
            <a:r>
              <a:rPr lang="nl-BE" dirty="0"/>
              <a:t>Meeste mensen: dorst</a:t>
            </a:r>
          </a:p>
          <a:p>
            <a:r>
              <a:rPr lang="nl-BE" dirty="0"/>
              <a:t>Dorst = zout</a:t>
            </a:r>
          </a:p>
        </p:txBody>
      </p:sp>
    </p:spTree>
    <p:extLst>
      <p:ext uri="{BB962C8B-B14F-4D97-AF65-F5344CB8AC3E}">
        <p14:creationId xmlns:p14="http://schemas.microsoft.com/office/powerpoint/2010/main" val="15526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Vocht en Zout: probleem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Oedeem</a:t>
            </a:r>
          </a:p>
          <a:p>
            <a:r>
              <a:rPr lang="nl-BE" dirty="0" err="1"/>
              <a:t>Dyspnee</a:t>
            </a:r>
            <a:r>
              <a:rPr lang="nl-BE" dirty="0"/>
              <a:t> --- acuut longoedeem</a:t>
            </a:r>
          </a:p>
          <a:p>
            <a:r>
              <a:rPr lang="nl-BE" dirty="0"/>
              <a:t>Hypertensie</a:t>
            </a:r>
          </a:p>
          <a:p>
            <a:r>
              <a:rPr lang="nl-BE" dirty="0"/>
              <a:t>Hoge UF-nood </a:t>
            </a:r>
            <a:r>
              <a:rPr lang="nl-BE" dirty="0">
                <a:sym typeface="Wingdings" panose="05000000000000000000" pitchFamily="2" charset="2"/>
              </a:rPr>
              <a:t> bloeddrukval</a:t>
            </a:r>
          </a:p>
          <a:p>
            <a:r>
              <a:rPr lang="nl-BE" dirty="0">
                <a:sym typeface="Wingdings" panose="05000000000000000000" pitchFamily="2" charset="2"/>
              </a:rPr>
              <a:t>Evt. frequenter dialyseren…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4459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CCB32D8-F6AA-B545-ABE6-B3134B185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040" y="1552575"/>
            <a:ext cx="7772400" cy="4343400"/>
          </a:xfrm>
        </p:spPr>
        <p:txBody>
          <a:bodyPr/>
          <a:lstStyle/>
          <a:p>
            <a:pPr marL="0" indent="0">
              <a:buNone/>
            </a:pPr>
            <a:r>
              <a:rPr lang="nl-BE" dirty="0"/>
              <a:t>Drooggewicht </a:t>
            </a:r>
          </a:p>
          <a:p>
            <a:pPr marL="0" indent="0">
              <a:buNone/>
            </a:pPr>
            <a:r>
              <a:rPr lang="nl-BE" dirty="0"/>
              <a:t>= Optimaal gewicht </a:t>
            </a:r>
          </a:p>
          <a:p>
            <a:pPr marL="0" indent="0">
              <a:buNone/>
            </a:pPr>
            <a:r>
              <a:rPr lang="nl-BE" dirty="0"/>
              <a:t>= Streefgewicht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/>
              <a:t>Hartfalen</a:t>
            </a:r>
          </a:p>
          <a:p>
            <a:pPr marL="0" indent="0">
              <a:buNone/>
            </a:pPr>
            <a:r>
              <a:rPr lang="nl-BE" dirty="0"/>
              <a:t>Nefrotisch syndroom</a:t>
            </a:r>
          </a:p>
          <a:p>
            <a:pPr marL="0" indent="0">
              <a:buNone/>
            </a:pPr>
            <a:r>
              <a:rPr lang="nl-BE" b="1" dirty="0"/>
              <a:t>Dialyse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5453284-A78D-CC46-AF04-D5798DED2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23850"/>
            <a:ext cx="7772400" cy="1143000"/>
          </a:xfrm>
        </p:spPr>
        <p:txBody>
          <a:bodyPr/>
          <a:lstStyle/>
          <a:p>
            <a:r>
              <a:rPr lang="nl-BE" dirty="0"/>
              <a:t>Vocht en Hemodialyse</a:t>
            </a:r>
          </a:p>
        </p:txBody>
      </p:sp>
    </p:spTree>
    <p:extLst>
      <p:ext uri="{BB962C8B-B14F-4D97-AF65-F5344CB8AC3E}">
        <p14:creationId xmlns:p14="http://schemas.microsoft.com/office/powerpoint/2010/main" val="41805362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5453284-A78D-CC46-AF04-D5798DED2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23850"/>
            <a:ext cx="7772400" cy="1143000"/>
          </a:xfrm>
        </p:spPr>
        <p:txBody>
          <a:bodyPr/>
          <a:lstStyle/>
          <a:p>
            <a:r>
              <a:rPr lang="nl-BE" dirty="0"/>
              <a:t>Vocht en Hemodialyse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83D8B2AB-6F6F-F643-9509-8E75DE90BBFC}"/>
              </a:ext>
            </a:extLst>
          </p:cNvPr>
          <p:cNvSpPr/>
          <p:nvPr/>
        </p:nvSpPr>
        <p:spPr bwMode="auto">
          <a:xfrm>
            <a:off x="685800" y="1552575"/>
            <a:ext cx="4102224" cy="36425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i="0" u="none" strike="noStrike" normalizeH="0" baseline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MS PGothic" pitchFamily="34" charset="-128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9E17BBC0-AD69-1D4A-8BD1-1C1237DC094D}"/>
              </a:ext>
            </a:extLst>
          </p:cNvPr>
          <p:cNvSpPr/>
          <p:nvPr/>
        </p:nvSpPr>
        <p:spPr bwMode="auto">
          <a:xfrm>
            <a:off x="685800" y="2002557"/>
            <a:ext cx="4102224" cy="135443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E81711DD-FDA3-5B4C-A2C2-40F2EA8D2DDC}"/>
              </a:ext>
            </a:extLst>
          </p:cNvPr>
          <p:cNvSpPr/>
          <p:nvPr/>
        </p:nvSpPr>
        <p:spPr bwMode="auto">
          <a:xfrm>
            <a:off x="688718" y="3442717"/>
            <a:ext cx="4102224" cy="244936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D4300537-3EFA-9949-8826-776F9C63AB8C}"/>
              </a:ext>
            </a:extLst>
          </p:cNvPr>
          <p:cNvSpPr txBox="1"/>
          <p:nvPr/>
        </p:nvSpPr>
        <p:spPr>
          <a:xfrm>
            <a:off x="5004048" y="1527175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+mn-lt"/>
              </a:rPr>
              <a:t>Bloedbaan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8DBBDF9-A181-1F47-887D-AEDDF18FEDA8}"/>
              </a:ext>
            </a:extLst>
          </p:cNvPr>
          <p:cNvSpPr txBox="1"/>
          <p:nvPr/>
        </p:nvSpPr>
        <p:spPr>
          <a:xfrm>
            <a:off x="5004048" y="2276872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latin typeface="+mn-lt"/>
              </a:rPr>
              <a:t>Interstitium (weefsels)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3EBD85A7-0CCC-214F-84DD-5E305885011B}"/>
              </a:ext>
            </a:extLst>
          </p:cNvPr>
          <p:cNvSpPr txBox="1"/>
          <p:nvPr/>
        </p:nvSpPr>
        <p:spPr>
          <a:xfrm>
            <a:off x="5004048" y="4293096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+mn-lt"/>
              </a:rPr>
              <a:t>Intracellulair</a:t>
            </a:r>
          </a:p>
        </p:txBody>
      </p:sp>
      <p:sp>
        <p:nvSpPr>
          <p:cNvPr id="11" name="Gebogen pijl 10">
            <a:extLst>
              <a:ext uri="{FF2B5EF4-FFF2-40B4-BE49-F238E27FC236}">
                <a16:creationId xmlns:a16="http://schemas.microsoft.com/office/drawing/2014/main" id="{C907D091-EF9B-E842-A9F3-8C30F5B6FED4}"/>
              </a:ext>
            </a:extLst>
          </p:cNvPr>
          <p:cNvSpPr/>
          <p:nvPr/>
        </p:nvSpPr>
        <p:spPr bwMode="auto">
          <a:xfrm>
            <a:off x="4572000" y="1052736"/>
            <a:ext cx="1944216" cy="576064"/>
          </a:xfrm>
          <a:prstGeom prst="ben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7A026570-2348-184A-95C8-C1DEA5F1AD93}"/>
              </a:ext>
            </a:extLst>
          </p:cNvPr>
          <p:cNvSpPr txBox="1"/>
          <p:nvPr/>
        </p:nvSpPr>
        <p:spPr>
          <a:xfrm>
            <a:off x="6516216" y="980728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+mj-lt"/>
              </a:rPr>
              <a:t>UF</a:t>
            </a:r>
          </a:p>
        </p:txBody>
      </p:sp>
      <p:sp>
        <p:nvSpPr>
          <p:cNvPr id="13" name="Pijl omhoog 12">
            <a:extLst>
              <a:ext uri="{FF2B5EF4-FFF2-40B4-BE49-F238E27FC236}">
                <a16:creationId xmlns:a16="http://schemas.microsoft.com/office/drawing/2014/main" id="{9F11C3CF-EA30-6E45-B147-81156B1D87F3}"/>
              </a:ext>
            </a:extLst>
          </p:cNvPr>
          <p:cNvSpPr/>
          <p:nvPr/>
        </p:nvSpPr>
        <p:spPr bwMode="auto">
          <a:xfrm>
            <a:off x="2195736" y="1844824"/>
            <a:ext cx="1080120" cy="360040"/>
          </a:xfrm>
          <a:prstGeom prst="up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14" name="Pijl omhoog 13">
            <a:extLst>
              <a:ext uri="{FF2B5EF4-FFF2-40B4-BE49-F238E27FC236}">
                <a16:creationId xmlns:a16="http://schemas.microsoft.com/office/drawing/2014/main" id="{5622783A-B9AE-1C41-8269-8FA24E14F8F5}"/>
              </a:ext>
            </a:extLst>
          </p:cNvPr>
          <p:cNvSpPr/>
          <p:nvPr/>
        </p:nvSpPr>
        <p:spPr bwMode="auto">
          <a:xfrm>
            <a:off x="2195736" y="3212976"/>
            <a:ext cx="1080120" cy="360040"/>
          </a:xfrm>
          <a:prstGeom prst="upArrow">
            <a:avLst>
              <a:gd name="adj1" fmla="val 50000"/>
              <a:gd name="adj2" fmla="val 55976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86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12" grpId="0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5453284-A78D-CC46-AF04-D5798DED2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Drooggewicht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CCB32D8-F6AA-B545-ABE6-B3134B1850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3608" y="1605880"/>
            <a:ext cx="3810000" cy="4343400"/>
          </a:xfrm>
        </p:spPr>
        <p:txBody>
          <a:bodyPr/>
          <a:lstStyle/>
          <a:p>
            <a:pPr marL="0" indent="0" algn="ctr">
              <a:buNone/>
            </a:pPr>
            <a:r>
              <a:rPr lang="nl-BE" dirty="0"/>
              <a:t>      Te hoge UF</a:t>
            </a:r>
          </a:p>
          <a:p>
            <a:pPr marL="0" indent="0" algn="ctr">
              <a:buNone/>
            </a:pPr>
            <a:endParaRPr lang="nl-BE" dirty="0"/>
          </a:p>
          <a:p>
            <a:pPr marL="0" indent="0" algn="ctr">
              <a:buNone/>
            </a:pPr>
            <a:endParaRPr lang="nl-BE" dirty="0"/>
          </a:p>
          <a:p>
            <a:pPr marL="0" indent="0" algn="ctr">
              <a:buNone/>
            </a:pPr>
            <a:endParaRPr lang="nl-BE" dirty="0"/>
          </a:p>
          <a:p>
            <a:pPr marL="0" indent="0" algn="ctr">
              <a:buNone/>
            </a:pPr>
            <a:r>
              <a:rPr lang="nl-BE" dirty="0"/>
              <a:t>Te hoge UF-</a:t>
            </a:r>
            <a:r>
              <a:rPr lang="nl-BE" i="1" dirty="0"/>
              <a:t>rate</a:t>
            </a:r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4BB814AA-5E55-BF42-8C5F-02B383849C1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r">
              <a:buNone/>
            </a:pPr>
            <a:r>
              <a:rPr lang="nl-BE" dirty="0"/>
              <a:t>Bloeddrukval</a:t>
            </a:r>
          </a:p>
          <a:p>
            <a:pPr marL="0" indent="0" algn="r">
              <a:buNone/>
            </a:pPr>
            <a:endParaRPr lang="nl-BE" dirty="0"/>
          </a:p>
          <a:p>
            <a:pPr marL="0" indent="0" algn="r">
              <a:buNone/>
            </a:pPr>
            <a:r>
              <a:rPr lang="nl-BE" dirty="0"/>
              <a:t>Krampen</a:t>
            </a:r>
          </a:p>
          <a:p>
            <a:pPr marL="0" indent="0" algn="r">
              <a:buNone/>
            </a:pPr>
            <a:endParaRPr lang="nl-BE" dirty="0"/>
          </a:p>
          <a:p>
            <a:pPr marL="0" indent="0" algn="r">
              <a:buNone/>
            </a:pPr>
            <a:r>
              <a:rPr lang="nl-BE" dirty="0"/>
              <a:t>Braken</a:t>
            </a:r>
          </a:p>
          <a:p>
            <a:pPr marL="0" indent="0" algn="r">
              <a:buNone/>
            </a:pPr>
            <a:endParaRPr lang="nl-BE" dirty="0"/>
          </a:p>
          <a:p>
            <a:pPr marL="0" indent="0" algn="r">
              <a:buNone/>
            </a:pPr>
            <a:r>
              <a:rPr lang="nl-BE" dirty="0"/>
              <a:t>Syncope</a:t>
            </a:r>
          </a:p>
        </p:txBody>
      </p:sp>
      <p:sp>
        <p:nvSpPr>
          <p:cNvPr id="5" name="Pijl links 4">
            <a:extLst>
              <a:ext uri="{FF2B5EF4-FFF2-40B4-BE49-F238E27FC236}">
                <a16:creationId xmlns:a16="http://schemas.microsoft.com/office/drawing/2014/main" id="{2382B35C-D44D-B741-B7A7-C5522D74B7B6}"/>
              </a:ext>
            </a:extLst>
          </p:cNvPr>
          <p:cNvSpPr/>
          <p:nvPr/>
        </p:nvSpPr>
        <p:spPr bwMode="auto">
          <a:xfrm>
            <a:off x="4465269" y="1707084"/>
            <a:ext cx="1584176" cy="21602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6" name="Pijl links 5">
            <a:extLst>
              <a:ext uri="{FF2B5EF4-FFF2-40B4-BE49-F238E27FC236}">
                <a16:creationId xmlns:a16="http://schemas.microsoft.com/office/drawing/2014/main" id="{A7F1854F-E22A-5243-B6F6-4476A58FF646}"/>
              </a:ext>
            </a:extLst>
          </p:cNvPr>
          <p:cNvSpPr/>
          <p:nvPr/>
        </p:nvSpPr>
        <p:spPr bwMode="auto">
          <a:xfrm rot="1121368">
            <a:off x="4403389" y="2226500"/>
            <a:ext cx="2421365" cy="24494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7" name="Pijl links 6">
            <a:extLst>
              <a:ext uri="{FF2B5EF4-FFF2-40B4-BE49-F238E27FC236}">
                <a16:creationId xmlns:a16="http://schemas.microsoft.com/office/drawing/2014/main" id="{716B0579-4765-BB45-A0D5-F34B62AA033A}"/>
              </a:ext>
            </a:extLst>
          </p:cNvPr>
          <p:cNvSpPr/>
          <p:nvPr/>
        </p:nvSpPr>
        <p:spPr bwMode="auto">
          <a:xfrm rot="1905484">
            <a:off x="4196245" y="2830751"/>
            <a:ext cx="2922574" cy="23081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8" name="Pijl links 7">
            <a:extLst>
              <a:ext uri="{FF2B5EF4-FFF2-40B4-BE49-F238E27FC236}">
                <a16:creationId xmlns:a16="http://schemas.microsoft.com/office/drawing/2014/main" id="{A3A29532-5632-3B4C-9778-90DD7ABBAB91}"/>
              </a:ext>
            </a:extLst>
          </p:cNvPr>
          <p:cNvSpPr/>
          <p:nvPr/>
        </p:nvSpPr>
        <p:spPr bwMode="auto">
          <a:xfrm rot="2427965">
            <a:off x="3915676" y="3412725"/>
            <a:ext cx="3561846" cy="17787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9" name="Pijl links 8">
            <a:extLst>
              <a:ext uri="{FF2B5EF4-FFF2-40B4-BE49-F238E27FC236}">
                <a16:creationId xmlns:a16="http://schemas.microsoft.com/office/drawing/2014/main" id="{5BCC0248-4EAC-1B4F-9C23-D706EDCE1CA8}"/>
              </a:ext>
            </a:extLst>
          </p:cNvPr>
          <p:cNvSpPr/>
          <p:nvPr/>
        </p:nvSpPr>
        <p:spPr bwMode="auto">
          <a:xfrm rot="19180820">
            <a:off x="3945516" y="2769859"/>
            <a:ext cx="2764588" cy="252041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10" name="Pijl links 9">
            <a:extLst>
              <a:ext uri="{FF2B5EF4-FFF2-40B4-BE49-F238E27FC236}">
                <a16:creationId xmlns:a16="http://schemas.microsoft.com/office/drawing/2014/main" id="{2ED55B54-9A92-734B-8535-BD638C49154B}"/>
              </a:ext>
            </a:extLst>
          </p:cNvPr>
          <p:cNvSpPr/>
          <p:nvPr/>
        </p:nvSpPr>
        <p:spPr bwMode="auto">
          <a:xfrm rot="20547928">
            <a:off x="4275238" y="3307445"/>
            <a:ext cx="2764588" cy="252041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11" name="Pijl links 10">
            <a:extLst>
              <a:ext uri="{FF2B5EF4-FFF2-40B4-BE49-F238E27FC236}">
                <a16:creationId xmlns:a16="http://schemas.microsoft.com/office/drawing/2014/main" id="{D23BD9EA-37AB-1244-84F5-940D3EB3102D}"/>
              </a:ext>
            </a:extLst>
          </p:cNvPr>
          <p:cNvSpPr/>
          <p:nvPr/>
        </p:nvSpPr>
        <p:spPr bwMode="auto">
          <a:xfrm>
            <a:off x="4401781" y="3794361"/>
            <a:ext cx="2764588" cy="252041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12" name="Pijl links 11">
            <a:extLst>
              <a:ext uri="{FF2B5EF4-FFF2-40B4-BE49-F238E27FC236}">
                <a16:creationId xmlns:a16="http://schemas.microsoft.com/office/drawing/2014/main" id="{7B6C57C3-A251-7C4C-ACF6-EC3F763C490F}"/>
              </a:ext>
            </a:extLst>
          </p:cNvPr>
          <p:cNvSpPr/>
          <p:nvPr/>
        </p:nvSpPr>
        <p:spPr bwMode="auto">
          <a:xfrm rot="1059184">
            <a:off x="4314304" y="4367633"/>
            <a:ext cx="2764588" cy="252041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6F4B82BE-BCF0-9C45-A162-9E0E8ECBCA7E}"/>
              </a:ext>
            </a:extLst>
          </p:cNvPr>
          <p:cNvSpPr/>
          <p:nvPr/>
        </p:nvSpPr>
        <p:spPr bwMode="auto">
          <a:xfrm>
            <a:off x="1619672" y="3724275"/>
            <a:ext cx="2664294" cy="49681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850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1A0A24-A4B9-624E-8E54-92F6C18BC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Drooggewicht bepalen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7767160-0A51-AE46-B997-99DA604EDD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295549"/>
            <a:ext cx="7772400" cy="4343400"/>
          </a:xfrm>
        </p:spPr>
        <p:txBody>
          <a:bodyPr/>
          <a:lstStyle/>
          <a:p>
            <a:r>
              <a:rPr lang="nl-BE" dirty="0"/>
              <a:t>Kliniek (oedeem, bloeddruk, krampen, …)</a:t>
            </a:r>
          </a:p>
          <a:p>
            <a:r>
              <a:rPr lang="nl-BE" dirty="0"/>
              <a:t>Rx thorax</a:t>
            </a:r>
          </a:p>
          <a:p>
            <a:r>
              <a:rPr lang="nl-BE" dirty="0"/>
              <a:t>Echocardiografie</a:t>
            </a:r>
          </a:p>
          <a:p>
            <a:r>
              <a:rPr lang="nl-BE" dirty="0"/>
              <a:t>Echo abdomen (AH-variatie VCI/levervenen)</a:t>
            </a:r>
          </a:p>
          <a:p>
            <a:r>
              <a:rPr lang="nl-BE" dirty="0"/>
              <a:t>Impedantiemeting</a:t>
            </a:r>
          </a:p>
          <a:p>
            <a:pPr lvl="1"/>
            <a:r>
              <a:rPr lang="nl-BE" dirty="0"/>
              <a:t>Body Composition Monitor </a:t>
            </a:r>
            <a:r>
              <a:rPr lang="nl-BE" baseline="30000" dirty="0"/>
              <a:t>TM</a:t>
            </a:r>
            <a:r>
              <a:rPr lang="nl-BE" dirty="0"/>
              <a:t> (FMC)</a:t>
            </a:r>
          </a:p>
        </p:txBody>
      </p:sp>
    </p:spTree>
    <p:extLst>
      <p:ext uri="{BB962C8B-B14F-4D97-AF65-F5344CB8AC3E}">
        <p14:creationId xmlns:p14="http://schemas.microsoft.com/office/powerpoint/2010/main" val="310767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1A0A24-A4B9-624E-8E54-92F6C18BC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Drooggewicht bepalen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7767160-0A51-AE46-B997-99DA604EDD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295549"/>
            <a:ext cx="7772400" cy="4343400"/>
          </a:xfrm>
        </p:spPr>
        <p:txBody>
          <a:bodyPr/>
          <a:lstStyle/>
          <a:p>
            <a:r>
              <a:rPr lang="nl-BE" dirty="0"/>
              <a:t>Impedantiemeting</a:t>
            </a:r>
          </a:p>
          <a:p>
            <a:pPr lvl="1"/>
            <a:r>
              <a:rPr lang="nl-BE" dirty="0"/>
              <a:t>Body Composition Monitor </a:t>
            </a:r>
            <a:r>
              <a:rPr lang="nl-BE" baseline="30000" dirty="0"/>
              <a:t>TM</a:t>
            </a:r>
            <a:r>
              <a:rPr lang="nl-BE" dirty="0"/>
              <a:t> (FMC)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F65AB25-AE86-7849-AC7A-4A68035C5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04" y="2408218"/>
            <a:ext cx="3060700" cy="265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BCM - Body Composition Monitor">
            <a:extLst>
              <a:ext uri="{FF2B5EF4-FFF2-40B4-BE49-F238E27FC236}">
                <a16:creationId xmlns:a16="http://schemas.microsoft.com/office/drawing/2014/main" id="{29E6EFBE-63DD-7D45-8258-A3E378F74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408218"/>
            <a:ext cx="2933700" cy="276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1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5453284-A78D-CC46-AF04-D5798DED2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Drooggewicht zonder klachten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6F4B82BE-BCF0-9C45-A162-9E0E8ECBCA7E}"/>
              </a:ext>
            </a:extLst>
          </p:cNvPr>
          <p:cNvSpPr/>
          <p:nvPr/>
        </p:nvSpPr>
        <p:spPr bwMode="auto">
          <a:xfrm>
            <a:off x="1619672" y="3724275"/>
            <a:ext cx="2664294" cy="49681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13" name="Tijdelijke aanduiding voor inhoud 12">
            <a:extLst>
              <a:ext uri="{FF2B5EF4-FFF2-40B4-BE49-F238E27FC236}">
                <a16:creationId xmlns:a16="http://schemas.microsoft.com/office/drawing/2014/main" id="{760B0526-7A9A-994B-9B74-375E0A9A5B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552575"/>
            <a:ext cx="7772400" cy="43434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l-BE" dirty="0"/>
              <a:t>Frequenter dialyseren</a:t>
            </a:r>
          </a:p>
          <a:p>
            <a:pPr marL="514350" indent="-514350">
              <a:buFont typeface="+mj-lt"/>
              <a:buAutoNum type="arabicPeriod"/>
            </a:pPr>
            <a:r>
              <a:rPr lang="nl-BE" dirty="0"/>
              <a:t>Langer dialyseren</a:t>
            </a:r>
          </a:p>
          <a:p>
            <a:pPr marL="514350" indent="-514350">
              <a:buFont typeface="+mj-lt"/>
              <a:buAutoNum type="arabicPeriod"/>
            </a:pPr>
            <a:r>
              <a:rPr lang="nl-BE" dirty="0"/>
              <a:t>UF beter verdelen over dialyseduur</a:t>
            </a:r>
            <a:endParaRPr lang="nl-BE" i="1" dirty="0"/>
          </a:p>
          <a:p>
            <a:pPr marL="914400" lvl="1" indent="-514350">
              <a:buFont typeface="+mj-lt"/>
              <a:buAutoNum type="arabicPeriod"/>
            </a:pPr>
            <a:r>
              <a:rPr lang="nl-BE" dirty="0"/>
              <a:t>Monitoren: Critline</a:t>
            </a:r>
            <a:r>
              <a:rPr lang="nl-BE" baseline="30000" dirty="0"/>
              <a:t>TM</a:t>
            </a:r>
            <a:r>
              <a:rPr lang="nl-BE" dirty="0"/>
              <a:t>, Hemoscan</a:t>
            </a:r>
            <a:r>
              <a:rPr lang="nl-BE" baseline="30000" dirty="0"/>
              <a:t>TM</a:t>
            </a:r>
            <a:r>
              <a:rPr lang="nl-BE" dirty="0"/>
              <a:t>, BVM</a:t>
            </a:r>
            <a:r>
              <a:rPr lang="nl-BE" baseline="30000" dirty="0"/>
              <a:t>TM</a:t>
            </a:r>
          </a:p>
          <a:p>
            <a:pPr marL="914400" lvl="1" indent="-514350">
              <a:buFont typeface="+mj-lt"/>
              <a:buAutoNum type="arabicPeriod"/>
            </a:pPr>
            <a:r>
              <a:rPr lang="nl-BE" dirty="0"/>
              <a:t>UF sturen: UF-profiel, HemoControl</a:t>
            </a:r>
            <a:r>
              <a:rPr lang="nl-BE" baseline="30000" dirty="0"/>
              <a:t>TM</a:t>
            </a:r>
            <a:r>
              <a:rPr lang="nl-BE" dirty="0"/>
              <a:t>, BVM</a:t>
            </a:r>
            <a:r>
              <a:rPr lang="nl-BE" baseline="30000" dirty="0"/>
              <a:t>TM</a:t>
            </a:r>
            <a:endParaRPr lang="nl-BE" dirty="0"/>
          </a:p>
          <a:p>
            <a:pPr marL="514350" indent="-514350">
              <a:buFont typeface="+mj-lt"/>
              <a:buAutoNum type="arabicPeriod"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2060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116831" y="1484784"/>
            <a:ext cx="8567737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514350" indent="-514350">
              <a:buFont typeface="+mj-lt"/>
              <a:buAutoNum type="arabicPeriod"/>
              <a:defRPr/>
            </a:pPr>
            <a:r>
              <a:rPr lang="nl-BE" b="1" kern="0" dirty="0">
                <a:solidFill>
                  <a:srgbClr val="0055A4"/>
                </a:solidFill>
                <a:latin typeface="Tahoma" pitchFamily="34" charset="0"/>
                <a:sym typeface="Wingdings" pitchFamily="2" charset="2"/>
              </a:rPr>
              <a:t>Kalium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nl-BE" kern="0" dirty="0">
                <a:solidFill>
                  <a:srgbClr val="00B0F0"/>
                </a:solidFill>
                <a:latin typeface="Tahoma" pitchFamily="34" charset="0"/>
                <a:sym typeface="Wingdings" pitchFamily="2" charset="2"/>
              </a:rPr>
              <a:t>Vocht en zout -- drooggewicht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nl-BE" kern="0" dirty="0">
                <a:solidFill>
                  <a:srgbClr val="00B0F0"/>
                </a:solidFill>
                <a:latin typeface="Tahoma" pitchFamily="34" charset="0"/>
                <a:sym typeface="Wingdings" pitchFamily="2" charset="2"/>
              </a:rPr>
              <a:t>CKD-MBD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nl-BE" kern="0" dirty="0">
                <a:solidFill>
                  <a:srgbClr val="00B0F0"/>
                </a:solidFill>
                <a:latin typeface="Tahoma" pitchFamily="34" charset="0"/>
                <a:sym typeface="Wingdings" pitchFamily="2" charset="2"/>
              </a:rPr>
              <a:t>Malnutritie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nl-BE" kern="0" dirty="0">
                <a:solidFill>
                  <a:srgbClr val="00B0F0"/>
                </a:solidFill>
                <a:latin typeface="Tahoma" pitchFamily="34" charset="0"/>
                <a:sym typeface="Wingdings" pitchFamily="2" charset="2"/>
              </a:rPr>
              <a:t>Anemie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nl-BE" kern="0" dirty="0">
                <a:solidFill>
                  <a:srgbClr val="00B0F0"/>
                </a:solidFill>
                <a:latin typeface="Tahoma" pitchFamily="34" charset="0"/>
                <a:sym typeface="Wingdings" pitchFamily="2" charset="2"/>
              </a:rPr>
              <a:t>Cardiovasculaire medicatie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nl-BE" kern="0" dirty="0">
                <a:solidFill>
                  <a:srgbClr val="00B0F0"/>
                </a:solidFill>
                <a:latin typeface="Tahoma" pitchFamily="34" charset="0"/>
                <a:sym typeface="Wingdings" pitchFamily="2" charset="2"/>
              </a:rPr>
              <a:t>Infecties</a:t>
            </a: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7950" y="609600"/>
            <a:ext cx="8891588" cy="1143000"/>
          </a:xfrm>
        </p:spPr>
        <p:txBody>
          <a:bodyPr/>
          <a:lstStyle/>
          <a:p>
            <a:r>
              <a:rPr lang="nl-NL" dirty="0">
                <a:solidFill>
                  <a:srgbClr val="F26631"/>
                </a:solidFill>
                <a:latin typeface="Tahoma" pitchFamily="34" charset="0"/>
              </a:rPr>
              <a:t>Overzicht</a:t>
            </a:r>
          </a:p>
        </p:txBody>
      </p:sp>
    </p:spTree>
    <p:extLst>
      <p:ext uri="{BB962C8B-B14F-4D97-AF65-F5344CB8AC3E}">
        <p14:creationId xmlns:p14="http://schemas.microsoft.com/office/powerpoint/2010/main" val="19775501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808"/>
            <a:ext cx="6484339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Vocht en Hemodialyse</a:t>
            </a:r>
          </a:p>
        </p:txBody>
      </p:sp>
    </p:spTree>
    <p:extLst>
      <p:ext uri="{BB962C8B-B14F-4D97-AF65-F5344CB8AC3E}">
        <p14:creationId xmlns:p14="http://schemas.microsoft.com/office/powerpoint/2010/main" val="33235095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Vocht en Zout: Dialyse?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Dialyse: verlagen </a:t>
            </a:r>
            <a:r>
              <a:rPr lang="nl-BE" dirty="0" err="1"/>
              <a:t>dialysaat</a:t>
            </a:r>
            <a:r>
              <a:rPr lang="nl-BE" dirty="0"/>
              <a:t>-natrium</a:t>
            </a:r>
          </a:p>
          <a:p>
            <a:r>
              <a:rPr lang="nl-BE" dirty="0"/>
              <a:t>Minder zout </a:t>
            </a:r>
            <a:r>
              <a:rPr lang="nl-BE" dirty="0">
                <a:sym typeface="Wingdings" panose="05000000000000000000" pitchFamily="2" charset="2"/>
              </a:rPr>
              <a:t> minder dorst</a:t>
            </a:r>
          </a:p>
          <a:p>
            <a:r>
              <a:rPr lang="nl-BE" dirty="0">
                <a:sym typeface="Wingdings" panose="05000000000000000000" pitchFamily="2" charset="2"/>
              </a:rPr>
              <a:t>Bloeddrukval!</a:t>
            </a:r>
          </a:p>
          <a:p>
            <a:endParaRPr lang="nl-BE" dirty="0">
              <a:sym typeface="Wingdings" panose="05000000000000000000" pitchFamily="2" charset="2"/>
            </a:endParaRPr>
          </a:p>
          <a:p>
            <a:r>
              <a:rPr lang="nl-BE" dirty="0">
                <a:sym typeface="Wingdings" panose="05000000000000000000" pitchFamily="2" charset="2"/>
              </a:rPr>
              <a:t>Dus: dieet!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712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el 1">
            <a:extLst>
              <a:ext uri="{FF2B5EF4-FFF2-40B4-BE49-F238E27FC236}">
                <a16:creationId xmlns:a16="http://schemas.microsoft.com/office/drawing/2014/main" id="{DEF5A90B-AAA1-554F-8FB4-F698A8BE2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260350"/>
            <a:ext cx="7772400" cy="585788"/>
          </a:xfrm>
        </p:spPr>
        <p:txBody>
          <a:bodyPr/>
          <a:lstStyle/>
          <a:p>
            <a:r>
              <a:rPr lang="nl-BE" altLang="nl-BE"/>
              <a:t>Vocht</a:t>
            </a:r>
          </a:p>
        </p:txBody>
      </p:sp>
      <p:sp>
        <p:nvSpPr>
          <p:cNvPr id="39939" name="Tijdelijke aanduiding voor inhoud 2">
            <a:extLst>
              <a:ext uri="{FF2B5EF4-FFF2-40B4-BE49-F238E27FC236}">
                <a16:creationId xmlns:a16="http://schemas.microsoft.com/office/drawing/2014/main" id="{91CD66E0-97B8-DC49-814E-6CE379FC4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81075"/>
            <a:ext cx="7772400" cy="4914900"/>
          </a:xfrm>
        </p:spPr>
        <p:txBody>
          <a:bodyPr/>
          <a:lstStyle/>
          <a:p>
            <a:r>
              <a:rPr lang="nl-BE" altLang="nl-BE"/>
              <a:t>Prédialyse: voldoende drinken</a:t>
            </a:r>
          </a:p>
          <a:p>
            <a:r>
              <a:rPr lang="nl-BE" altLang="nl-BE"/>
              <a:t>Dialyse: afhankelijk van diurese</a:t>
            </a:r>
          </a:p>
          <a:p>
            <a:r>
              <a:rPr lang="nl-BE" altLang="nl-BE"/>
              <a:t>Vocht = water, thee, koffie, soep, melk, frisdranken, alcohol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>
            <a:extLst>
              <a:ext uri="{FF2B5EF4-FFF2-40B4-BE49-F238E27FC236}">
                <a16:creationId xmlns:a16="http://schemas.microsoft.com/office/drawing/2014/main" id="{A02A2FA6-6A47-244D-B627-A4BEEA917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altLang="nl-BE"/>
              <a:t>Natriumbeperking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6538B36-D7B6-9F4C-80FD-62DBFBF4E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052513"/>
            <a:ext cx="7772400" cy="4843462"/>
          </a:xfrm>
        </p:spPr>
        <p:txBody>
          <a:bodyPr/>
          <a:lstStyle/>
          <a:p>
            <a:pPr>
              <a:defRPr/>
            </a:pPr>
            <a:r>
              <a:rPr lang="nl-BE" dirty="0"/>
              <a:t>Aanbeveling: </a:t>
            </a:r>
          </a:p>
          <a:p>
            <a:pPr marL="457200" lvl="1" indent="0">
              <a:buFontTx/>
              <a:buNone/>
              <a:defRPr/>
            </a:pPr>
            <a:r>
              <a:rPr lang="nl-BE" dirty="0"/>
              <a:t>6g zout = 6000mg </a:t>
            </a:r>
            <a:r>
              <a:rPr lang="nl-BE" dirty="0" err="1"/>
              <a:t>NaCl</a:t>
            </a:r>
            <a:r>
              <a:rPr lang="nl-BE" dirty="0"/>
              <a:t> = 2400mg Na</a:t>
            </a:r>
          </a:p>
          <a:p>
            <a:pPr marL="514350" indent="-457200">
              <a:defRPr/>
            </a:pPr>
            <a:r>
              <a:rPr lang="nl-BE" dirty="0"/>
              <a:t>Gemiddelde inname: </a:t>
            </a:r>
            <a:br>
              <a:rPr lang="nl-BE" dirty="0"/>
            </a:br>
            <a:r>
              <a:rPr lang="nl-BE" sz="2800" dirty="0"/>
              <a:t>10g zout = 10000mg </a:t>
            </a:r>
            <a:r>
              <a:rPr lang="nl-BE" sz="2800" dirty="0" err="1"/>
              <a:t>NaCl</a:t>
            </a:r>
            <a:r>
              <a:rPr lang="nl-BE" sz="2800" dirty="0"/>
              <a:t> </a:t>
            </a:r>
            <a:r>
              <a:rPr lang="nl-BE" dirty="0"/>
              <a:t>= </a:t>
            </a:r>
            <a:r>
              <a:rPr lang="nl-BE" sz="2800" dirty="0"/>
              <a:t>4000mg Na</a:t>
            </a:r>
          </a:p>
          <a:p>
            <a:pPr marL="1771650" lvl="3" indent="-457200">
              <a:defRPr/>
            </a:pPr>
            <a:r>
              <a:rPr lang="nl-BE" dirty="0"/>
              <a:t>20 à 30% extra toevoeging</a:t>
            </a:r>
          </a:p>
          <a:p>
            <a:pPr marL="1771650" lvl="3" indent="-457200">
              <a:defRPr/>
            </a:pPr>
            <a:r>
              <a:rPr lang="nl-BE" dirty="0"/>
              <a:t>15% van nature uit</a:t>
            </a:r>
          </a:p>
          <a:p>
            <a:pPr marL="1771650" lvl="3" indent="-457200">
              <a:defRPr/>
            </a:pPr>
            <a:r>
              <a:rPr lang="nl-BE" dirty="0"/>
              <a:t>55 à 65% van industrie</a:t>
            </a:r>
          </a:p>
          <a:p>
            <a:pPr marL="857250" lvl="2" indent="0">
              <a:buFontTx/>
              <a:buNone/>
              <a:defRPr/>
            </a:pPr>
            <a:r>
              <a:rPr lang="nl-BE" dirty="0">
                <a:sym typeface="Wingdings" panose="05000000000000000000" pitchFamily="2" charset="2"/>
              </a:rPr>
              <a:t> Geen extra toevoeging (-20%)   	</a:t>
            </a:r>
            <a:br>
              <a:rPr lang="nl-BE" dirty="0">
                <a:sym typeface="Wingdings" panose="05000000000000000000" pitchFamily="2" charset="2"/>
              </a:rPr>
            </a:br>
            <a:r>
              <a:rPr lang="nl-BE" dirty="0">
                <a:sym typeface="Wingdings" panose="05000000000000000000" pitchFamily="2" charset="2"/>
              </a:rPr>
              <a:t> Productkeuze (-20%)</a:t>
            </a:r>
            <a:endParaRPr lang="nl-BE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01599F7C-8107-D147-8B81-73FC900553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pPr eaLnBrk="1" hangingPunct="1"/>
            <a:r>
              <a:rPr lang="nl-BE" altLang="nl-BE"/>
              <a:t>Natriumbeperking</a:t>
            </a:r>
            <a:endParaRPr lang="nl-NL" altLang="nl-BE"/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AE0090DE-B2B2-504A-8CE4-9B5E35806B9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nl-BE" dirty="0"/>
              <a:t>Bronnen zout en natrium:</a:t>
            </a:r>
          </a:p>
          <a:p>
            <a:pPr eaLnBrk="1" hangingPunct="1">
              <a:defRPr/>
            </a:pPr>
            <a:r>
              <a:rPr lang="nl-BE" sz="2800" dirty="0"/>
              <a:t>Keukenzout, zeezout, Himalayazout, selderijzout, jodiumzout, kippenkruiden, vleeskruiden</a:t>
            </a:r>
          </a:p>
          <a:p>
            <a:pPr lvl="1" eaLnBrk="1" hangingPunct="1">
              <a:defRPr/>
            </a:pPr>
            <a:r>
              <a:rPr lang="nl-BE" sz="2400" dirty="0"/>
              <a:t>1 bouillonblokje (10g)	= 5 g zout</a:t>
            </a:r>
          </a:p>
          <a:p>
            <a:pPr marL="0" indent="0" eaLnBrk="1" hangingPunct="1">
              <a:buFontTx/>
              <a:buNone/>
              <a:defRPr/>
            </a:pPr>
            <a:r>
              <a:rPr lang="nl-BE" sz="2400" dirty="0"/>
              <a:t>					= 1 koffielepel</a:t>
            </a:r>
          </a:p>
          <a:p>
            <a:pPr lvl="1" eaLnBrk="1" hangingPunct="1">
              <a:defRPr/>
            </a:pPr>
            <a:r>
              <a:rPr lang="nl-BE" sz="2400" dirty="0"/>
              <a:t>2 sneden rauwe hesp (80g) = 5 g zout</a:t>
            </a:r>
            <a:endParaRPr lang="nl-NL" sz="24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CF40C30F-28B9-784C-9AC7-D246F2C785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765175"/>
          </a:xfrm>
        </p:spPr>
        <p:txBody>
          <a:bodyPr/>
          <a:lstStyle/>
          <a:p>
            <a:pPr eaLnBrk="1" hangingPunct="1"/>
            <a:r>
              <a:rPr lang="nl-BE" altLang="nl-BE" dirty="0"/>
              <a:t>Natriumbeperking</a:t>
            </a:r>
            <a:endParaRPr lang="nl-NL" altLang="nl-BE" dirty="0"/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AC9F42D5-109E-9148-A185-6A7D1610C08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268413"/>
            <a:ext cx="8229600" cy="485775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Clr>
                <a:schemeClr val="tx1"/>
              </a:buClr>
              <a:buFontTx/>
              <a:buNone/>
              <a:defRPr/>
            </a:pPr>
            <a:r>
              <a:rPr lang="nl-BE" sz="2800" dirty="0"/>
              <a:t> 1 g zout	= 100g groenteconserven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nl-BE" sz="2800" dirty="0"/>
              <a:t>			= 100g visconserven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nl-BE" sz="2800" dirty="0"/>
              <a:t>			= 50g vleesconserven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nl-BE" sz="2800" dirty="0"/>
              <a:t>			= 1 snede vaste kaas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nl-BE" sz="2800" dirty="0"/>
              <a:t>			= 1 snede gerookte vis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nl-BE" sz="2800" dirty="0"/>
              <a:t>			= 1 eetlepel garnalen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nl-BE" sz="2800" dirty="0"/>
              <a:t>			= 1 blokje smeerkaas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nl-BE" sz="2800" dirty="0"/>
              <a:t>			= 2 sneetjes bacon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nl-BE" sz="2800" dirty="0"/>
              <a:t>			= 1 snede rookvlees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nl-BE" sz="2800" dirty="0"/>
              <a:t>			= 3 sneden brood</a:t>
            </a:r>
            <a:endParaRPr lang="nl-NL" sz="28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>
            <a:extLst>
              <a:ext uri="{FF2B5EF4-FFF2-40B4-BE49-F238E27FC236}">
                <a16:creationId xmlns:a16="http://schemas.microsoft.com/office/drawing/2014/main" id="{5B504A12-5705-4841-BBB5-099EEF24F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938" y="2708275"/>
            <a:ext cx="2230437" cy="1143000"/>
          </a:xfrm>
        </p:spPr>
        <p:txBody>
          <a:bodyPr/>
          <a:lstStyle/>
          <a:p>
            <a:r>
              <a:rPr lang="nl-BE" altLang="nl-BE"/>
              <a:t>ZOUT?</a:t>
            </a:r>
          </a:p>
        </p:txBody>
      </p:sp>
      <p:pic>
        <p:nvPicPr>
          <p:cNvPr id="11267" name="Picture 2">
            <a:extLst>
              <a:ext uri="{FF2B5EF4-FFF2-40B4-BE49-F238E27FC236}">
                <a16:creationId xmlns:a16="http://schemas.microsoft.com/office/drawing/2014/main" id="{0C6F9030-E4FC-A447-9190-3E4C75663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937736"/>
            <a:ext cx="1843484" cy="1388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Afbeeldingsresultaat voor smeerkaas">
            <a:extLst>
              <a:ext uri="{FF2B5EF4-FFF2-40B4-BE49-F238E27FC236}">
                <a16:creationId xmlns:a16="http://schemas.microsoft.com/office/drawing/2014/main" id="{30B3E834-91C1-FC45-935F-9D59D3CB1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079" y="691097"/>
            <a:ext cx="2160314" cy="147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6" descr="Afbeeldingsresultaat voor gerookte zalm">
            <a:extLst>
              <a:ext uri="{FF2B5EF4-FFF2-40B4-BE49-F238E27FC236}">
                <a16:creationId xmlns:a16="http://schemas.microsoft.com/office/drawing/2014/main" id="{DED74799-0A9E-7D4D-AC6C-0F30FB4D3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533" y="917946"/>
            <a:ext cx="1943943" cy="194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7">
            <a:extLst>
              <a:ext uri="{FF2B5EF4-FFF2-40B4-BE49-F238E27FC236}">
                <a16:creationId xmlns:a16="http://schemas.microsoft.com/office/drawing/2014/main" id="{8ED9900E-622D-E642-B735-CDD3E6A7B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39" y="2959993"/>
            <a:ext cx="2058788" cy="2058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8">
            <a:extLst>
              <a:ext uri="{FF2B5EF4-FFF2-40B4-BE49-F238E27FC236}">
                <a16:creationId xmlns:a16="http://schemas.microsoft.com/office/drawing/2014/main" id="{D46054DE-8353-3147-8EA1-0C53D052D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307" y="3212902"/>
            <a:ext cx="1552972" cy="1552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9">
            <a:extLst>
              <a:ext uri="{FF2B5EF4-FFF2-40B4-BE49-F238E27FC236}">
                <a16:creationId xmlns:a16="http://schemas.microsoft.com/office/drawing/2014/main" id="{9004D19F-E94D-2C4D-850B-EBA400A84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905" y="3851275"/>
            <a:ext cx="2376488" cy="2017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C9B5CD9C-D024-AA4A-911B-142D2C8DE2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/>
            <a:r>
              <a:rPr lang="nl-BE" altLang="nl-BE"/>
              <a:t>Natriumbeperking</a:t>
            </a:r>
            <a:endParaRPr lang="nl-NL" altLang="nl-BE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B4666831-F791-2446-BE29-98CDB0FAABB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052736"/>
            <a:ext cx="7772400" cy="4343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nl-BE" altLang="nl-BE" sz="2400" b="1" dirty="0"/>
              <a:t>Opgelet: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nl-BE" altLang="nl-BE" sz="2400" dirty="0"/>
              <a:t>Vervangzouten (</a:t>
            </a:r>
            <a:r>
              <a:rPr lang="nl-BE" altLang="nl-BE" sz="2400" dirty="0" err="1"/>
              <a:t>NaCl</a:t>
            </a:r>
            <a:r>
              <a:rPr lang="nl-BE" altLang="nl-BE" sz="2400" dirty="0"/>
              <a:t> </a:t>
            </a:r>
            <a:r>
              <a:rPr lang="nl-BE" altLang="nl-BE" sz="2400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nl-BE" altLang="nl-BE" sz="2400" dirty="0" err="1">
                <a:solidFill>
                  <a:srgbClr val="FF0000"/>
                </a:solidFill>
              </a:rPr>
              <a:t>KCl</a:t>
            </a:r>
            <a:r>
              <a:rPr lang="nl-BE" altLang="nl-BE" sz="2400" dirty="0"/>
              <a:t>): </a:t>
            </a:r>
            <a:r>
              <a:rPr lang="nl-BE" altLang="nl-BE" sz="2400" dirty="0" err="1"/>
              <a:t>LoSalt</a:t>
            </a:r>
            <a:r>
              <a:rPr lang="nl-BE" altLang="nl-BE" sz="2400" dirty="0"/>
              <a:t>, </a:t>
            </a:r>
            <a:r>
              <a:rPr lang="nl-BE" altLang="nl-BE" sz="2400" dirty="0" err="1"/>
              <a:t>Cosalt</a:t>
            </a:r>
            <a:r>
              <a:rPr lang="nl-BE" altLang="nl-BE" sz="2400" dirty="0"/>
              <a:t>,…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nl-BE" altLang="nl-BE" sz="2400" dirty="0"/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nl-BE" altLang="nl-BE" sz="2400" dirty="0"/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nl-BE" altLang="nl-BE" sz="2400" dirty="0"/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nl-BE" altLang="nl-BE" sz="2400" dirty="0"/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nl-BE" altLang="nl-BE" sz="2400" dirty="0"/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nl-BE" altLang="nl-BE" sz="2400" dirty="0"/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nl-BE" altLang="nl-BE" sz="2400" dirty="0"/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nl-BE" altLang="nl-BE" sz="2400" dirty="0"/>
              <a:t>					      </a:t>
            </a:r>
            <a:r>
              <a:rPr lang="nl-BE" altLang="nl-BE" sz="2400" b="1" dirty="0">
                <a:solidFill>
                  <a:srgbClr val="FF0000"/>
                </a:solidFill>
              </a:rPr>
              <a:t>= KALIUMRIJK!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endParaRPr lang="nl-BE" altLang="nl-BE" dirty="0"/>
          </a:p>
        </p:txBody>
      </p:sp>
      <p:graphicFrame>
        <p:nvGraphicFramePr>
          <p:cNvPr id="2" name="Tabe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3807173"/>
              </p:ext>
            </p:extLst>
          </p:nvPr>
        </p:nvGraphicFramePr>
        <p:xfrm>
          <a:off x="606388" y="2191791"/>
          <a:ext cx="7931224" cy="231648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839470">
                  <a:extLst>
                    <a:ext uri="{9D8B030D-6E8A-4147-A177-3AD203B41FA5}">
                      <a16:colId xmlns:a16="http://schemas.microsoft.com/office/drawing/2014/main" val="2466730196"/>
                    </a:ext>
                  </a:extLst>
                </a:gridCol>
                <a:gridCol w="2448012">
                  <a:extLst>
                    <a:ext uri="{9D8B030D-6E8A-4147-A177-3AD203B41FA5}">
                      <a16:colId xmlns:a16="http://schemas.microsoft.com/office/drawing/2014/main" val="2682143202"/>
                    </a:ext>
                  </a:extLst>
                </a:gridCol>
                <a:gridCol w="2643742">
                  <a:extLst>
                    <a:ext uri="{9D8B030D-6E8A-4147-A177-3AD203B41FA5}">
                      <a16:colId xmlns:a16="http://schemas.microsoft.com/office/drawing/2014/main" val="1949395187"/>
                    </a:ext>
                  </a:extLst>
                </a:gridCol>
              </a:tblGrid>
              <a:tr h="549847">
                <a:tc>
                  <a:txBody>
                    <a:bodyPr/>
                    <a:lstStyle/>
                    <a:p>
                      <a:r>
                        <a:rPr lang="nl-BE" sz="1600" dirty="0">
                          <a:solidFill>
                            <a:srgbClr val="0055A4"/>
                          </a:solidFill>
                        </a:rPr>
                        <a:t>Voedingswaarde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5A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600" dirty="0">
                          <a:solidFill>
                            <a:srgbClr val="0055A4"/>
                          </a:solidFill>
                        </a:rPr>
                        <a:t>¼ eetlepel </a:t>
                      </a:r>
                    </a:p>
                    <a:p>
                      <a:r>
                        <a:rPr lang="nl-BE" sz="1600" dirty="0">
                          <a:solidFill>
                            <a:srgbClr val="0055A4"/>
                          </a:solidFill>
                        </a:rPr>
                        <a:t>= 1,3</a:t>
                      </a:r>
                      <a:r>
                        <a:rPr lang="nl-BE" sz="1600" baseline="0" dirty="0">
                          <a:solidFill>
                            <a:srgbClr val="0055A4"/>
                          </a:solidFill>
                        </a:rPr>
                        <a:t> g keukenzout</a:t>
                      </a:r>
                      <a:endParaRPr lang="nl-BE" sz="1600" dirty="0">
                        <a:solidFill>
                          <a:srgbClr val="0055A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5A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600" dirty="0">
                          <a:solidFill>
                            <a:srgbClr val="0055A4"/>
                          </a:solidFill>
                        </a:rPr>
                        <a:t>¼ eetlepel</a:t>
                      </a:r>
                    </a:p>
                    <a:p>
                      <a:r>
                        <a:rPr lang="nl-BE" sz="1600" dirty="0">
                          <a:solidFill>
                            <a:srgbClr val="0055A4"/>
                          </a:solidFill>
                        </a:rPr>
                        <a:t>=</a:t>
                      </a:r>
                      <a:r>
                        <a:rPr lang="nl-BE" sz="1600" baseline="0" dirty="0">
                          <a:solidFill>
                            <a:srgbClr val="0055A4"/>
                          </a:solidFill>
                        </a:rPr>
                        <a:t> 1,3 g dieetzout </a:t>
                      </a:r>
                      <a:endParaRPr lang="nl-BE" sz="1600" dirty="0">
                        <a:solidFill>
                          <a:srgbClr val="0055A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5A4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62756"/>
                  </a:ext>
                </a:extLst>
              </a:tr>
              <a:tr h="716468">
                <a:tc>
                  <a:txBody>
                    <a:bodyPr/>
                    <a:lstStyle/>
                    <a:p>
                      <a:endParaRPr lang="nl-BE" sz="1600" dirty="0"/>
                    </a:p>
                    <a:p>
                      <a:endParaRPr lang="nl-BE" sz="1600" dirty="0"/>
                    </a:p>
                    <a:p>
                      <a:endParaRPr lang="nl-BE" sz="1600" dirty="0"/>
                    </a:p>
                    <a:p>
                      <a:endParaRPr lang="nl-BE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nl-BE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nl-BE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8342276"/>
                  </a:ext>
                </a:extLst>
              </a:tr>
              <a:tr h="298296">
                <a:tc>
                  <a:txBody>
                    <a:bodyPr/>
                    <a:lstStyle/>
                    <a:p>
                      <a:r>
                        <a:rPr lang="nl-BE" sz="1600" dirty="0">
                          <a:solidFill>
                            <a:srgbClr val="0055A4"/>
                          </a:solidFill>
                        </a:rPr>
                        <a:t>Natrium</a:t>
                      </a:r>
                    </a:p>
                  </a:txBody>
                  <a:tcPr>
                    <a:lnL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>
                          <a:solidFill>
                            <a:srgbClr val="0055A4"/>
                          </a:solidFill>
                        </a:rPr>
                        <a:t>500 mg</a:t>
                      </a:r>
                    </a:p>
                  </a:txBody>
                  <a:tcPr>
                    <a:lnL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>
                          <a:solidFill>
                            <a:srgbClr val="0055A4"/>
                          </a:solidFill>
                        </a:rPr>
                        <a:t>170 mg</a:t>
                      </a:r>
                      <a:r>
                        <a:rPr lang="nl-BE" sz="1600" baseline="0" dirty="0">
                          <a:solidFill>
                            <a:srgbClr val="0055A4"/>
                          </a:solidFill>
                        </a:rPr>
                        <a:t> </a:t>
                      </a:r>
                      <a:endParaRPr lang="nl-BE" sz="1600" dirty="0">
                        <a:solidFill>
                          <a:srgbClr val="0055A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0616621"/>
                  </a:ext>
                </a:extLst>
              </a:tr>
              <a:tr h="324505">
                <a:tc>
                  <a:txBody>
                    <a:bodyPr/>
                    <a:lstStyle/>
                    <a:p>
                      <a:r>
                        <a:rPr lang="nl-BE" sz="1600" dirty="0">
                          <a:solidFill>
                            <a:srgbClr val="0055A4"/>
                          </a:solidFill>
                        </a:rPr>
                        <a:t>Kalium</a:t>
                      </a:r>
                    </a:p>
                  </a:txBody>
                  <a:tcPr>
                    <a:lnT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>
                          <a:solidFill>
                            <a:srgbClr val="0055A4"/>
                          </a:solidFill>
                        </a:rPr>
                        <a:t>0 mg</a:t>
                      </a:r>
                    </a:p>
                  </a:txBody>
                  <a:tcPr>
                    <a:lnT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>
                          <a:solidFill>
                            <a:srgbClr val="FF0000"/>
                          </a:solidFill>
                        </a:rPr>
                        <a:t>440 mg </a:t>
                      </a:r>
                    </a:p>
                  </a:txBody>
                  <a:tcPr>
                    <a:lnT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8233525"/>
                  </a:ext>
                </a:extLst>
              </a:tr>
            </a:tbl>
          </a:graphicData>
        </a:graphic>
      </p:graphicFrame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2946165"/>
            <a:ext cx="1538536" cy="807731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40" y="2827929"/>
            <a:ext cx="958230" cy="9537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116831" y="1484784"/>
            <a:ext cx="8567737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514350" indent="-514350">
              <a:buFont typeface="+mj-lt"/>
              <a:buAutoNum type="arabicPeriod"/>
              <a:defRPr/>
            </a:pPr>
            <a:r>
              <a:rPr lang="nl-BE" kern="0" dirty="0">
                <a:solidFill>
                  <a:srgbClr val="00B0F0"/>
                </a:solidFill>
                <a:latin typeface="Tahoma" pitchFamily="34" charset="0"/>
                <a:sym typeface="Wingdings" pitchFamily="2" charset="2"/>
              </a:rPr>
              <a:t>Kalium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nl-BE" kern="0" dirty="0">
                <a:solidFill>
                  <a:srgbClr val="00B0F0"/>
                </a:solidFill>
                <a:latin typeface="Tahoma" pitchFamily="34" charset="0"/>
                <a:sym typeface="Wingdings" pitchFamily="2" charset="2"/>
              </a:rPr>
              <a:t>Vocht en zout -- drooggewicht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nl-BE" b="1" kern="0" dirty="0">
                <a:solidFill>
                  <a:srgbClr val="0055A4"/>
                </a:solidFill>
                <a:latin typeface="Tahoma" pitchFamily="34" charset="0"/>
                <a:sym typeface="Wingdings" pitchFamily="2" charset="2"/>
              </a:rPr>
              <a:t>CKD-MBD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nl-BE" kern="0" dirty="0">
                <a:solidFill>
                  <a:srgbClr val="00B0F0"/>
                </a:solidFill>
                <a:latin typeface="Tahoma" pitchFamily="34" charset="0"/>
                <a:sym typeface="Wingdings" pitchFamily="2" charset="2"/>
              </a:rPr>
              <a:t>Malnutritie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nl-BE" kern="0" dirty="0">
                <a:solidFill>
                  <a:srgbClr val="00B0F0"/>
                </a:solidFill>
                <a:latin typeface="Tahoma" pitchFamily="34" charset="0"/>
                <a:sym typeface="Wingdings" pitchFamily="2" charset="2"/>
              </a:rPr>
              <a:t>Anemie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nl-BE" kern="0" dirty="0">
                <a:solidFill>
                  <a:srgbClr val="00B0F0"/>
                </a:solidFill>
                <a:latin typeface="Tahoma" pitchFamily="34" charset="0"/>
                <a:sym typeface="Wingdings" pitchFamily="2" charset="2"/>
              </a:rPr>
              <a:t>Cardiovasculaire medicatie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nl-BE" kern="0" dirty="0">
                <a:solidFill>
                  <a:srgbClr val="00B0F0"/>
                </a:solidFill>
                <a:latin typeface="Tahoma" pitchFamily="34" charset="0"/>
                <a:sym typeface="Wingdings" pitchFamily="2" charset="2"/>
              </a:rPr>
              <a:t>Infecties</a:t>
            </a: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7950" y="609600"/>
            <a:ext cx="8891588" cy="1143000"/>
          </a:xfrm>
        </p:spPr>
        <p:txBody>
          <a:bodyPr/>
          <a:lstStyle/>
          <a:p>
            <a:r>
              <a:rPr lang="nl-NL" dirty="0">
                <a:solidFill>
                  <a:srgbClr val="F26631"/>
                </a:solidFill>
                <a:latin typeface="Tahoma" pitchFamily="34" charset="0"/>
              </a:rPr>
              <a:t>Overzicht</a:t>
            </a:r>
          </a:p>
        </p:txBody>
      </p:sp>
    </p:spTree>
    <p:extLst>
      <p:ext uri="{BB962C8B-B14F-4D97-AF65-F5344CB8AC3E}">
        <p14:creationId xmlns:p14="http://schemas.microsoft.com/office/powerpoint/2010/main" val="5673503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CKD-MBD: Probleem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Jeuk</a:t>
            </a:r>
          </a:p>
          <a:p>
            <a:r>
              <a:rPr lang="nl-BE" dirty="0"/>
              <a:t>Breuken</a:t>
            </a:r>
          </a:p>
          <a:p>
            <a:r>
              <a:rPr lang="nl-BE" dirty="0"/>
              <a:t>Arteriosclerose</a:t>
            </a:r>
          </a:p>
          <a:p>
            <a:r>
              <a:rPr lang="nl-BE" dirty="0"/>
              <a:t>(Mortaliteit?)</a:t>
            </a:r>
          </a:p>
          <a:p>
            <a:pPr lvl="1"/>
            <a:r>
              <a:rPr lang="nl-BE" dirty="0"/>
              <a:t>Associatie (P&gt;1,78 </a:t>
            </a:r>
            <a:r>
              <a:rPr lang="nl-BE" dirty="0" err="1"/>
              <a:t>mmol</a:t>
            </a:r>
            <a:r>
              <a:rPr lang="nl-BE" dirty="0"/>
              <a:t>/L)</a:t>
            </a:r>
          </a:p>
          <a:p>
            <a:pPr lvl="1"/>
            <a:r>
              <a:rPr lang="nl-BE" dirty="0"/>
              <a:t>Géén oorzakelijk verband aangetoond!</a:t>
            </a:r>
          </a:p>
          <a:p>
            <a:pPr lvl="1"/>
            <a:r>
              <a:rPr lang="nl-BE" dirty="0"/>
              <a:t>Géén duidelijk positieve interventiestudies!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A88DEBF-4F4B-6547-9A38-3F6B3A720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908720"/>
            <a:ext cx="3188497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5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Kalium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Hyperkaliëmie (K</a:t>
            </a:r>
            <a:r>
              <a:rPr lang="nl-BE" baseline="30000" dirty="0"/>
              <a:t>+</a:t>
            </a:r>
            <a:r>
              <a:rPr lang="nl-BE" dirty="0"/>
              <a:t>&gt;6 </a:t>
            </a:r>
            <a:r>
              <a:rPr lang="nl-BE" dirty="0" err="1"/>
              <a:t>mmol</a:t>
            </a:r>
            <a:r>
              <a:rPr lang="nl-BE" dirty="0"/>
              <a:t>/L)</a:t>
            </a:r>
          </a:p>
          <a:p>
            <a:pPr lvl="1"/>
            <a:r>
              <a:rPr lang="nl-BE" dirty="0"/>
              <a:t>Spierzwakte</a:t>
            </a:r>
          </a:p>
          <a:p>
            <a:pPr lvl="1"/>
            <a:r>
              <a:rPr lang="nl-BE" dirty="0" err="1"/>
              <a:t>Aritmieën</a:t>
            </a:r>
            <a:endParaRPr lang="nl-BE" dirty="0"/>
          </a:p>
          <a:p>
            <a:pPr lvl="1"/>
            <a:endParaRPr lang="nl-BE" dirty="0"/>
          </a:p>
        </p:txBody>
      </p:sp>
      <p:pic>
        <p:nvPicPr>
          <p:cNvPr id="1028" name="Picture 4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149080"/>
            <a:ext cx="48101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49080"/>
            <a:ext cx="2880320" cy="110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92A80BA-206D-E242-B4DF-3C6D3D5FDF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960" y="4158743"/>
            <a:ext cx="3314700" cy="1143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298699D-AFB8-C44D-8F37-B1C36F179A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8928" y="4149080"/>
            <a:ext cx="3302000" cy="13843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50C3CE1-EA15-0D4F-81D9-65F3D80B61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5842" y="4158743"/>
            <a:ext cx="4261757" cy="1143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0E3A9AE-1DEE-A24B-BA91-F24A2094AC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3052" y="4153607"/>
            <a:ext cx="4835418" cy="114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0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Fosfor: In en Uit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5800" y="1052736"/>
            <a:ext cx="8458200" cy="4114800"/>
          </a:xfrm>
        </p:spPr>
        <p:txBody>
          <a:bodyPr/>
          <a:lstStyle/>
          <a:p>
            <a:r>
              <a:rPr lang="nl-BE" dirty="0"/>
              <a:t>Voeding</a:t>
            </a:r>
          </a:p>
          <a:p>
            <a:r>
              <a:rPr lang="nl-BE" dirty="0"/>
              <a:t>Renale klaring</a:t>
            </a:r>
          </a:p>
          <a:p>
            <a:endParaRPr lang="nl-BE" dirty="0"/>
          </a:p>
          <a:p>
            <a:r>
              <a:rPr lang="nl-BE" dirty="0"/>
              <a:t>Dialyse:</a:t>
            </a:r>
          </a:p>
          <a:p>
            <a:pPr lvl="1"/>
            <a:r>
              <a:rPr lang="nl-BE" dirty="0"/>
              <a:t>Zeer efficiënt</a:t>
            </a:r>
          </a:p>
          <a:p>
            <a:pPr lvl="1"/>
            <a:r>
              <a:rPr lang="nl-BE" dirty="0"/>
              <a:t>Slechts 3 x 4 uur per week (12/168 = 7,1%)</a:t>
            </a:r>
          </a:p>
          <a:p>
            <a:r>
              <a:rPr lang="nl-BE" dirty="0"/>
              <a:t>Dieet</a:t>
            </a:r>
          </a:p>
          <a:p>
            <a:r>
              <a:rPr lang="nl-BE" dirty="0"/>
              <a:t>Fosfaatbinders</a:t>
            </a:r>
          </a:p>
        </p:txBody>
      </p:sp>
    </p:spTree>
    <p:extLst>
      <p:ext uri="{BB962C8B-B14F-4D97-AF65-F5344CB8AC3E}">
        <p14:creationId xmlns:p14="http://schemas.microsoft.com/office/powerpoint/2010/main" val="270457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Fosfaatbinders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685800" y="1700808"/>
            <a:ext cx="7772400" cy="461615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l-BE" dirty="0"/>
              <a:t>Al(OH)</a:t>
            </a:r>
            <a:r>
              <a:rPr lang="nl-BE" baseline="-25000" dirty="0"/>
              <a:t>3</a:t>
            </a:r>
            <a:r>
              <a:rPr lang="nl-BE" dirty="0"/>
              <a:t>: </a:t>
            </a:r>
            <a:r>
              <a:rPr lang="nl-BE" b="1" dirty="0"/>
              <a:t>magistraal</a:t>
            </a:r>
            <a:endParaRPr lang="nl-BE" b="1" baseline="-25000" dirty="0"/>
          </a:p>
          <a:p>
            <a:pPr marL="514350" indent="-514350">
              <a:buFont typeface="+mj-lt"/>
              <a:buAutoNum type="arabicPeriod"/>
            </a:pPr>
            <a:r>
              <a:rPr lang="nl-BE" dirty="0"/>
              <a:t>CaCO</a:t>
            </a:r>
            <a:r>
              <a:rPr lang="nl-BE" baseline="-25000" dirty="0"/>
              <a:t>3</a:t>
            </a:r>
            <a:r>
              <a:rPr lang="nl-BE" dirty="0"/>
              <a:t>/Ca-acetaat: </a:t>
            </a:r>
            <a:r>
              <a:rPr lang="nl-BE" b="1" dirty="0"/>
              <a:t>magistraal</a:t>
            </a:r>
          </a:p>
          <a:p>
            <a:pPr marL="514350" indent="-514350">
              <a:buFont typeface="+mj-lt"/>
              <a:buAutoNum type="arabicPeriod"/>
            </a:pPr>
            <a:r>
              <a:rPr lang="nl-BE" dirty="0"/>
              <a:t>Ca-acetaat + MgCO</a:t>
            </a:r>
            <a:r>
              <a:rPr lang="nl-BE" baseline="-25000" dirty="0"/>
              <a:t>3</a:t>
            </a:r>
            <a:r>
              <a:rPr lang="nl-BE" dirty="0"/>
              <a:t>: </a:t>
            </a:r>
            <a:r>
              <a:rPr lang="nl-BE" b="1" dirty="0" err="1"/>
              <a:t>Renepho</a:t>
            </a:r>
            <a:r>
              <a:rPr lang="nl-BE" b="1" baseline="30000" dirty="0"/>
              <a:t>®</a:t>
            </a:r>
            <a:endParaRPr lang="nl-BE" b="1" dirty="0"/>
          </a:p>
          <a:p>
            <a:pPr marL="514350" indent="-514350">
              <a:buFont typeface="+mj-lt"/>
              <a:buAutoNum type="arabicPeriod"/>
            </a:pPr>
            <a:r>
              <a:rPr lang="nl-BE" dirty="0"/>
              <a:t>Sevelamer: (</a:t>
            </a:r>
            <a:r>
              <a:rPr lang="nl-BE" dirty="0" err="1"/>
              <a:t>Renagel</a:t>
            </a:r>
            <a:r>
              <a:rPr lang="nl-BE" b="1" baseline="30000" dirty="0"/>
              <a:t>®</a:t>
            </a:r>
            <a:r>
              <a:rPr lang="nl-BE" dirty="0"/>
              <a:t>)/ </a:t>
            </a:r>
            <a:r>
              <a:rPr lang="nl-BE" b="1" dirty="0" err="1"/>
              <a:t>Renvela</a:t>
            </a:r>
            <a:r>
              <a:rPr lang="nl-BE" b="1" baseline="30000" dirty="0"/>
              <a:t>®</a:t>
            </a:r>
            <a:endParaRPr lang="nl-BE" b="1" dirty="0"/>
          </a:p>
        </p:txBody>
      </p:sp>
    </p:spTree>
    <p:extLst>
      <p:ext uri="{BB962C8B-B14F-4D97-AF65-F5344CB8AC3E}">
        <p14:creationId xmlns:p14="http://schemas.microsoft.com/office/powerpoint/2010/main" val="201539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BE0E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Fosfaatbinders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685800" y="1700808"/>
            <a:ext cx="7772400" cy="461615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l-BE" dirty="0">
                <a:solidFill>
                  <a:schemeClr val="accent1"/>
                </a:solidFill>
              </a:rPr>
              <a:t>Al(OH)</a:t>
            </a:r>
            <a:r>
              <a:rPr lang="nl-BE" baseline="-25000" dirty="0">
                <a:solidFill>
                  <a:schemeClr val="accent1"/>
                </a:solidFill>
              </a:rPr>
              <a:t>3</a:t>
            </a:r>
            <a:r>
              <a:rPr lang="nl-BE" dirty="0">
                <a:solidFill>
                  <a:schemeClr val="accent1"/>
                </a:solidFill>
              </a:rPr>
              <a:t>: </a:t>
            </a:r>
            <a:r>
              <a:rPr lang="nl-BE" b="1" dirty="0">
                <a:solidFill>
                  <a:schemeClr val="accent1"/>
                </a:solidFill>
              </a:rPr>
              <a:t>magistraal</a:t>
            </a:r>
            <a:endParaRPr lang="nl-BE" b="1" baseline="-25000" dirty="0">
              <a:solidFill>
                <a:schemeClr val="accent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nl-BE" dirty="0"/>
              <a:t>CaCO</a:t>
            </a:r>
            <a:r>
              <a:rPr lang="nl-BE" baseline="-25000" dirty="0"/>
              <a:t>3</a:t>
            </a:r>
            <a:r>
              <a:rPr lang="nl-BE" dirty="0"/>
              <a:t>/Ca-acetaat: </a:t>
            </a:r>
            <a:r>
              <a:rPr lang="nl-BE" b="1" dirty="0"/>
              <a:t>magistraal</a:t>
            </a:r>
          </a:p>
          <a:p>
            <a:pPr marL="514350" indent="-514350">
              <a:buFont typeface="+mj-lt"/>
              <a:buAutoNum type="arabicPeriod"/>
            </a:pPr>
            <a:r>
              <a:rPr lang="nl-BE" dirty="0"/>
              <a:t>Ca-acetaat + MgCO</a:t>
            </a:r>
            <a:r>
              <a:rPr lang="nl-BE" baseline="-25000" dirty="0"/>
              <a:t>3</a:t>
            </a:r>
            <a:r>
              <a:rPr lang="nl-BE" dirty="0"/>
              <a:t>: </a:t>
            </a:r>
            <a:r>
              <a:rPr lang="nl-BE" b="1" dirty="0" err="1"/>
              <a:t>Renepho</a:t>
            </a:r>
            <a:r>
              <a:rPr lang="nl-BE" b="1" baseline="30000" dirty="0"/>
              <a:t>®</a:t>
            </a:r>
            <a:endParaRPr lang="nl-BE" b="1" dirty="0"/>
          </a:p>
          <a:p>
            <a:pPr marL="514350" indent="-514350">
              <a:buFont typeface="+mj-lt"/>
              <a:buAutoNum type="arabicPeriod"/>
            </a:pPr>
            <a:r>
              <a:rPr lang="nl-BE" dirty="0"/>
              <a:t>Sevelamer: (</a:t>
            </a:r>
            <a:r>
              <a:rPr lang="nl-BE" dirty="0" err="1">
                <a:solidFill>
                  <a:schemeClr val="accent1"/>
                </a:solidFill>
              </a:rPr>
              <a:t>Renagel</a:t>
            </a:r>
            <a:r>
              <a:rPr lang="nl-BE" b="1" baseline="30000" dirty="0">
                <a:solidFill>
                  <a:schemeClr val="accent1"/>
                </a:solidFill>
              </a:rPr>
              <a:t>®</a:t>
            </a:r>
            <a:r>
              <a:rPr lang="nl-BE" dirty="0"/>
              <a:t>)/ </a:t>
            </a:r>
            <a:r>
              <a:rPr lang="nl-BE" b="1" dirty="0" err="1"/>
              <a:t>Renvela</a:t>
            </a:r>
            <a:r>
              <a:rPr lang="nl-BE" b="1" baseline="30000" dirty="0"/>
              <a:t>®</a:t>
            </a:r>
            <a:endParaRPr lang="nl-BE" b="1" dirty="0"/>
          </a:p>
          <a:p>
            <a:pPr marL="514350" indent="-514350">
              <a:buFont typeface="+mj-lt"/>
              <a:buAutoNum type="arabicPeriod"/>
            </a:pPr>
            <a:r>
              <a:rPr lang="nl-BE" dirty="0"/>
              <a:t>Lanthanum: </a:t>
            </a:r>
            <a:r>
              <a:rPr lang="nl-BE" b="1" dirty="0" err="1"/>
              <a:t>Fosrenol</a:t>
            </a:r>
            <a:r>
              <a:rPr lang="nl-BE" b="1" baseline="30000" dirty="0"/>
              <a:t>®</a:t>
            </a:r>
          </a:p>
          <a:p>
            <a:pPr marL="514350" indent="-514350">
              <a:buFont typeface="+mj-lt"/>
              <a:buAutoNum type="arabicPeriod"/>
            </a:pPr>
            <a:r>
              <a:rPr lang="nl-BE" dirty="0"/>
              <a:t>Ijzer: </a:t>
            </a:r>
            <a:r>
              <a:rPr lang="nl-BE" b="1" dirty="0" err="1"/>
              <a:t>Velphoro</a:t>
            </a:r>
            <a:r>
              <a:rPr lang="nl-BE" b="1" baseline="30000" dirty="0"/>
              <a:t>®</a:t>
            </a:r>
            <a:endParaRPr lang="nl-BE" b="1" dirty="0"/>
          </a:p>
          <a:p>
            <a:pPr marL="0" indent="0">
              <a:buNone/>
            </a:pPr>
            <a:endParaRPr lang="nl-BE" b="1" dirty="0"/>
          </a:p>
        </p:txBody>
      </p:sp>
    </p:spTree>
    <p:extLst>
      <p:ext uri="{BB962C8B-B14F-4D97-AF65-F5344CB8AC3E}">
        <p14:creationId xmlns:p14="http://schemas.microsoft.com/office/powerpoint/2010/main" val="295821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A5D612-F3C4-9F4D-803E-6E17DE547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CKD-MBD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8591968-784D-724B-B5A3-11716A591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52575"/>
            <a:ext cx="8350696" cy="43434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l-BE" dirty="0"/>
              <a:t>Fosfaatbinders</a:t>
            </a:r>
          </a:p>
          <a:p>
            <a:pPr marL="514350" indent="-514350">
              <a:buFont typeface="+mj-lt"/>
              <a:buAutoNum type="arabicPeriod"/>
            </a:pPr>
            <a:r>
              <a:rPr lang="nl-BE" dirty="0"/>
              <a:t>Vitamine D</a:t>
            </a:r>
          </a:p>
          <a:p>
            <a:pPr marL="914400" lvl="1" indent="-514350">
              <a:buFont typeface="+mj-lt"/>
              <a:buAutoNum type="arabicPeriod"/>
            </a:pPr>
            <a:r>
              <a:rPr lang="nl-BE" dirty="0"/>
              <a:t>Biologisch (D-Cure</a:t>
            </a:r>
            <a:r>
              <a:rPr lang="nl-BE" baseline="30000" dirty="0"/>
              <a:t>®</a:t>
            </a:r>
            <a:r>
              <a:rPr lang="nl-BE" dirty="0"/>
              <a:t>, Fultivit-D3</a:t>
            </a:r>
            <a:r>
              <a:rPr lang="nl-BE" baseline="30000" dirty="0"/>
              <a:t>®</a:t>
            </a:r>
            <a:r>
              <a:rPr lang="nl-BE" dirty="0"/>
              <a:t>)</a:t>
            </a:r>
          </a:p>
          <a:p>
            <a:pPr marL="914400" lvl="1" indent="-514350">
              <a:buFont typeface="+mj-lt"/>
              <a:buAutoNum type="arabicPeriod"/>
            </a:pPr>
            <a:r>
              <a:rPr lang="nl-BE" dirty="0"/>
              <a:t>Actief (1-Alpha Leo</a:t>
            </a:r>
            <a:r>
              <a:rPr lang="nl-BE" baseline="30000" dirty="0"/>
              <a:t>® = </a:t>
            </a:r>
            <a:r>
              <a:rPr lang="nl-BE" dirty="0" err="1"/>
              <a:t>Etalpha</a:t>
            </a:r>
            <a:r>
              <a:rPr lang="nl-BE" baseline="30000" dirty="0"/>
              <a:t> ®</a:t>
            </a:r>
            <a:r>
              <a:rPr lang="nl-BE" dirty="0"/>
              <a:t>, Rocaltrol</a:t>
            </a:r>
            <a:r>
              <a:rPr lang="nl-BE" baseline="30000" dirty="0"/>
              <a:t>®</a:t>
            </a:r>
            <a:r>
              <a:rPr lang="nl-BE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nl-BE" dirty="0"/>
              <a:t>Calcimimetica</a:t>
            </a:r>
          </a:p>
          <a:p>
            <a:pPr marL="914400" lvl="1" indent="-514350">
              <a:buFont typeface="+mj-lt"/>
              <a:buAutoNum type="arabicPeriod"/>
            </a:pPr>
            <a:r>
              <a:rPr lang="nl-BE" dirty="0"/>
              <a:t>PO: Mimpara</a:t>
            </a:r>
            <a:r>
              <a:rPr lang="nl-BE" baseline="30000" dirty="0"/>
              <a:t>®</a:t>
            </a:r>
            <a:endParaRPr lang="nl-BE" dirty="0"/>
          </a:p>
          <a:p>
            <a:pPr marL="914400" lvl="1" indent="-514350">
              <a:buFont typeface="+mj-lt"/>
              <a:buAutoNum type="arabicPeriod"/>
            </a:pPr>
            <a:r>
              <a:rPr lang="nl-BE" dirty="0"/>
              <a:t>IV: Parsabiv</a:t>
            </a:r>
            <a:r>
              <a:rPr lang="nl-BE" baseline="30000" dirty="0"/>
              <a:t>®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9269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Fosfaatbinders</a:t>
            </a:r>
          </a:p>
        </p:txBody>
      </p:sp>
      <p:pic>
        <p:nvPicPr>
          <p:cNvPr id="6" name="Picture 4" descr="EN MIJN PIJN STOPT NIET.....">
            <a:extLst>
              <a:ext uri="{FF2B5EF4-FFF2-40B4-BE49-F238E27FC236}">
                <a16:creationId xmlns:a16="http://schemas.microsoft.com/office/drawing/2014/main" id="{F7C20819-FBDC-F449-BA64-D80058C87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451" y="1268760"/>
            <a:ext cx="4543797" cy="454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1747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itel 3">
            <a:extLst>
              <a:ext uri="{FF2B5EF4-FFF2-40B4-BE49-F238E27FC236}">
                <a16:creationId xmlns:a16="http://schemas.microsoft.com/office/drawing/2014/main" id="{2D3B9433-A134-CA49-9640-28BB2B325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altLang="nl-BE"/>
              <a:t>Fosfor</a:t>
            </a:r>
          </a:p>
        </p:txBody>
      </p:sp>
      <p:sp>
        <p:nvSpPr>
          <p:cNvPr id="28674" name="Tijdelijke aanduiding voor inhoud 2">
            <a:extLst>
              <a:ext uri="{FF2B5EF4-FFF2-40B4-BE49-F238E27FC236}">
                <a16:creationId xmlns:a16="http://schemas.microsoft.com/office/drawing/2014/main" id="{7FAD4DD4-956E-AA44-8895-CAB48EAD7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052513"/>
            <a:ext cx="7772400" cy="4843462"/>
          </a:xfrm>
        </p:spPr>
        <p:txBody>
          <a:bodyPr/>
          <a:lstStyle/>
          <a:p>
            <a:r>
              <a:rPr lang="nl-BE" altLang="nl-BE" sz="2800" dirty="0"/>
              <a:t>Eiwitgebonden </a:t>
            </a:r>
          </a:p>
          <a:p>
            <a:pPr lvl="1"/>
            <a:r>
              <a:rPr lang="nl-BE" altLang="nl-BE" sz="2400" dirty="0"/>
              <a:t>Vlees, vis, eieren en vleesvervangers</a:t>
            </a:r>
          </a:p>
          <a:p>
            <a:pPr lvl="1"/>
            <a:r>
              <a:rPr lang="nl-BE" altLang="nl-BE" sz="2400" dirty="0"/>
              <a:t>Melk en melkproducten </a:t>
            </a:r>
          </a:p>
          <a:p>
            <a:pPr lvl="1"/>
            <a:r>
              <a:rPr lang="nl-BE" altLang="nl-BE" sz="2400" dirty="0"/>
              <a:t>Kaas</a:t>
            </a:r>
          </a:p>
          <a:p>
            <a:r>
              <a:rPr lang="nl-BE" altLang="nl-BE" sz="2800" dirty="0"/>
              <a:t>Niet-eiwitgebonden </a:t>
            </a:r>
          </a:p>
          <a:p>
            <a:pPr lvl="1"/>
            <a:r>
              <a:rPr lang="nl-BE" altLang="nl-BE" sz="2400" dirty="0"/>
              <a:t>Noten</a:t>
            </a:r>
          </a:p>
          <a:p>
            <a:pPr lvl="1"/>
            <a:r>
              <a:rPr lang="nl-BE" altLang="nl-BE" sz="2400" dirty="0"/>
              <a:t>Peulvruchten </a:t>
            </a:r>
          </a:p>
          <a:p>
            <a:pPr lvl="1"/>
            <a:r>
              <a:rPr lang="nl-BE" altLang="nl-BE" sz="2400" dirty="0"/>
              <a:t>Chocolade </a:t>
            </a:r>
          </a:p>
          <a:p>
            <a:pPr lvl="1"/>
            <a:r>
              <a:rPr lang="nl-BE" altLang="nl-BE" sz="2400" dirty="0"/>
              <a:t>Cola</a:t>
            </a:r>
          </a:p>
          <a:p>
            <a:pPr lvl="1"/>
            <a:r>
              <a:rPr lang="nl-BE" altLang="nl-BE" sz="2400" dirty="0"/>
              <a:t>Donkere biersoorten</a:t>
            </a:r>
          </a:p>
          <a:p>
            <a:pPr lvl="1"/>
            <a:r>
              <a:rPr lang="nl-BE" altLang="nl-BE" sz="2400" dirty="0"/>
              <a:t>Speculaas/choco/peperkoek</a:t>
            </a:r>
          </a:p>
          <a:p>
            <a:pPr lvl="1"/>
            <a:endParaRPr lang="nl-BE" altLang="nl-BE" dirty="0"/>
          </a:p>
        </p:txBody>
      </p:sp>
    </p:spTree>
    <p:extLst>
      <p:ext uri="{BB962C8B-B14F-4D97-AF65-F5344CB8AC3E}">
        <p14:creationId xmlns:p14="http://schemas.microsoft.com/office/powerpoint/2010/main" val="255969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>
            <a:extLst>
              <a:ext uri="{FF2B5EF4-FFF2-40B4-BE49-F238E27FC236}">
                <a16:creationId xmlns:a16="http://schemas.microsoft.com/office/drawing/2014/main" id="{22B36AAB-378F-7F44-B1E3-B57AFB26E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23850"/>
            <a:ext cx="7772400" cy="584200"/>
          </a:xfrm>
        </p:spPr>
        <p:txBody>
          <a:bodyPr/>
          <a:lstStyle/>
          <a:p>
            <a:r>
              <a:rPr lang="nl-BE" altLang="nl-BE" dirty="0"/>
              <a:t>Eiwitgebonden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8503695-432F-224F-B573-84FAECDA1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052513"/>
            <a:ext cx="7772400" cy="4843462"/>
          </a:xfrm>
        </p:spPr>
        <p:txBody>
          <a:bodyPr/>
          <a:lstStyle/>
          <a:p>
            <a:pPr>
              <a:defRPr/>
            </a:pPr>
            <a:r>
              <a:rPr lang="nl-BE" sz="2800" dirty="0"/>
              <a:t>Vlees, vis, eieren en vleesvervangers</a:t>
            </a:r>
          </a:p>
          <a:p>
            <a:pPr lvl="1">
              <a:defRPr/>
            </a:pPr>
            <a:r>
              <a:rPr lang="nl-BE" sz="2400" dirty="0"/>
              <a:t>Portie bij de warme maaltijd 150g</a:t>
            </a:r>
          </a:p>
          <a:p>
            <a:pPr lvl="1">
              <a:defRPr/>
            </a:pPr>
            <a:r>
              <a:rPr lang="nl-BE" sz="2400" dirty="0"/>
              <a:t>Beleg verdelen bij de broodmaaltijden</a:t>
            </a:r>
          </a:p>
          <a:p>
            <a:pPr lvl="1">
              <a:defRPr/>
            </a:pPr>
            <a:r>
              <a:rPr lang="nl-BE" sz="2400" dirty="0"/>
              <a:t>Opletten met wild, orgaanvlees, rookvlees</a:t>
            </a:r>
          </a:p>
          <a:p>
            <a:pPr lvl="1">
              <a:defRPr/>
            </a:pPr>
            <a:r>
              <a:rPr lang="nl-BE" sz="2400" dirty="0"/>
              <a:t>Schaal- en schelpdieren, gerookte vis</a:t>
            </a:r>
          </a:p>
          <a:p>
            <a:pPr lvl="1">
              <a:defRPr/>
            </a:pPr>
            <a:r>
              <a:rPr lang="nl-BE" sz="2400" dirty="0"/>
              <a:t>Droge worst, salami, paté</a:t>
            </a:r>
          </a:p>
          <a:p>
            <a:pPr marL="457200" lvl="1" indent="0">
              <a:buNone/>
              <a:defRPr/>
            </a:pPr>
            <a:endParaRPr lang="nl-BE" sz="2400" dirty="0"/>
          </a:p>
          <a:p>
            <a:pPr>
              <a:defRPr/>
            </a:pPr>
            <a:r>
              <a:rPr lang="nl-BE" sz="2800" dirty="0"/>
              <a:t>Melk en melkproducten</a:t>
            </a:r>
          </a:p>
          <a:p>
            <a:pPr lvl="1">
              <a:defRPr/>
            </a:pPr>
            <a:r>
              <a:rPr lang="nl-BE" sz="2400" dirty="0"/>
              <a:t>1 tot 2 melkproducten/dag </a:t>
            </a:r>
          </a:p>
          <a:p>
            <a:pPr lvl="1">
              <a:defRPr/>
            </a:pPr>
            <a:r>
              <a:rPr lang="nl-BE" sz="2400" dirty="0"/>
              <a:t>1 melkproduct = 150ml </a:t>
            </a:r>
          </a:p>
          <a:p>
            <a:pPr marL="914400" lvl="2" indent="0">
              <a:buNone/>
              <a:defRPr/>
            </a:pPr>
            <a:r>
              <a:rPr lang="nl-BE" sz="2000" dirty="0">
                <a:ea typeface="Times New Roman"/>
                <a:cs typeface="Tahoma"/>
                <a:sym typeface="Wingdings" panose="05000000000000000000" pitchFamily="2" charset="2"/>
              </a:rPr>
              <a:t> </a:t>
            </a:r>
            <a:r>
              <a:rPr lang="nl-BE" sz="2000" dirty="0">
                <a:ea typeface="Times New Roman"/>
                <a:cs typeface="Tahoma"/>
              </a:rPr>
              <a:t>Een tas melk, karnemelk, pudding, yoghurt, platte kaas</a:t>
            </a:r>
            <a:r>
              <a:rPr lang="nl-NL" sz="2000" dirty="0">
                <a:ea typeface="Times New Roman"/>
                <a:cs typeface="Tahoma"/>
              </a:rPr>
              <a:t> </a:t>
            </a:r>
            <a:endParaRPr lang="nl-BE" sz="2000" dirty="0">
              <a:ea typeface="Times New Roman"/>
              <a:cs typeface="Times New Roman"/>
            </a:endParaRPr>
          </a:p>
          <a:p>
            <a:pPr marL="0" indent="0">
              <a:lnSpc>
                <a:spcPts val="1050"/>
              </a:lnSpc>
              <a:spcAft>
                <a:spcPts val="0"/>
              </a:spcAft>
              <a:buFontTx/>
              <a:buNone/>
              <a:tabLst>
                <a:tab pos="-914400" algn="l"/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  <a:defRPr/>
            </a:pPr>
            <a:endParaRPr lang="nl-BE" dirty="0">
              <a:solidFill>
                <a:srgbClr val="000000"/>
              </a:solidFill>
              <a:ea typeface="Times New Roman"/>
              <a:cs typeface="Times New Roman"/>
            </a:endParaRPr>
          </a:p>
          <a:p>
            <a:pPr lvl="1">
              <a:defRPr/>
            </a:pPr>
            <a:endParaRPr lang="nl-B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ijdelijke aanduiding voor inhoud 2">
            <a:extLst>
              <a:ext uri="{FF2B5EF4-FFF2-40B4-BE49-F238E27FC236}">
                <a16:creationId xmlns:a16="http://schemas.microsoft.com/office/drawing/2014/main" id="{6B8C3158-6A3F-744E-87CF-2B34C14C6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1106314"/>
            <a:ext cx="7772400" cy="5707062"/>
          </a:xfrm>
        </p:spPr>
        <p:txBody>
          <a:bodyPr/>
          <a:lstStyle/>
          <a:p>
            <a:r>
              <a:rPr lang="nl-BE" altLang="nl-BE" sz="2800" dirty="0"/>
              <a:t>Kaas</a:t>
            </a:r>
          </a:p>
          <a:p>
            <a:pPr lvl="1"/>
            <a:r>
              <a:rPr lang="nl-BE" altLang="nl-BE" sz="2400" dirty="0"/>
              <a:t>Voorkeur: verse, zachte, halfzachte kazen</a:t>
            </a:r>
          </a:p>
          <a:p>
            <a:pPr lvl="1"/>
            <a:r>
              <a:rPr lang="nl-BE" altLang="nl-BE" sz="2400" dirty="0"/>
              <a:t>Beleg verdelen: zoet / kaas / charcuterie</a:t>
            </a:r>
          </a:p>
          <a:p>
            <a:pPr lvl="1"/>
            <a:r>
              <a:rPr lang="nl-BE" altLang="nl-BE" sz="2400" dirty="0"/>
              <a:t>Opgelet bij kaassauzen en kaasbereidingen: kies voor verse witte kaas = Mozarella, Boursin</a:t>
            </a:r>
          </a:p>
        </p:txBody>
      </p:sp>
      <p:sp>
        <p:nvSpPr>
          <p:cNvPr id="30724" name="Rechthoek 24">
            <a:extLst>
              <a:ext uri="{FF2B5EF4-FFF2-40B4-BE49-F238E27FC236}">
                <a16:creationId xmlns:a16="http://schemas.microsoft.com/office/drawing/2014/main" id="{0DA4A6DA-FAA8-2D4D-A06C-D9D635C1D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5873750"/>
            <a:ext cx="1363662" cy="7604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BE" altLang="nl-BE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0725" name="Rechthoek 25">
            <a:extLst>
              <a:ext uri="{FF2B5EF4-FFF2-40B4-BE49-F238E27FC236}">
                <a16:creationId xmlns:a16="http://schemas.microsoft.com/office/drawing/2014/main" id="{446B004F-ADBD-9C46-9221-123AA73F5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675" y="5873750"/>
            <a:ext cx="1223963" cy="7604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BE" altLang="nl-BE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B20C98B1-462C-C247-AF73-74FEE3455D0A}"/>
              </a:ext>
            </a:extLst>
          </p:cNvPr>
          <p:cNvSpPr txBox="1">
            <a:spLocks/>
          </p:cNvSpPr>
          <p:nvPr/>
        </p:nvSpPr>
        <p:spPr bwMode="auto">
          <a:xfrm>
            <a:off x="685800" y="323850"/>
            <a:ext cx="7772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2663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26631"/>
                </a:solidFill>
                <a:latin typeface="Tahoma" pitchFamily="34" charset="0"/>
                <a:ea typeface="MS PGothic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26631"/>
                </a:solidFill>
                <a:latin typeface="Tahoma" pitchFamily="34" charset="0"/>
                <a:ea typeface="MS PGothic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26631"/>
                </a:solidFill>
                <a:latin typeface="Tahoma" pitchFamily="34" charset="0"/>
                <a:ea typeface="MS PGothic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26631"/>
                </a:solidFill>
                <a:latin typeface="Tahoma" pitchFamily="34" charset="0"/>
                <a:ea typeface="MS PGothic" pitchFamily="34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26631"/>
                </a:solidFill>
                <a:latin typeface="Tahoma" pitchFamily="34" charset="0"/>
                <a:ea typeface="MS PGothic" pitchFamily="34" charset="-128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26631"/>
                </a:solidFill>
                <a:latin typeface="Tahoma" pitchFamily="34" charset="0"/>
                <a:ea typeface="MS PGothic" pitchFamily="34" charset="-128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26631"/>
                </a:solidFill>
                <a:latin typeface="Tahoma" pitchFamily="34" charset="0"/>
                <a:ea typeface="MS PGothic" pitchFamily="34" charset="-128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F2663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r>
              <a:rPr lang="nl-BE" altLang="nl-BE" kern="0"/>
              <a:t>Eiwitgebonden </a:t>
            </a:r>
            <a:endParaRPr lang="nl-BE" altLang="nl-BE" kern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48C29DA8-CDC4-694A-A83A-14484CCA90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107043"/>
              </p:ext>
            </p:extLst>
          </p:nvPr>
        </p:nvGraphicFramePr>
        <p:xfrm>
          <a:off x="1095375" y="549275"/>
          <a:ext cx="6769101" cy="54721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00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2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02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62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31913">
                <a:tc>
                  <a:txBody>
                    <a:bodyPr/>
                    <a:lstStyle/>
                    <a:p>
                      <a:endParaRPr lang="nl-BE" sz="1800" dirty="0"/>
                    </a:p>
                  </a:txBody>
                  <a:tcPr marL="91445" marR="91445" marT="45716" marB="45716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>
                          <a:solidFill>
                            <a:srgbClr val="00B050"/>
                          </a:solidFill>
                        </a:rPr>
                        <a:t>Philadelphia</a:t>
                      </a:r>
                    </a:p>
                    <a:p>
                      <a:pPr algn="ctr"/>
                      <a:r>
                        <a:rPr lang="nl-BE" sz="1600" dirty="0">
                          <a:solidFill>
                            <a:srgbClr val="00B050"/>
                          </a:solidFill>
                        </a:rPr>
                        <a:t>100mg P</a:t>
                      </a:r>
                    </a:p>
                  </a:txBody>
                  <a:tcPr marL="91445" marR="91445" marT="45716" marB="45716" anchor="ctr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l-BE" sz="1600" dirty="0"/>
                    </a:p>
                  </a:txBody>
                  <a:tcPr marL="91445" marR="91445" marT="45716" marB="45716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 err="1">
                          <a:solidFill>
                            <a:srgbClr val="C00000"/>
                          </a:solidFill>
                        </a:rPr>
                        <a:t>Ziz</a:t>
                      </a:r>
                      <a:r>
                        <a:rPr lang="nl-BE" sz="1600" dirty="0">
                          <a:solidFill>
                            <a:srgbClr val="C00000"/>
                          </a:solidFill>
                        </a:rPr>
                        <a:t> kaas </a:t>
                      </a:r>
                    </a:p>
                    <a:p>
                      <a:pPr algn="ctr"/>
                      <a:r>
                        <a:rPr lang="nl-BE" sz="1600" dirty="0">
                          <a:solidFill>
                            <a:srgbClr val="C00000"/>
                          </a:solidFill>
                        </a:rPr>
                        <a:t>800mg P</a:t>
                      </a:r>
                    </a:p>
                  </a:txBody>
                  <a:tcPr marL="91445" marR="91445" marT="45716" marB="45716" anchor="ctr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6138">
                <a:tc>
                  <a:txBody>
                    <a:bodyPr/>
                    <a:lstStyle/>
                    <a:p>
                      <a:endParaRPr lang="nl-BE" sz="1800" dirty="0"/>
                    </a:p>
                  </a:txBody>
                  <a:tcPr marL="91445" marR="91445" marT="45716" marB="45716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BE" sz="1600" dirty="0"/>
                    </a:p>
                    <a:p>
                      <a:pPr algn="ctr"/>
                      <a:r>
                        <a:rPr lang="nl-BE" sz="1600" dirty="0" err="1">
                          <a:solidFill>
                            <a:srgbClr val="C00000"/>
                          </a:solidFill>
                        </a:rPr>
                        <a:t>Chedar</a:t>
                      </a:r>
                      <a:r>
                        <a:rPr lang="nl-BE" sz="1600" baseline="0" dirty="0">
                          <a:solidFill>
                            <a:srgbClr val="C00000"/>
                          </a:solidFill>
                        </a:rPr>
                        <a:t> kaas</a:t>
                      </a:r>
                    </a:p>
                    <a:p>
                      <a:pPr algn="ctr"/>
                      <a:r>
                        <a:rPr lang="nl-BE" sz="1600" baseline="0" dirty="0">
                          <a:solidFill>
                            <a:srgbClr val="C00000"/>
                          </a:solidFill>
                        </a:rPr>
                        <a:t>530mg P</a:t>
                      </a:r>
                      <a:endParaRPr lang="nl-BE" sz="1600" dirty="0">
                        <a:solidFill>
                          <a:srgbClr val="C00000"/>
                        </a:solidFill>
                      </a:endParaRPr>
                    </a:p>
                  </a:txBody>
                  <a:tcPr marL="91445" marR="91445" marT="45716" marB="45716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l-BE" sz="1600" dirty="0"/>
                    </a:p>
                  </a:txBody>
                  <a:tcPr marL="91445" marR="91445" marT="45716" marB="45716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BE" sz="1600" dirty="0"/>
                    </a:p>
                    <a:p>
                      <a:pPr algn="ctr"/>
                      <a:r>
                        <a:rPr lang="nl-BE" sz="1600" dirty="0">
                          <a:solidFill>
                            <a:srgbClr val="00B050"/>
                          </a:solidFill>
                        </a:rPr>
                        <a:t>Cottage</a:t>
                      </a:r>
                      <a:r>
                        <a:rPr lang="nl-BE" sz="1600" baseline="0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nl-BE" sz="1600" baseline="0" dirty="0" err="1">
                          <a:solidFill>
                            <a:srgbClr val="00B050"/>
                          </a:solidFill>
                        </a:rPr>
                        <a:t>cheese</a:t>
                      </a:r>
                      <a:endParaRPr lang="nl-BE" sz="1600" baseline="0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nl-BE" sz="1600" baseline="0" dirty="0">
                          <a:solidFill>
                            <a:srgbClr val="00B050"/>
                          </a:solidFill>
                        </a:rPr>
                        <a:t>145mg P</a:t>
                      </a:r>
                      <a:endParaRPr lang="nl-BE" sz="1600" dirty="0">
                        <a:solidFill>
                          <a:srgbClr val="00B050"/>
                        </a:solidFill>
                      </a:endParaRPr>
                    </a:p>
                  </a:txBody>
                  <a:tcPr marL="91445" marR="91445" marT="45716" marB="45716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8021">
                <a:tc>
                  <a:txBody>
                    <a:bodyPr/>
                    <a:lstStyle/>
                    <a:p>
                      <a:endParaRPr lang="nl-BE" sz="1800" dirty="0"/>
                    </a:p>
                  </a:txBody>
                  <a:tcPr marL="91445" marR="91445" marT="45716" marB="45716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>
                          <a:solidFill>
                            <a:srgbClr val="00B050"/>
                          </a:solidFill>
                        </a:rPr>
                        <a:t>President Camembert</a:t>
                      </a:r>
                    </a:p>
                    <a:p>
                      <a:pPr algn="ctr"/>
                      <a:r>
                        <a:rPr lang="nl-BE" sz="1600" dirty="0">
                          <a:solidFill>
                            <a:srgbClr val="00B050"/>
                          </a:solidFill>
                        </a:rPr>
                        <a:t>300mg</a:t>
                      </a:r>
                      <a:r>
                        <a:rPr lang="nl-BE" sz="1600" baseline="0" dirty="0">
                          <a:solidFill>
                            <a:srgbClr val="00B050"/>
                          </a:solidFill>
                        </a:rPr>
                        <a:t> P</a:t>
                      </a:r>
                      <a:endParaRPr lang="nl-BE" sz="1600" dirty="0">
                        <a:solidFill>
                          <a:srgbClr val="00B050"/>
                        </a:solidFill>
                      </a:endParaRPr>
                    </a:p>
                  </a:txBody>
                  <a:tcPr marL="91445" marR="91445" marT="45716" marB="45716" anchor="ctr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l-BE" sz="1600" dirty="0"/>
                    </a:p>
                  </a:txBody>
                  <a:tcPr marL="91445" marR="91445" marT="45716" marB="45716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>
                          <a:solidFill>
                            <a:srgbClr val="C00000"/>
                          </a:solidFill>
                        </a:rPr>
                        <a:t>Leerdammer</a:t>
                      </a:r>
                    </a:p>
                    <a:p>
                      <a:pPr algn="ctr"/>
                      <a:r>
                        <a:rPr lang="nl-BE" sz="1600" dirty="0">
                          <a:solidFill>
                            <a:srgbClr val="C00000"/>
                          </a:solidFill>
                        </a:rPr>
                        <a:t>500mg P</a:t>
                      </a:r>
                    </a:p>
                  </a:txBody>
                  <a:tcPr marL="91445" marR="91445" marT="45716" marB="45716" anchor="ctr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8021">
                <a:tc>
                  <a:txBody>
                    <a:bodyPr/>
                    <a:lstStyle/>
                    <a:p>
                      <a:endParaRPr lang="nl-BE" sz="1800" dirty="0"/>
                    </a:p>
                  </a:txBody>
                  <a:tcPr marL="91445" marR="91445" marT="45716" marB="45716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0" dirty="0" err="1">
                          <a:solidFill>
                            <a:srgbClr val="C00000"/>
                          </a:solidFill>
                        </a:rPr>
                        <a:t>Kiri</a:t>
                      </a:r>
                      <a:r>
                        <a:rPr lang="nl-BE" sz="1600" b="0" dirty="0">
                          <a:solidFill>
                            <a:srgbClr val="C00000"/>
                          </a:solidFill>
                        </a:rPr>
                        <a:t> kaas</a:t>
                      </a:r>
                    </a:p>
                    <a:p>
                      <a:pPr algn="ctr"/>
                      <a:r>
                        <a:rPr lang="nl-BE" sz="1600" b="0" dirty="0">
                          <a:solidFill>
                            <a:srgbClr val="C00000"/>
                          </a:solidFill>
                        </a:rPr>
                        <a:t>530mg P</a:t>
                      </a:r>
                    </a:p>
                  </a:txBody>
                  <a:tcPr marL="91445" marR="91445" marT="45716" marB="45716" anchor="ctr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l-BE" sz="1600" dirty="0"/>
                    </a:p>
                  </a:txBody>
                  <a:tcPr marL="91445" marR="91445" marT="45716" marB="45716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l-BE" sz="1600" dirty="0"/>
                    </a:p>
                    <a:p>
                      <a:pPr algn="ctr"/>
                      <a:r>
                        <a:rPr lang="nl-BE" sz="1600" dirty="0">
                          <a:solidFill>
                            <a:srgbClr val="C00000"/>
                          </a:solidFill>
                        </a:rPr>
                        <a:t>Parmezaan kaas</a:t>
                      </a:r>
                    </a:p>
                    <a:p>
                      <a:pPr algn="ctr"/>
                      <a:r>
                        <a:rPr lang="nl-BE" sz="1600" dirty="0">
                          <a:solidFill>
                            <a:srgbClr val="C00000"/>
                          </a:solidFill>
                        </a:rPr>
                        <a:t>900mg</a:t>
                      </a:r>
                      <a:r>
                        <a:rPr lang="nl-BE" sz="1600" baseline="0" dirty="0">
                          <a:solidFill>
                            <a:srgbClr val="C00000"/>
                          </a:solidFill>
                        </a:rPr>
                        <a:t> P</a:t>
                      </a:r>
                      <a:endParaRPr lang="nl-BE" sz="1600" dirty="0">
                        <a:solidFill>
                          <a:srgbClr val="C00000"/>
                        </a:solidFill>
                      </a:endParaRPr>
                    </a:p>
                  </a:txBody>
                  <a:tcPr marL="91445" marR="91445" marT="45716" marB="45716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8021">
                <a:tc>
                  <a:txBody>
                    <a:bodyPr/>
                    <a:lstStyle/>
                    <a:p>
                      <a:endParaRPr lang="nl-BE" sz="1800" dirty="0"/>
                    </a:p>
                  </a:txBody>
                  <a:tcPr marL="91445" marR="91445" marT="45716" marB="45716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>
                          <a:solidFill>
                            <a:srgbClr val="00B050"/>
                          </a:solidFill>
                        </a:rPr>
                        <a:t>St</a:t>
                      </a:r>
                      <a:r>
                        <a:rPr lang="nl-BE" sz="1600" baseline="0" dirty="0">
                          <a:solidFill>
                            <a:srgbClr val="00B050"/>
                          </a:solidFill>
                        </a:rPr>
                        <a:t> Moret </a:t>
                      </a:r>
                    </a:p>
                    <a:p>
                      <a:pPr algn="ctr"/>
                      <a:r>
                        <a:rPr lang="nl-BE" sz="1600" baseline="0" dirty="0">
                          <a:solidFill>
                            <a:srgbClr val="00B050"/>
                          </a:solidFill>
                        </a:rPr>
                        <a:t>110mg P</a:t>
                      </a:r>
                      <a:endParaRPr lang="nl-BE" sz="1600" dirty="0">
                        <a:solidFill>
                          <a:srgbClr val="00B050"/>
                        </a:solidFill>
                      </a:endParaRPr>
                    </a:p>
                  </a:txBody>
                  <a:tcPr marL="91445" marR="91445" marT="45716" marB="45716" anchor="ctr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l-BE" sz="1600" dirty="0"/>
                    </a:p>
                  </a:txBody>
                  <a:tcPr marL="91445" marR="91445" marT="45716" marB="45716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 err="1">
                          <a:solidFill>
                            <a:srgbClr val="00B050"/>
                          </a:solidFill>
                        </a:rPr>
                        <a:t>Ricotta</a:t>
                      </a:r>
                      <a:r>
                        <a:rPr lang="nl-BE" sz="1600" baseline="0" dirty="0">
                          <a:solidFill>
                            <a:srgbClr val="00B050"/>
                          </a:solidFill>
                        </a:rPr>
                        <a:t> kaas </a:t>
                      </a:r>
                    </a:p>
                    <a:p>
                      <a:pPr algn="ctr"/>
                      <a:r>
                        <a:rPr lang="nl-BE" sz="1600" baseline="0" dirty="0">
                          <a:solidFill>
                            <a:srgbClr val="00B050"/>
                          </a:solidFill>
                        </a:rPr>
                        <a:t>210mg P</a:t>
                      </a:r>
                      <a:endParaRPr lang="nl-BE" sz="1600" dirty="0">
                        <a:solidFill>
                          <a:srgbClr val="00B050"/>
                        </a:solidFill>
                      </a:endParaRPr>
                    </a:p>
                  </a:txBody>
                  <a:tcPr marL="91445" marR="91445" marT="45716" marB="45716" anchor="ctr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1778" name="Picture 2">
            <a:extLst>
              <a:ext uri="{FF2B5EF4-FFF2-40B4-BE49-F238E27FC236}">
                <a16:creationId xmlns:a16="http://schemas.microsoft.com/office/drawing/2014/main" id="{5B73F2C4-516F-314F-92ED-2986C1DC8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46" y="656113"/>
            <a:ext cx="1703133" cy="106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9" name="Picture 3">
            <a:extLst>
              <a:ext uri="{FF2B5EF4-FFF2-40B4-BE49-F238E27FC236}">
                <a16:creationId xmlns:a16="http://schemas.microsoft.com/office/drawing/2014/main" id="{263B8428-E171-E94D-AF2D-933CFA13D0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4" b="8040"/>
          <a:stretch/>
        </p:blipFill>
        <p:spPr bwMode="auto">
          <a:xfrm>
            <a:off x="4688109" y="5157193"/>
            <a:ext cx="1169239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80" name="Picture 4">
            <a:extLst>
              <a:ext uri="{FF2B5EF4-FFF2-40B4-BE49-F238E27FC236}">
                <a16:creationId xmlns:a16="http://schemas.microsoft.com/office/drawing/2014/main" id="{96EE8D9D-3EB5-8645-8791-2EBD3BA0D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696" y="3102978"/>
            <a:ext cx="1008856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81" name="Picture 6">
            <a:extLst>
              <a:ext uri="{FF2B5EF4-FFF2-40B4-BE49-F238E27FC236}">
                <a16:creationId xmlns:a16="http://schemas.microsoft.com/office/drawing/2014/main" id="{C5934D87-687F-D247-A64E-F650D270F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8" t="18835" r="2760" b="20029"/>
          <a:stretch>
            <a:fillRect/>
          </a:stretch>
        </p:blipFill>
        <p:spPr bwMode="auto">
          <a:xfrm>
            <a:off x="1410456" y="4080129"/>
            <a:ext cx="1257771" cy="83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82" name="Picture 7">
            <a:extLst>
              <a:ext uri="{FF2B5EF4-FFF2-40B4-BE49-F238E27FC236}">
                <a16:creationId xmlns:a16="http://schemas.microsoft.com/office/drawing/2014/main" id="{E45EDC84-21F8-214D-814D-3F1236059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6" b="9680"/>
          <a:stretch>
            <a:fillRect/>
          </a:stretch>
        </p:blipFill>
        <p:spPr bwMode="auto">
          <a:xfrm>
            <a:off x="4716463" y="1880863"/>
            <a:ext cx="1192213" cy="975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83" name="Picture 8">
            <a:extLst>
              <a:ext uri="{FF2B5EF4-FFF2-40B4-BE49-F238E27FC236}">
                <a16:creationId xmlns:a16="http://schemas.microsoft.com/office/drawing/2014/main" id="{2217F488-0851-804F-8234-0B7CC0DDA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8" t="18762" r="8476" b="19524"/>
          <a:stretch>
            <a:fillRect/>
          </a:stretch>
        </p:blipFill>
        <p:spPr bwMode="auto">
          <a:xfrm>
            <a:off x="4641849" y="716626"/>
            <a:ext cx="1325563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84" name="Picture 9">
            <a:extLst>
              <a:ext uri="{FF2B5EF4-FFF2-40B4-BE49-F238E27FC236}">
                <a16:creationId xmlns:a16="http://schemas.microsoft.com/office/drawing/2014/main" id="{D03DC1A2-9A06-DE44-B3E7-7BB771A08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" t="4671" r="12090"/>
          <a:stretch>
            <a:fillRect/>
          </a:stretch>
        </p:blipFill>
        <p:spPr bwMode="auto">
          <a:xfrm>
            <a:off x="4762500" y="3090094"/>
            <a:ext cx="1084263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85" name="Picture 10">
            <a:extLst>
              <a:ext uri="{FF2B5EF4-FFF2-40B4-BE49-F238E27FC236}">
                <a16:creationId xmlns:a16="http://schemas.microsoft.com/office/drawing/2014/main" id="{67EDA7F7-9003-A346-83C1-BB82CC40B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" t="21754" r="6317" b="21005"/>
          <a:stretch>
            <a:fillRect/>
          </a:stretch>
        </p:blipFill>
        <p:spPr bwMode="auto">
          <a:xfrm>
            <a:off x="4519868" y="4152730"/>
            <a:ext cx="1498345" cy="74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86" name="Picture 11">
            <a:extLst>
              <a:ext uri="{FF2B5EF4-FFF2-40B4-BE49-F238E27FC236}">
                <a16:creationId xmlns:a16="http://schemas.microsoft.com/office/drawing/2014/main" id="{E5B53B81-F4F2-4E4A-855F-14059557A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6" t="22603" r="4572" b="21875"/>
          <a:stretch>
            <a:fillRect/>
          </a:stretch>
        </p:blipFill>
        <p:spPr bwMode="auto">
          <a:xfrm>
            <a:off x="1410456" y="5133601"/>
            <a:ext cx="1244269" cy="770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87" name="Picture 12">
            <a:extLst>
              <a:ext uri="{FF2B5EF4-FFF2-40B4-BE49-F238E27FC236}">
                <a16:creationId xmlns:a16="http://schemas.microsoft.com/office/drawing/2014/main" id="{D2233F85-B419-F949-9120-204ED9940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t="14886" r="6364" b="14403"/>
          <a:stretch>
            <a:fillRect/>
          </a:stretch>
        </p:blipFill>
        <p:spPr bwMode="auto">
          <a:xfrm>
            <a:off x="1258888" y="1981200"/>
            <a:ext cx="144145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hthoek 17">
            <a:extLst>
              <a:ext uri="{FF2B5EF4-FFF2-40B4-BE49-F238E27FC236}">
                <a16:creationId xmlns:a16="http://schemas.microsoft.com/office/drawing/2014/main" id="{A7517C7A-063B-604E-B222-73228F765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8972" y="716626"/>
            <a:ext cx="1223962" cy="7604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BE" altLang="nl-BE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66EDA2EE-B8BE-BA40-8831-79B5E44F0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25" y="1988505"/>
            <a:ext cx="1225550" cy="7604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BE" altLang="nl-BE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0BDD71AF-607A-3D4D-BB09-2B4F01F19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0490" y="1937560"/>
            <a:ext cx="1439862" cy="9382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BE" altLang="nl-BE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4329B1E4-D358-544D-8213-7ECED698C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6208" y="3114090"/>
            <a:ext cx="1368425" cy="7604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BE" altLang="nl-BE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C9334F7E-A14B-1645-BA20-358B27DA6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7801" y="3071044"/>
            <a:ext cx="1223963" cy="881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BE" altLang="nl-BE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DB594A03-61CE-3447-9F1F-A2F409445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4696" y="4112485"/>
            <a:ext cx="1223963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BE" altLang="nl-BE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287C129F-469B-1441-8AA4-E49F814311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4770" y="4183922"/>
            <a:ext cx="1511300" cy="7604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BE" altLang="nl-BE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9A219900-1DED-9D4E-9557-667E0F0C22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1184" y="5102655"/>
            <a:ext cx="1363663" cy="7604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BE" altLang="nl-BE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D5CC4203-69AE-E14E-8FDD-B925F6DEB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3410" y="5131629"/>
            <a:ext cx="1223963" cy="7604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BE" altLang="nl-BE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5DE141BD-1DE1-9841-8396-20C435FEC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7179" y="779462"/>
            <a:ext cx="1225550" cy="76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BE" altLang="nl-BE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el 1">
            <a:extLst>
              <a:ext uri="{FF2B5EF4-FFF2-40B4-BE49-F238E27FC236}">
                <a16:creationId xmlns:a16="http://schemas.microsoft.com/office/drawing/2014/main" id="{A41CF9C3-594B-084D-9128-04172363F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260350"/>
            <a:ext cx="7772400" cy="504825"/>
          </a:xfrm>
        </p:spPr>
        <p:txBody>
          <a:bodyPr/>
          <a:lstStyle/>
          <a:p>
            <a:r>
              <a:rPr lang="nl-BE" altLang="nl-BE" sz="3200"/>
              <a:t>Niet-eiwitgebonden</a:t>
            </a:r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24C4185D-C544-7040-8A36-01BB6A374D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780644"/>
              </p:ext>
            </p:extLst>
          </p:nvPr>
        </p:nvGraphicFramePr>
        <p:xfrm>
          <a:off x="1331169" y="785813"/>
          <a:ext cx="6553199" cy="59562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8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2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3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2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785">
                <a:tc>
                  <a:txBody>
                    <a:bodyPr/>
                    <a:lstStyle/>
                    <a:p>
                      <a:pPr algn="ctr"/>
                      <a:r>
                        <a:rPr lang="nl-BE" sz="1800" b="1" dirty="0">
                          <a:solidFill>
                            <a:srgbClr val="0055A4"/>
                          </a:solidFill>
                        </a:rPr>
                        <a:t>Product</a:t>
                      </a:r>
                    </a:p>
                  </a:txBody>
                  <a:tcPr marL="91447" marR="91447" marT="45719" marB="45719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b="1" dirty="0">
                          <a:solidFill>
                            <a:srgbClr val="0055A4"/>
                          </a:solidFill>
                        </a:rPr>
                        <a:t>mg fosfor</a:t>
                      </a:r>
                    </a:p>
                  </a:txBody>
                  <a:tcPr marL="91447" marR="91447" marT="45719" marB="45719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b="1" dirty="0">
                          <a:solidFill>
                            <a:srgbClr val="0055A4"/>
                          </a:solidFill>
                        </a:rPr>
                        <a:t>Alternatief </a:t>
                      </a:r>
                    </a:p>
                  </a:txBody>
                  <a:tcPr marL="91447" marR="91447" marT="45719" marB="45719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700" b="1" dirty="0">
                          <a:solidFill>
                            <a:srgbClr val="0055A4"/>
                          </a:solidFill>
                        </a:rPr>
                        <a:t>mg</a:t>
                      </a:r>
                      <a:r>
                        <a:rPr lang="nl-BE" sz="1700" b="1" baseline="0" dirty="0">
                          <a:solidFill>
                            <a:srgbClr val="0055A4"/>
                          </a:solidFill>
                        </a:rPr>
                        <a:t> fosfor</a:t>
                      </a:r>
                      <a:endParaRPr lang="nl-BE" sz="1700" b="1" dirty="0">
                        <a:solidFill>
                          <a:srgbClr val="0055A4"/>
                        </a:solidFill>
                      </a:endParaRPr>
                    </a:p>
                  </a:txBody>
                  <a:tcPr marL="91447" marR="91447" marT="45719" marB="45719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1568">
                <a:tc>
                  <a:txBody>
                    <a:bodyPr/>
                    <a:lstStyle/>
                    <a:p>
                      <a:endParaRPr lang="nl-BE" sz="1800" dirty="0">
                        <a:solidFill>
                          <a:srgbClr val="0055A4"/>
                        </a:solidFill>
                      </a:endParaRPr>
                    </a:p>
                  </a:txBody>
                  <a:tcPr marL="91447" marR="91447" marT="45719" marB="45719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>
                          <a:solidFill>
                            <a:srgbClr val="0055A4"/>
                          </a:solidFill>
                        </a:rPr>
                        <a:t>Noten</a:t>
                      </a:r>
                    </a:p>
                    <a:p>
                      <a:pPr algn="ctr"/>
                      <a:r>
                        <a:rPr lang="nl-BE" sz="1600" dirty="0">
                          <a:solidFill>
                            <a:srgbClr val="0055A4"/>
                          </a:solidFill>
                        </a:rPr>
                        <a:t>500</a:t>
                      </a:r>
                    </a:p>
                  </a:txBody>
                  <a:tcPr marL="91447" marR="91447" marT="45719" marB="45719" anchor="ctr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l-BE" sz="1800" dirty="0">
                        <a:solidFill>
                          <a:srgbClr val="0055A4"/>
                        </a:solidFill>
                      </a:endParaRPr>
                    </a:p>
                  </a:txBody>
                  <a:tcPr marL="91447" marR="91447" marT="45719" marB="45719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>
                          <a:solidFill>
                            <a:srgbClr val="0055A4"/>
                          </a:solidFill>
                        </a:rPr>
                        <a:t>Popcorn</a:t>
                      </a:r>
                    </a:p>
                    <a:p>
                      <a:pPr algn="ctr"/>
                      <a:r>
                        <a:rPr lang="nl-BE" sz="1600" dirty="0">
                          <a:solidFill>
                            <a:srgbClr val="0055A4"/>
                          </a:solidFill>
                        </a:rPr>
                        <a:t>214</a:t>
                      </a:r>
                    </a:p>
                  </a:txBody>
                  <a:tcPr marL="91447" marR="91447" marT="45719" marB="45719" anchor="ctr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6192">
                <a:tc>
                  <a:txBody>
                    <a:bodyPr/>
                    <a:lstStyle/>
                    <a:p>
                      <a:endParaRPr lang="nl-BE" sz="1800" dirty="0">
                        <a:solidFill>
                          <a:srgbClr val="0055A4"/>
                        </a:solidFill>
                      </a:endParaRPr>
                    </a:p>
                  </a:txBody>
                  <a:tcPr marL="91447" marR="91447" marT="45719" marB="45719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>
                          <a:solidFill>
                            <a:srgbClr val="0055A4"/>
                          </a:solidFill>
                        </a:rPr>
                        <a:t>Peulvruchten</a:t>
                      </a:r>
                    </a:p>
                    <a:p>
                      <a:pPr algn="ctr"/>
                      <a:r>
                        <a:rPr lang="nl-BE" sz="1600" dirty="0">
                          <a:solidFill>
                            <a:srgbClr val="0055A4"/>
                          </a:solidFill>
                        </a:rPr>
                        <a:t>428</a:t>
                      </a:r>
                    </a:p>
                  </a:txBody>
                  <a:tcPr marL="91447" marR="91447" marT="45719" marB="45719" anchor="ctr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l-BE" sz="1800" dirty="0">
                        <a:solidFill>
                          <a:srgbClr val="0055A4"/>
                        </a:solidFill>
                      </a:endParaRPr>
                    </a:p>
                  </a:txBody>
                  <a:tcPr marL="91447" marR="91447" marT="45719" marB="45719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>
                          <a:solidFill>
                            <a:srgbClr val="0055A4"/>
                          </a:solidFill>
                        </a:rPr>
                        <a:t>Broccoli </a:t>
                      </a:r>
                    </a:p>
                    <a:p>
                      <a:pPr algn="ctr"/>
                      <a:r>
                        <a:rPr lang="nl-BE" sz="1600" dirty="0">
                          <a:solidFill>
                            <a:srgbClr val="0055A4"/>
                          </a:solidFill>
                        </a:rPr>
                        <a:t>60</a:t>
                      </a:r>
                    </a:p>
                  </a:txBody>
                  <a:tcPr marL="91447" marR="91447" marT="45719" marB="45719" anchor="ctr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6192">
                <a:tc>
                  <a:txBody>
                    <a:bodyPr/>
                    <a:lstStyle/>
                    <a:p>
                      <a:endParaRPr lang="nl-BE" sz="1800" dirty="0">
                        <a:solidFill>
                          <a:srgbClr val="0055A4"/>
                        </a:solidFill>
                      </a:endParaRPr>
                    </a:p>
                  </a:txBody>
                  <a:tcPr marL="91447" marR="91447" marT="45719" marB="45719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>
                          <a:solidFill>
                            <a:srgbClr val="0055A4"/>
                          </a:solidFill>
                        </a:rPr>
                        <a:t>Chocolade</a:t>
                      </a:r>
                    </a:p>
                    <a:p>
                      <a:pPr algn="ctr"/>
                      <a:r>
                        <a:rPr lang="nl-BE" sz="1600" dirty="0">
                          <a:solidFill>
                            <a:srgbClr val="0055A4"/>
                          </a:solidFill>
                        </a:rPr>
                        <a:t>215</a:t>
                      </a:r>
                    </a:p>
                  </a:txBody>
                  <a:tcPr marL="91447" marR="91447" marT="45719" marB="45719" anchor="ctr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l-BE" sz="1800" dirty="0">
                        <a:solidFill>
                          <a:srgbClr val="0055A4"/>
                        </a:solidFill>
                      </a:endParaRPr>
                    </a:p>
                  </a:txBody>
                  <a:tcPr marL="91447" marR="91447" marT="45719" marB="45719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>
                          <a:solidFill>
                            <a:srgbClr val="0055A4"/>
                          </a:solidFill>
                        </a:rPr>
                        <a:t>Wafel </a:t>
                      </a:r>
                      <a:r>
                        <a:rPr lang="nl-BE" sz="1600" dirty="0" err="1">
                          <a:solidFill>
                            <a:srgbClr val="0055A4"/>
                          </a:solidFill>
                        </a:rPr>
                        <a:t>Galette</a:t>
                      </a:r>
                      <a:endParaRPr lang="nl-BE" sz="1600" dirty="0">
                        <a:solidFill>
                          <a:srgbClr val="0055A4"/>
                        </a:solidFill>
                      </a:endParaRPr>
                    </a:p>
                    <a:p>
                      <a:pPr algn="ctr"/>
                      <a:r>
                        <a:rPr lang="nl-BE" sz="1600" dirty="0">
                          <a:solidFill>
                            <a:srgbClr val="0055A4"/>
                          </a:solidFill>
                        </a:rPr>
                        <a:t>64</a:t>
                      </a:r>
                    </a:p>
                  </a:txBody>
                  <a:tcPr marL="91447" marR="91447" marT="45719" marB="45719" anchor="ctr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4178">
                <a:tc>
                  <a:txBody>
                    <a:bodyPr/>
                    <a:lstStyle/>
                    <a:p>
                      <a:endParaRPr lang="nl-BE" sz="1800" dirty="0">
                        <a:solidFill>
                          <a:srgbClr val="0055A4"/>
                        </a:solidFill>
                      </a:endParaRPr>
                    </a:p>
                  </a:txBody>
                  <a:tcPr marL="91447" marR="91447" marT="45719" marB="45719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>
                          <a:solidFill>
                            <a:srgbClr val="0055A4"/>
                          </a:solidFill>
                        </a:rPr>
                        <a:t>Coca-Cola</a:t>
                      </a:r>
                    </a:p>
                    <a:p>
                      <a:pPr algn="ctr"/>
                      <a:r>
                        <a:rPr lang="nl-BE" sz="1600" dirty="0">
                          <a:solidFill>
                            <a:srgbClr val="0055A4"/>
                          </a:solidFill>
                        </a:rPr>
                        <a:t>58 </a:t>
                      </a:r>
                    </a:p>
                  </a:txBody>
                  <a:tcPr marL="91447" marR="91447" marT="45719" marB="45719" anchor="ctr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l-BE" sz="1800" dirty="0">
                        <a:solidFill>
                          <a:srgbClr val="0055A4"/>
                        </a:solidFill>
                      </a:endParaRPr>
                    </a:p>
                  </a:txBody>
                  <a:tcPr marL="91447" marR="91447" marT="45719" marB="45719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>
                          <a:solidFill>
                            <a:srgbClr val="0055A4"/>
                          </a:solidFill>
                        </a:rPr>
                        <a:t>Sprite</a:t>
                      </a:r>
                      <a:r>
                        <a:rPr lang="nl-BE" sz="1600" baseline="0" dirty="0">
                          <a:solidFill>
                            <a:srgbClr val="0055A4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nl-BE" sz="1600" baseline="0" dirty="0">
                          <a:solidFill>
                            <a:srgbClr val="0055A4"/>
                          </a:solidFill>
                        </a:rPr>
                        <a:t>0</a:t>
                      </a:r>
                      <a:endParaRPr lang="nl-BE" sz="1600" dirty="0">
                        <a:solidFill>
                          <a:srgbClr val="0055A4"/>
                        </a:solidFill>
                      </a:endParaRPr>
                    </a:p>
                  </a:txBody>
                  <a:tcPr marL="91447" marR="91447" marT="45719" marB="45719" anchor="ctr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36192">
                <a:tc>
                  <a:txBody>
                    <a:bodyPr/>
                    <a:lstStyle/>
                    <a:p>
                      <a:endParaRPr lang="nl-BE" sz="1800" dirty="0">
                        <a:solidFill>
                          <a:srgbClr val="0055A4"/>
                        </a:solidFill>
                      </a:endParaRPr>
                    </a:p>
                  </a:txBody>
                  <a:tcPr marL="91447" marR="91447" marT="45719" marB="45719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>
                          <a:solidFill>
                            <a:srgbClr val="0055A4"/>
                          </a:solidFill>
                        </a:rPr>
                        <a:t>Donkere Leffe </a:t>
                      </a:r>
                    </a:p>
                    <a:p>
                      <a:pPr algn="ctr"/>
                      <a:r>
                        <a:rPr lang="nl-BE" sz="1600" dirty="0">
                          <a:solidFill>
                            <a:srgbClr val="0055A4"/>
                          </a:solidFill>
                        </a:rPr>
                        <a:t>28</a:t>
                      </a:r>
                    </a:p>
                  </a:txBody>
                  <a:tcPr marL="91447" marR="91447" marT="45719" marB="45719" anchor="ctr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l-BE" sz="1800" dirty="0">
                        <a:solidFill>
                          <a:srgbClr val="0055A4"/>
                        </a:solidFill>
                      </a:endParaRPr>
                    </a:p>
                  </a:txBody>
                  <a:tcPr marL="91447" marR="91447" marT="45719" marB="45719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>
                          <a:solidFill>
                            <a:srgbClr val="0055A4"/>
                          </a:solidFill>
                        </a:rPr>
                        <a:t>Witte</a:t>
                      </a:r>
                      <a:r>
                        <a:rPr lang="nl-BE" sz="1600" baseline="0" dirty="0">
                          <a:solidFill>
                            <a:srgbClr val="0055A4"/>
                          </a:solidFill>
                        </a:rPr>
                        <a:t> wijn</a:t>
                      </a:r>
                    </a:p>
                    <a:p>
                      <a:pPr algn="ctr"/>
                      <a:r>
                        <a:rPr lang="nl-BE" sz="1600" baseline="0" dirty="0">
                          <a:solidFill>
                            <a:srgbClr val="0055A4"/>
                          </a:solidFill>
                        </a:rPr>
                        <a:t>6</a:t>
                      </a:r>
                      <a:endParaRPr lang="nl-BE" sz="1600" dirty="0">
                        <a:solidFill>
                          <a:srgbClr val="0055A4"/>
                        </a:solidFill>
                      </a:endParaRPr>
                    </a:p>
                  </a:txBody>
                  <a:tcPr marL="91447" marR="91447" marT="45719" marB="45719" anchor="ctr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36192">
                <a:tc>
                  <a:txBody>
                    <a:bodyPr/>
                    <a:lstStyle/>
                    <a:p>
                      <a:endParaRPr lang="nl-BE" sz="1800" dirty="0">
                        <a:solidFill>
                          <a:srgbClr val="0055A4"/>
                        </a:solidFill>
                      </a:endParaRPr>
                    </a:p>
                  </a:txBody>
                  <a:tcPr marL="91447" marR="91447" marT="45719" marB="45719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>
                          <a:solidFill>
                            <a:srgbClr val="0055A4"/>
                          </a:solidFill>
                        </a:rPr>
                        <a:t>Peperkoek</a:t>
                      </a:r>
                      <a:r>
                        <a:rPr lang="nl-BE" sz="1600" baseline="0" dirty="0">
                          <a:solidFill>
                            <a:srgbClr val="0055A4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nl-BE" sz="1600" baseline="0" dirty="0">
                          <a:solidFill>
                            <a:srgbClr val="0055A4"/>
                          </a:solidFill>
                        </a:rPr>
                        <a:t>110</a:t>
                      </a:r>
                      <a:endParaRPr lang="nl-BE" sz="1600" dirty="0">
                        <a:solidFill>
                          <a:srgbClr val="0055A4"/>
                        </a:solidFill>
                      </a:endParaRPr>
                    </a:p>
                  </a:txBody>
                  <a:tcPr marL="91447" marR="91447" marT="45719" marB="45719" anchor="ctr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l-BE" sz="1800" dirty="0">
                        <a:solidFill>
                          <a:srgbClr val="0055A4"/>
                        </a:solidFill>
                      </a:endParaRPr>
                    </a:p>
                  </a:txBody>
                  <a:tcPr marL="91447" marR="91447" marT="45719" marB="45719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>
                          <a:solidFill>
                            <a:srgbClr val="0055A4"/>
                          </a:solidFill>
                        </a:rPr>
                        <a:t>Honing </a:t>
                      </a:r>
                    </a:p>
                    <a:p>
                      <a:pPr algn="ctr"/>
                      <a:r>
                        <a:rPr lang="nl-BE" sz="1600" dirty="0">
                          <a:solidFill>
                            <a:srgbClr val="0055A4"/>
                          </a:solidFill>
                        </a:rPr>
                        <a:t>4</a:t>
                      </a:r>
                    </a:p>
                  </a:txBody>
                  <a:tcPr marL="91447" marR="91447" marT="45719" marB="45719" anchor="ctr">
                    <a:lnL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2813" name="Picture 2">
            <a:extLst>
              <a:ext uri="{FF2B5EF4-FFF2-40B4-BE49-F238E27FC236}">
                <a16:creationId xmlns:a16="http://schemas.microsoft.com/office/drawing/2014/main" id="{F04465F9-2AE7-6341-B9A5-ABA306E05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048" y="1232311"/>
            <a:ext cx="1141189" cy="801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14" name="Picture 3">
            <a:extLst>
              <a:ext uri="{FF2B5EF4-FFF2-40B4-BE49-F238E27FC236}">
                <a16:creationId xmlns:a16="http://schemas.microsoft.com/office/drawing/2014/main" id="{53FDE095-2398-7F48-A0C7-0E3C3F014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70" y="2215978"/>
            <a:ext cx="1339694" cy="764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15" name="Picture 4">
            <a:extLst>
              <a:ext uri="{FF2B5EF4-FFF2-40B4-BE49-F238E27FC236}">
                <a16:creationId xmlns:a16="http://schemas.microsoft.com/office/drawing/2014/main" id="{84675309-8EAF-7546-BFAF-B8AE23B45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601" y="3140055"/>
            <a:ext cx="1192213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17" name="Picture 6">
            <a:extLst>
              <a:ext uri="{FF2B5EF4-FFF2-40B4-BE49-F238E27FC236}">
                <a16:creationId xmlns:a16="http://schemas.microsoft.com/office/drawing/2014/main" id="{7AD95E72-79C7-034C-9739-11E376368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110" y="4049909"/>
            <a:ext cx="40957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18" name="Picture 8">
            <a:extLst>
              <a:ext uri="{FF2B5EF4-FFF2-40B4-BE49-F238E27FC236}">
                <a16:creationId xmlns:a16="http://schemas.microsoft.com/office/drawing/2014/main" id="{434AAFC4-C943-2345-9E31-B1ED0EC01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7" t="14917" r="10674" b="5556"/>
          <a:stretch>
            <a:fillRect/>
          </a:stretch>
        </p:blipFill>
        <p:spPr bwMode="auto">
          <a:xfrm>
            <a:off x="4887987" y="3124200"/>
            <a:ext cx="1139825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19" name="Picture 9">
            <a:extLst>
              <a:ext uri="{FF2B5EF4-FFF2-40B4-BE49-F238E27FC236}">
                <a16:creationId xmlns:a16="http://schemas.microsoft.com/office/drawing/2014/main" id="{A34C0966-B4C7-B44C-A8A6-16AD2078C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2" t="13535" r="14989" b="6934"/>
          <a:stretch>
            <a:fillRect/>
          </a:stretch>
        </p:blipFill>
        <p:spPr bwMode="auto">
          <a:xfrm>
            <a:off x="4941169" y="2208214"/>
            <a:ext cx="1033462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20" name="Picture 10">
            <a:extLst>
              <a:ext uri="{FF2B5EF4-FFF2-40B4-BE49-F238E27FC236}">
                <a16:creationId xmlns:a16="http://schemas.microsoft.com/office/drawing/2014/main" id="{1B1DD2A6-2D14-094A-A0DA-E7EE69F19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8" t="15846" r="3418" b="11708"/>
          <a:stretch>
            <a:fillRect/>
          </a:stretch>
        </p:blipFill>
        <p:spPr bwMode="auto">
          <a:xfrm>
            <a:off x="4817343" y="1223963"/>
            <a:ext cx="126682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21" name="Picture 11">
            <a:extLst>
              <a:ext uri="{FF2B5EF4-FFF2-40B4-BE49-F238E27FC236}">
                <a16:creationId xmlns:a16="http://schemas.microsoft.com/office/drawing/2014/main" id="{1652E6C0-101D-DD4D-ADD6-DCF6D41B9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9" t="3410" r="29951" b="7198"/>
          <a:stretch>
            <a:fillRect/>
          </a:stretch>
        </p:blipFill>
        <p:spPr bwMode="auto">
          <a:xfrm>
            <a:off x="5300736" y="4944367"/>
            <a:ext cx="3143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4BD15B72-C5DE-634E-B1AD-54831D47B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8327" y="1319936"/>
            <a:ext cx="935038" cy="5556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BE" altLang="nl-BE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89E72571-C939-6F49-856A-55A8CAE67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3632" y="1332724"/>
            <a:ext cx="936625" cy="5556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BE" altLang="nl-BE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916BF647-6B45-E64E-B8E6-B17F9E0DB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1071" y="2346325"/>
            <a:ext cx="936625" cy="5556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BE" altLang="nl-BE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E9FE011A-4D0D-C94F-8DAB-43DE865F8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9853" y="2278856"/>
            <a:ext cx="1368425" cy="5556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BE" altLang="nl-BE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71A77819-F4E6-AC42-8EC7-60C4445D8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0781" y="3261518"/>
            <a:ext cx="1152525" cy="5556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BE" altLang="nl-BE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8EE51D24-5205-0449-AB2E-43AD97ED9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2019" y="3261517"/>
            <a:ext cx="1339850" cy="5556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BE" altLang="nl-BE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CF056D25-32A5-9B46-A7A0-6675450C35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2531" y="4154270"/>
            <a:ext cx="1117600" cy="5556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BE" altLang="nl-BE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DFBE4206-7C59-1642-A768-4ECEFA3F5C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2427" y="4138015"/>
            <a:ext cx="936625" cy="5556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BE" altLang="nl-BE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57CFB83A-3F9A-9049-AC54-2AF04D7B4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404" y="5118992"/>
            <a:ext cx="1223963" cy="5556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BE" altLang="nl-BE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E1CFAC4B-B11C-5947-9F14-524E7C858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4640" y="4949825"/>
            <a:ext cx="1344067" cy="7699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BE" altLang="nl-BE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8" name="Rechthoek 27">
            <a:extLst>
              <a:ext uri="{FF2B5EF4-FFF2-40B4-BE49-F238E27FC236}">
                <a16:creationId xmlns:a16="http://schemas.microsoft.com/office/drawing/2014/main" id="{B64BFB43-00F6-2C4F-B71C-12C231A79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0091" y="1196975"/>
            <a:ext cx="1360881" cy="87795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BE" altLang="nl-BE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" name="Rechthoek 28">
            <a:extLst>
              <a:ext uri="{FF2B5EF4-FFF2-40B4-BE49-F238E27FC236}">
                <a16:creationId xmlns:a16="http://schemas.microsoft.com/office/drawing/2014/main" id="{8DC57715-5E64-3043-9613-E4DF7AE02D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4475" y="2200971"/>
            <a:ext cx="1157287" cy="77946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BE" altLang="nl-BE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7FBA6451-FF7D-1941-9C90-5CED62AD5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4241" y="3093841"/>
            <a:ext cx="1177925" cy="84296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BE" altLang="nl-BE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8D82A5A6-8D84-9C4F-9AE2-C400DA5A3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977" y="4035923"/>
            <a:ext cx="698500" cy="745824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BE" altLang="nl-BE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2" name="Rechthoek 31">
            <a:extLst>
              <a:ext uri="{FF2B5EF4-FFF2-40B4-BE49-F238E27FC236}">
                <a16:creationId xmlns:a16="http://schemas.microsoft.com/office/drawing/2014/main" id="{850257C9-9A3A-7F47-AFC5-0C8F15548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6773" y="4897987"/>
            <a:ext cx="569913" cy="81756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BE" altLang="nl-BE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2838" name="Picture 65">
            <a:extLst>
              <a:ext uri="{FF2B5EF4-FFF2-40B4-BE49-F238E27FC236}">
                <a16:creationId xmlns:a16="http://schemas.microsoft.com/office/drawing/2014/main" id="{25C75485-FEFA-1647-A17B-CE1914F9C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2" t="25540" r="20665" b="26852"/>
          <a:stretch>
            <a:fillRect/>
          </a:stretch>
        </p:blipFill>
        <p:spPr bwMode="auto">
          <a:xfrm>
            <a:off x="1695314" y="5880511"/>
            <a:ext cx="108743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39" name="Picture 67">
            <a:extLst>
              <a:ext uri="{FF2B5EF4-FFF2-40B4-BE49-F238E27FC236}">
                <a16:creationId xmlns:a16="http://schemas.microsoft.com/office/drawing/2014/main" id="{B6D5099C-A5D3-6F4A-8F20-AB5730604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596" y="5864636"/>
            <a:ext cx="458788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hthoek 32">
            <a:extLst>
              <a:ext uri="{FF2B5EF4-FFF2-40B4-BE49-F238E27FC236}">
                <a16:creationId xmlns:a16="http://schemas.microsoft.com/office/drawing/2014/main" id="{9DB7C4F5-A120-464E-BF41-B70A1617F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2358" y="5856287"/>
            <a:ext cx="1117600" cy="7699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BE" altLang="nl-BE" sz="2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2836" name="Picture 68">
            <a:extLst>
              <a:ext uri="{FF2B5EF4-FFF2-40B4-BE49-F238E27FC236}">
                <a16:creationId xmlns:a16="http://schemas.microsoft.com/office/drawing/2014/main" id="{F3C2DEE6-CAC0-EB45-9BF2-589401646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770" y="5847047"/>
            <a:ext cx="1213301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837" name="Picture 69">
            <a:extLst>
              <a:ext uri="{FF2B5EF4-FFF2-40B4-BE49-F238E27FC236}">
                <a16:creationId xmlns:a16="http://schemas.microsoft.com/office/drawing/2014/main" id="{57D0ADB1-1262-044B-A99B-4EFCC184D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257" y="5864636"/>
            <a:ext cx="950913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Frisdrank Coca Cola Zero petfles 0.50l bij Tackburo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341" y="4049909"/>
            <a:ext cx="738344" cy="79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EFFE BR 33CL"/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419" y="4890996"/>
            <a:ext cx="875530" cy="87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28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2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2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328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2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2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Kalium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1466850"/>
            <a:ext cx="8244408" cy="4114800"/>
          </a:xfrm>
        </p:spPr>
        <p:txBody>
          <a:bodyPr/>
          <a:lstStyle/>
          <a:p>
            <a:r>
              <a:rPr lang="nl-BE" dirty="0"/>
              <a:t>Voeding</a:t>
            </a:r>
          </a:p>
          <a:p>
            <a:r>
              <a:rPr lang="nl-BE" dirty="0"/>
              <a:t>Polystyreensulfonaat</a:t>
            </a:r>
          </a:p>
          <a:p>
            <a:pPr lvl="1"/>
            <a:r>
              <a:rPr lang="nl-BE" dirty="0"/>
              <a:t>Kayexalate Ca</a:t>
            </a:r>
            <a:r>
              <a:rPr lang="nl-BE" baseline="30000" dirty="0"/>
              <a:t>®</a:t>
            </a:r>
            <a:endParaRPr lang="nl-BE" dirty="0"/>
          </a:p>
          <a:p>
            <a:pPr lvl="1"/>
            <a:r>
              <a:rPr lang="nl-BE" dirty="0"/>
              <a:t>Sorbisterit</a:t>
            </a:r>
            <a:r>
              <a:rPr lang="nl-BE" baseline="30000" dirty="0"/>
              <a:t>®</a:t>
            </a:r>
            <a:endParaRPr lang="nl-BE" dirty="0"/>
          </a:p>
          <a:p>
            <a:r>
              <a:rPr lang="nl-BE" dirty="0"/>
              <a:t>patiromer – Veltassa</a:t>
            </a:r>
            <a:r>
              <a:rPr lang="nl-BE" baseline="30000" dirty="0"/>
              <a:t>®</a:t>
            </a:r>
            <a:r>
              <a:rPr lang="nl-BE" dirty="0"/>
              <a:t> </a:t>
            </a:r>
          </a:p>
          <a:p>
            <a:r>
              <a:rPr lang="nl-BE" dirty="0"/>
              <a:t>Natriumzirkoniumcyclosilicaat – Lokelma</a:t>
            </a:r>
            <a:r>
              <a:rPr lang="nl-BE" baseline="30000" dirty="0"/>
              <a:t>®  </a:t>
            </a:r>
            <a:endParaRPr lang="nl-BE" dirty="0"/>
          </a:p>
          <a:p>
            <a:r>
              <a:rPr lang="nl-BE" dirty="0"/>
              <a:t>Dialyse </a:t>
            </a:r>
          </a:p>
        </p:txBody>
      </p:sp>
    </p:spTree>
    <p:extLst>
      <p:ext uri="{BB962C8B-B14F-4D97-AF65-F5344CB8AC3E}">
        <p14:creationId xmlns:p14="http://schemas.microsoft.com/office/powerpoint/2010/main" val="138466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el 1">
            <a:extLst>
              <a:ext uri="{FF2B5EF4-FFF2-40B4-BE49-F238E27FC236}">
                <a16:creationId xmlns:a16="http://schemas.microsoft.com/office/drawing/2014/main" id="{D426DF71-D1D5-AD49-B6AC-24503A515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188913"/>
            <a:ext cx="7772400" cy="576262"/>
          </a:xfrm>
        </p:spPr>
        <p:txBody>
          <a:bodyPr/>
          <a:lstStyle/>
          <a:p>
            <a:r>
              <a:rPr lang="nl-BE" altLang="nl-BE"/>
              <a:t>Fosforbinders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EBC5087-584D-6D4B-9C47-FD66475E60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533" y="1268760"/>
            <a:ext cx="7772400" cy="4987925"/>
          </a:xfrm>
        </p:spPr>
        <p:txBody>
          <a:bodyPr/>
          <a:lstStyle/>
          <a:p>
            <a:pPr>
              <a:defRPr/>
            </a:pPr>
            <a:r>
              <a:rPr lang="nl-BE" sz="2800" dirty="0"/>
              <a:t>Tijdstip inname</a:t>
            </a:r>
          </a:p>
          <a:p>
            <a:pPr>
              <a:defRPr/>
            </a:pPr>
            <a:r>
              <a:rPr lang="nl-BE" sz="2800" dirty="0"/>
              <a:t>Bij de juiste maaltijd innemen</a:t>
            </a:r>
          </a:p>
          <a:p>
            <a:pPr>
              <a:defRPr/>
            </a:pPr>
            <a:r>
              <a:rPr lang="nl-BE" sz="2800" dirty="0"/>
              <a:t>Hypo opvangen met druivensuiker / Sprite</a:t>
            </a:r>
          </a:p>
          <a:p>
            <a:pPr marL="0" indent="0">
              <a:buFontTx/>
              <a:buNone/>
              <a:defRPr/>
            </a:pPr>
            <a:r>
              <a:rPr lang="nl-BE" sz="2800" dirty="0"/>
              <a:t>  (niet met Cola)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/>
          <a:srcRect t="4417" r="48151" b="51903"/>
          <a:stretch/>
        </p:blipFill>
        <p:spPr>
          <a:xfrm>
            <a:off x="3131840" y="3717032"/>
            <a:ext cx="2712265" cy="22848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el 1">
            <a:extLst>
              <a:ext uri="{FF2B5EF4-FFF2-40B4-BE49-F238E27FC236}">
                <a16:creationId xmlns:a16="http://schemas.microsoft.com/office/drawing/2014/main" id="{9433F089-56DB-344F-923C-3DA40FB08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23850"/>
            <a:ext cx="7772400" cy="584200"/>
          </a:xfrm>
        </p:spPr>
        <p:txBody>
          <a:bodyPr/>
          <a:lstStyle/>
          <a:p>
            <a:r>
              <a:rPr lang="nl-BE" altLang="nl-BE" dirty="0"/>
              <a:t>Voorbeeldmenu </a:t>
            </a:r>
          </a:p>
        </p:txBody>
      </p:sp>
      <p:sp>
        <p:nvSpPr>
          <p:cNvPr id="34819" name="Tekstvak 4">
            <a:extLst>
              <a:ext uri="{FF2B5EF4-FFF2-40B4-BE49-F238E27FC236}">
                <a16:creationId xmlns:a16="http://schemas.microsoft.com/office/drawing/2014/main" id="{B7D530FF-D909-5841-8B98-F910043A58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5934" y="2060848"/>
            <a:ext cx="4498147" cy="2585323"/>
          </a:xfrm>
          <a:prstGeom prst="rect">
            <a:avLst/>
          </a:prstGeom>
          <a:noFill/>
          <a:ln w="19050">
            <a:solidFill>
              <a:srgbClr val="F2663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nl-BE" altLang="nl-BE" sz="1800" b="1" dirty="0">
                <a:solidFill>
                  <a:srgbClr val="F26631"/>
                </a:solidFill>
                <a:latin typeface="+mj-lt"/>
              </a:rPr>
              <a:t>Voorgeschreven 3 x 1 fosfaatbinder</a:t>
            </a:r>
          </a:p>
          <a:p>
            <a:pPr>
              <a:spcBef>
                <a:spcPct val="0"/>
              </a:spcBef>
            </a:pPr>
            <a:endParaRPr lang="nl-BE" altLang="nl-BE" sz="1600" dirty="0">
              <a:solidFill>
                <a:srgbClr val="F26631"/>
              </a:solidFill>
              <a:latin typeface="+mj-lt"/>
            </a:endParaRPr>
          </a:p>
          <a:p>
            <a:pPr>
              <a:spcBef>
                <a:spcPct val="0"/>
              </a:spcBef>
            </a:pPr>
            <a:r>
              <a:rPr lang="nl-BE" altLang="nl-BE" sz="1600" dirty="0">
                <a:solidFill>
                  <a:srgbClr val="F26631"/>
                </a:solidFill>
                <a:latin typeface="+mj-lt"/>
              </a:rPr>
              <a:t>Ontbijt: geen fosfaatbinder nodig</a:t>
            </a:r>
          </a:p>
          <a:p>
            <a:pPr>
              <a:spcBef>
                <a:spcPct val="0"/>
              </a:spcBef>
            </a:pPr>
            <a:endParaRPr lang="nl-BE" altLang="nl-BE" sz="1600" dirty="0">
              <a:solidFill>
                <a:srgbClr val="F26631"/>
              </a:solidFill>
              <a:latin typeface="+mj-lt"/>
            </a:endParaRPr>
          </a:p>
          <a:p>
            <a:pPr>
              <a:spcBef>
                <a:spcPct val="0"/>
              </a:spcBef>
            </a:pPr>
            <a:r>
              <a:rPr lang="nl-BE" altLang="nl-BE" sz="1600" dirty="0">
                <a:solidFill>
                  <a:srgbClr val="F26631"/>
                </a:solidFill>
                <a:latin typeface="+mj-lt"/>
              </a:rPr>
              <a:t>Warme maaltijd: 1 fosfaatbinder</a:t>
            </a:r>
          </a:p>
          <a:p>
            <a:pPr>
              <a:spcBef>
                <a:spcPct val="0"/>
              </a:spcBef>
            </a:pPr>
            <a:endParaRPr lang="nl-BE" altLang="nl-BE" sz="1600" dirty="0">
              <a:solidFill>
                <a:srgbClr val="F26631"/>
              </a:solidFill>
              <a:latin typeface="+mj-lt"/>
            </a:endParaRPr>
          </a:p>
          <a:p>
            <a:pPr>
              <a:spcBef>
                <a:spcPct val="0"/>
              </a:spcBef>
            </a:pPr>
            <a:r>
              <a:rPr lang="nl-BE" altLang="nl-BE" sz="1600" dirty="0">
                <a:solidFill>
                  <a:srgbClr val="F26631"/>
                </a:solidFill>
                <a:latin typeface="+mj-lt"/>
              </a:rPr>
              <a:t>Pannenkoek = melk en eieren: </a:t>
            </a:r>
            <a:br>
              <a:rPr lang="nl-BE" altLang="nl-BE" sz="1600" dirty="0">
                <a:solidFill>
                  <a:srgbClr val="F26631"/>
                </a:solidFill>
                <a:latin typeface="+mj-lt"/>
              </a:rPr>
            </a:br>
            <a:r>
              <a:rPr lang="nl-BE" altLang="nl-BE" sz="1600" dirty="0">
                <a:solidFill>
                  <a:srgbClr val="F26631"/>
                </a:solidFill>
                <a:latin typeface="+mj-lt"/>
              </a:rPr>
              <a:t>1 fosfaatbinder</a:t>
            </a:r>
          </a:p>
          <a:p>
            <a:pPr marL="0" indent="0">
              <a:spcBef>
                <a:spcPct val="0"/>
              </a:spcBef>
              <a:buNone/>
            </a:pPr>
            <a:endParaRPr lang="nl-BE" altLang="nl-BE" sz="1600" dirty="0">
              <a:solidFill>
                <a:srgbClr val="F26631"/>
              </a:solidFill>
              <a:latin typeface="+mj-lt"/>
            </a:endParaRPr>
          </a:p>
          <a:p>
            <a:pPr>
              <a:spcBef>
                <a:spcPct val="0"/>
              </a:spcBef>
            </a:pPr>
            <a:r>
              <a:rPr lang="nl-BE" altLang="nl-BE" sz="1600" dirty="0">
                <a:solidFill>
                  <a:srgbClr val="F26631"/>
                </a:solidFill>
                <a:latin typeface="+mj-lt"/>
              </a:rPr>
              <a:t>Avondmaal: 1 fosfaatbinder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89F343C-2809-8848-8EED-D855841EDA44}"/>
              </a:ext>
            </a:extLst>
          </p:cNvPr>
          <p:cNvSpPr txBox="1"/>
          <p:nvPr/>
        </p:nvSpPr>
        <p:spPr>
          <a:xfrm>
            <a:off x="900113" y="1273175"/>
            <a:ext cx="3657600" cy="504753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BE" sz="2000" b="1" dirty="0">
                <a:solidFill>
                  <a:srgbClr val="0055A4"/>
                </a:solidFill>
                <a:latin typeface="+mj-lt"/>
              </a:rPr>
              <a:t>Ontbijt: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nl-BE" sz="1600" dirty="0">
                <a:solidFill>
                  <a:srgbClr val="0055A4"/>
                </a:solidFill>
                <a:latin typeface="+mj-lt"/>
              </a:rPr>
              <a:t>2 witte pistolets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nl-BE" sz="1600" dirty="0">
                <a:solidFill>
                  <a:srgbClr val="0055A4"/>
                </a:solidFill>
                <a:latin typeface="+mj-lt"/>
              </a:rPr>
              <a:t>Becel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nl-BE" sz="1600" dirty="0">
                <a:solidFill>
                  <a:srgbClr val="0055A4"/>
                </a:solidFill>
                <a:latin typeface="+mj-lt"/>
              </a:rPr>
              <a:t>Confituur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nl-BE" sz="1600" dirty="0">
                <a:solidFill>
                  <a:srgbClr val="0055A4"/>
                </a:solidFill>
                <a:latin typeface="+mj-lt"/>
              </a:rPr>
              <a:t>Koffie</a:t>
            </a:r>
          </a:p>
          <a:p>
            <a:pPr>
              <a:defRPr/>
            </a:pPr>
            <a:r>
              <a:rPr lang="nl-BE" sz="2000" b="1" dirty="0">
                <a:solidFill>
                  <a:srgbClr val="0055A4"/>
                </a:solidFill>
                <a:latin typeface="+mj-lt"/>
              </a:rPr>
              <a:t>Middagmaal: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nl-BE" sz="1600" dirty="0">
                <a:solidFill>
                  <a:srgbClr val="0055A4"/>
                </a:solidFill>
                <a:latin typeface="+mj-lt"/>
              </a:rPr>
              <a:t>Hamburger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nl-BE" sz="1600" dirty="0">
                <a:solidFill>
                  <a:srgbClr val="0055A4"/>
                </a:solidFill>
                <a:latin typeface="+mj-lt"/>
              </a:rPr>
              <a:t>Gekookte aardappelen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nl-BE" sz="1600" dirty="0">
                <a:solidFill>
                  <a:srgbClr val="0055A4"/>
                </a:solidFill>
                <a:latin typeface="+mj-lt"/>
              </a:rPr>
              <a:t>Wortelen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nl-BE" sz="1600" dirty="0">
                <a:solidFill>
                  <a:srgbClr val="0055A4"/>
                </a:solidFill>
                <a:latin typeface="+mj-lt"/>
              </a:rPr>
              <a:t>Pintje</a:t>
            </a:r>
          </a:p>
          <a:p>
            <a:pPr>
              <a:defRPr/>
            </a:pPr>
            <a:r>
              <a:rPr lang="nl-BE" sz="2000" b="1" dirty="0">
                <a:solidFill>
                  <a:srgbClr val="0055A4"/>
                </a:solidFill>
                <a:latin typeface="+mj-lt"/>
              </a:rPr>
              <a:t>Tussendoor: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nl-BE" sz="1600" dirty="0">
                <a:solidFill>
                  <a:srgbClr val="0055A4"/>
                </a:solidFill>
                <a:latin typeface="+mj-lt"/>
              </a:rPr>
              <a:t>Pannenkoek met suiker</a:t>
            </a:r>
          </a:p>
          <a:p>
            <a:pPr>
              <a:defRPr/>
            </a:pPr>
            <a:r>
              <a:rPr lang="nl-BE" sz="2000" b="1" dirty="0">
                <a:solidFill>
                  <a:srgbClr val="0055A4"/>
                </a:solidFill>
                <a:latin typeface="+mj-lt"/>
              </a:rPr>
              <a:t>Avondmaal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nl-BE" sz="1600" dirty="0">
                <a:solidFill>
                  <a:srgbClr val="0055A4"/>
                </a:solidFill>
                <a:latin typeface="+mj-lt"/>
              </a:rPr>
              <a:t>3 sneden licht bruin brood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nl-BE" sz="1600" dirty="0">
                <a:solidFill>
                  <a:srgbClr val="0055A4"/>
                </a:solidFill>
                <a:latin typeface="+mj-lt"/>
              </a:rPr>
              <a:t>Becel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nl-BE" sz="1600" dirty="0">
                <a:solidFill>
                  <a:srgbClr val="0055A4"/>
                </a:solidFill>
                <a:latin typeface="+mj-lt"/>
              </a:rPr>
              <a:t>Vleesbrood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nl-BE" sz="1600" dirty="0">
                <a:solidFill>
                  <a:srgbClr val="0055A4"/>
                </a:solidFill>
                <a:latin typeface="+mj-lt"/>
              </a:rPr>
              <a:t>Koffie</a:t>
            </a:r>
          </a:p>
          <a:p>
            <a:pPr>
              <a:defRPr/>
            </a:pPr>
            <a:endParaRPr lang="nl-BE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el 1">
            <a:extLst>
              <a:ext uri="{FF2B5EF4-FFF2-40B4-BE49-F238E27FC236}">
                <a16:creationId xmlns:a16="http://schemas.microsoft.com/office/drawing/2014/main" id="{C48BC75C-05F9-534E-99FE-30486B757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23850"/>
            <a:ext cx="7772400" cy="512763"/>
          </a:xfrm>
        </p:spPr>
        <p:txBody>
          <a:bodyPr/>
          <a:lstStyle/>
          <a:p>
            <a:r>
              <a:rPr lang="nl-BE" altLang="nl-BE"/>
              <a:t>Praktisch voorbeeld </a:t>
            </a:r>
          </a:p>
        </p:txBody>
      </p:sp>
      <p:sp>
        <p:nvSpPr>
          <p:cNvPr id="35843" name="Tijdelijke aanduiding voor inhoud 2">
            <a:extLst>
              <a:ext uri="{FF2B5EF4-FFF2-40B4-BE49-F238E27FC236}">
                <a16:creationId xmlns:a16="http://schemas.microsoft.com/office/drawing/2014/main" id="{0739733F-425E-4D45-9103-410CED10E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08050"/>
            <a:ext cx="7772400" cy="4987925"/>
          </a:xfrm>
        </p:spPr>
        <p:txBody>
          <a:bodyPr/>
          <a:lstStyle/>
          <a:p>
            <a:r>
              <a:rPr lang="nl-BE" altLang="nl-BE" sz="2800" dirty="0"/>
              <a:t>Man</a:t>
            </a:r>
          </a:p>
          <a:p>
            <a:r>
              <a:rPr lang="nl-BE" altLang="nl-BE" sz="2800" dirty="0"/>
              <a:t>65 jaar</a:t>
            </a:r>
          </a:p>
          <a:p>
            <a:r>
              <a:rPr lang="nl-BE" altLang="nl-BE" sz="2800" dirty="0"/>
              <a:t>1,70m en 70kg </a:t>
            </a:r>
            <a:r>
              <a:rPr lang="nl-BE" altLang="nl-BE" sz="2800" dirty="0">
                <a:sym typeface="Wingdings" pitchFamily="2" charset="2"/>
              </a:rPr>
              <a:t> BMI=24,2</a:t>
            </a:r>
          </a:p>
          <a:p>
            <a:r>
              <a:rPr lang="nl-BE" altLang="nl-BE" sz="2800" dirty="0">
                <a:sym typeface="Wingdings" pitchFamily="2" charset="2"/>
              </a:rPr>
              <a:t>GFR = 20 ml/min</a:t>
            </a:r>
          </a:p>
          <a:p>
            <a:r>
              <a:rPr lang="nl-BE" altLang="nl-BE" sz="2800" dirty="0">
                <a:sym typeface="Wingdings" pitchFamily="2" charset="2"/>
              </a:rPr>
              <a:t>Bloeddruk = 17/10</a:t>
            </a:r>
          </a:p>
          <a:p>
            <a:r>
              <a:rPr lang="nl-BE" altLang="nl-BE" sz="2800" dirty="0">
                <a:sym typeface="Wingdings" pitchFamily="2" charset="2"/>
              </a:rPr>
              <a:t>K= 6,1 </a:t>
            </a:r>
            <a:r>
              <a:rPr lang="nl-BE" altLang="nl-BE" sz="2800" dirty="0" err="1">
                <a:sym typeface="Wingdings" pitchFamily="2" charset="2"/>
              </a:rPr>
              <a:t>mmol</a:t>
            </a:r>
            <a:r>
              <a:rPr lang="nl-BE" altLang="nl-BE" sz="2800" dirty="0">
                <a:sym typeface="Wingdings" pitchFamily="2" charset="2"/>
              </a:rPr>
              <a:t>/l</a:t>
            </a:r>
          </a:p>
          <a:p>
            <a:r>
              <a:rPr lang="nl-BE" altLang="nl-BE" sz="2800" dirty="0">
                <a:sym typeface="Wingdings" pitchFamily="2" charset="2"/>
              </a:rPr>
              <a:t>P= 1,95 </a:t>
            </a:r>
            <a:r>
              <a:rPr lang="nl-BE" altLang="nl-BE" sz="2800" dirty="0" err="1">
                <a:sym typeface="Wingdings" pitchFamily="2" charset="2"/>
              </a:rPr>
              <a:t>mmol</a:t>
            </a:r>
            <a:r>
              <a:rPr lang="nl-BE" altLang="nl-BE" sz="2800" dirty="0">
                <a:sym typeface="Wingdings" pitchFamily="2" charset="2"/>
              </a:rPr>
              <a:t>/l</a:t>
            </a:r>
            <a:endParaRPr lang="nl-BE" altLang="nl-BE" sz="28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kstvak 3">
            <a:extLst>
              <a:ext uri="{FF2B5EF4-FFF2-40B4-BE49-F238E27FC236}">
                <a16:creationId xmlns:a16="http://schemas.microsoft.com/office/drawing/2014/main" id="{B133D9D1-C93E-204F-A027-DB64A1B21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328" y="438944"/>
            <a:ext cx="3176587" cy="529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BE" altLang="nl-BE" sz="1600" b="1" u="sng" dirty="0">
                <a:latin typeface="+mj-lt"/>
              </a:rPr>
              <a:t>Ontbijt: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BE" altLang="nl-BE" sz="1600" dirty="0">
                <a:latin typeface="+mj-lt"/>
              </a:rPr>
              <a:t>2 sneden volkoren brood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BE" altLang="nl-BE" sz="1600" dirty="0">
                <a:latin typeface="+mj-lt"/>
              </a:rPr>
              <a:t>Margarine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BE" altLang="nl-BE" sz="1600" dirty="0">
                <a:latin typeface="+mj-lt"/>
              </a:rPr>
              <a:t>1 sneetje Leerdammer (48+)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BE" altLang="nl-BE" sz="1600" dirty="0">
                <a:latin typeface="+mj-lt"/>
              </a:rPr>
              <a:t>Choco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BE" altLang="nl-BE" sz="1600" dirty="0">
                <a:latin typeface="+mj-lt"/>
              </a:rPr>
              <a:t>2 Tassen koffie + suiker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BE" altLang="nl-BE" sz="1600" dirty="0">
                <a:latin typeface="+mj-lt"/>
              </a:rPr>
              <a:t>1 kiwi</a:t>
            </a:r>
          </a:p>
          <a:p>
            <a:pPr>
              <a:spcBef>
                <a:spcPct val="0"/>
              </a:spcBef>
              <a:buFontTx/>
              <a:buNone/>
            </a:pPr>
            <a:br>
              <a:rPr lang="nl-BE" altLang="nl-BE" sz="1600" dirty="0">
                <a:latin typeface="+mj-lt"/>
              </a:rPr>
            </a:br>
            <a:r>
              <a:rPr lang="nl-BE" altLang="nl-BE" sz="1600" b="1" u="sng" dirty="0">
                <a:latin typeface="+mj-lt"/>
              </a:rPr>
              <a:t>Middagmaal:</a:t>
            </a:r>
            <a:r>
              <a:rPr lang="nl-BE" altLang="nl-BE" sz="1600" dirty="0">
                <a:latin typeface="+mj-lt"/>
              </a:rPr>
              <a:t> (met zout bereid)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BE" altLang="nl-BE" sz="1600" dirty="0">
                <a:latin typeface="+mj-lt"/>
              </a:rPr>
              <a:t>1 bord bloemkoolsoep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BE" altLang="nl-BE" sz="1600" dirty="0">
                <a:latin typeface="+mj-lt"/>
              </a:rPr>
              <a:t>2 gestoomde aardappelen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BE" altLang="nl-BE" sz="1600" dirty="0">
                <a:latin typeface="+mj-lt"/>
              </a:rPr>
              <a:t>200g gekookte groenten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BE" altLang="nl-BE" sz="1600" dirty="0">
                <a:latin typeface="+mj-lt"/>
              </a:rPr>
              <a:t>100g vlees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BE" altLang="nl-BE" sz="1600" dirty="0">
                <a:latin typeface="+mj-lt"/>
              </a:rPr>
              <a:t>Margarine (bak- en braadvet)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BE" altLang="nl-BE" sz="1600" dirty="0">
                <a:latin typeface="+mj-lt"/>
              </a:rPr>
              <a:t>1 potje rijstpap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BE" altLang="nl-BE" sz="1600" dirty="0">
                <a:latin typeface="+mj-lt"/>
              </a:rPr>
              <a:t>1 glas water</a:t>
            </a:r>
          </a:p>
          <a:p>
            <a:pPr>
              <a:spcBef>
                <a:spcPct val="0"/>
              </a:spcBef>
              <a:buFontTx/>
              <a:buNone/>
            </a:pPr>
            <a:endParaRPr lang="nl-BE" altLang="nl-BE" sz="1600" dirty="0">
              <a:latin typeface="+mj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BE" altLang="nl-BE" sz="1600" b="1" u="sng" dirty="0">
                <a:latin typeface="+mj-lt"/>
              </a:rPr>
              <a:t>Tussendoortje: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BE" altLang="nl-BE" sz="1600" dirty="0">
                <a:latin typeface="+mj-lt"/>
              </a:rPr>
              <a:t>2 tassen koffie + suiker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BE" altLang="nl-BE" sz="1600" dirty="0">
                <a:latin typeface="+mj-lt"/>
              </a:rPr>
              <a:t>3 Boudoirs</a:t>
            </a:r>
          </a:p>
          <a:p>
            <a:pPr>
              <a:spcBef>
                <a:spcPct val="0"/>
              </a:spcBef>
              <a:buFontTx/>
              <a:buNone/>
            </a:pPr>
            <a:endParaRPr lang="nl-BE" altLang="nl-BE" sz="1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6867" name="Tekstvak 4">
            <a:extLst>
              <a:ext uri="{FF2B5EF4-FFF2-40B4-BE49-F238E27FC236}">
                <a16:creationId xmlns:a16="http://schemas.microsoft.com/office/drawing/2014/main" id="{7EF3D219-7099-CC43-8519-853401F91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2" y="404664"/>
            <a:ext cx="3816350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BE" altLang="nl-BE" sz="1600" b="1" u="sng" dirty="0">
                <a:latin typeface="+mj-lt"/>
              </a:rPr>
              <a:t>Avondmaal: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BE" altLang="nl-BE" sz="1600" dirty="0">
                <a:latin typeface="+mj-lt"/>
              </a:rPr>
              <a:t>3 sneden volkoren brood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BE" altLang="nl-BE" sz="1600" dirty="0">
                <a:latin typeface="+mj-lt"/>
              </a:rPr>
              <a:t>Margarine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BE" altLang="nl-BE" sz="1600" dirty="0">
                <a:latin typeface="+mj-lt"/>
              </a:rPr>
              <a:t>2 sneetjes charcuterie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BE" altLang="nl-BE" sz="1600" dirty="0">
                <a:latin typeface="+mj-lt"/>
              </a:rPr>
              <a:t>Confituur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BE" altLang="nl-BE" sz="1600" dirty="0">
                <a:latin typeface="+mj-lt"/>
              </a:rPr>
              <a:t>1 bordje rauwe groenten + mayonaise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BE" altLang="nl-BE" sz="1600" dirty="0">
                <a:latin typeface="+mj-lt"/>
              </a:rPr>
              <a:t>2 tassen koffie  + suiker</a:t>
            </a:r>
          </a:p>
          <a:p>
            <a:pPr>
              <a:spcBef>
                <a:spcPct val="0"/>
              </a:spcBef>
              <a:buFontTx/>
              <a:buNone/>
            </a:pPr>
            <a:endParaRPr lang="nl-BE" altLang="nl-BE" sz="1600" dirty="0">
              <a:latin typeface="+mj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BE" altLang="nl-BE" sz="1600" b="1" u="sng" dirty="0">
                <a:latin typeface="+mj-lt"/>
              </a:rPr>
              <a:t>Tussendoortje: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BE" altLang="nl-BE" sz="1600" dirty="0">
                <a:latin typeface="+mj-lt"/>
              </a:rPr>
              <a:t>1 potje volle yoghurt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BE" altLang="nl-BE" sz="1600" dirty="0">
                <a:latin typeface="+mj-lt"/>
              </a:rPr>
              <a:t>1 sinaasappel </a:t>
            </a:r>
          </a:p>
        </p:txBody>
      </p:sp>
      <p:sp>
        <p:nvSpPr>
          <p:cNvPr id="19" name="Tekstvak 4">
            <a:extLst>
              <a:ext uri="{FF2B5EF4-FFF2-40B4-BE49-F238E27FC236}">
                <a16:creationId xmlns:a16="http://schemas.microsoft.com/office/drawing/2014/main" id="{B7D530FF-D909-5841-8B98-F910043A58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077" y="3212976"/>
            <a:ext cx="4498147" cy="346248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nl-BE" altLang="nl-BE" sz="1800" b="1" dirty="0">
                <a:solidFill>
                  <a:srgbClr val="F26631"/>
                </a:solidFill>
                <a:latin typeface="+mj-lt"/>
              </a:rPr>
              <a:t>Aanpassingen:</a:t>
            </a:r>
          </a:p>
          <a:p>
            <a:pPr>
              <a:spcBef>
                <a:spcPct val="0"/>
              </a:spcBef>
            </a:pPr>
            <a:r>
              <a:rPr lang="nl-BE" altLang="nl-BE" sz="1600" dirty="0">
                <a:solidFill>
                  <a:srgbClr val="F26631"/>
                </a:solidFill>
                <a:latin typeface="+mj-lt"/>
              </a:rPr>
              <a:t>Volkoren brood </a:t>
            </a:r>
            <a:r>
              <a:rPr lang="nl-BE" altLang="nl-BE" sz="1600" dirty="0">
                <a:solidFill>
                  <a:srgbClr val="F26631"/>
                </a:solidFill>
                <a:latin typeface="+mj-lt"/>
                <a:sym typeface="Wingdings" panose="05000000000000000000" pitchFamily="2" charset="2"/>
              </a:rPr>
              <a:t></a:t>
            </a:r>
            <a:r>
              <a:rPr lang="nl-BE" altLang="nl-BE" sz="1600" dirty="0">
                <a:solidFill>
                  <a:srgbClr val="F26631"/>
                </a:solidFill>
                <a:latin typeface="+mj-lt"/>
              </a:rPr>
              <a:t> wit brood</a:t>
            </a:r>
          </a:p>
          <a:p>
            <a:pPr>
              <a:spcBef>
                <a:spcPct val="0"/>
              </a:spcBef>
            </a:pPr>
            <a:r>
              <a:rPr lang="nl-BE" altLang="nl-BE" sz="1600" dirty="0">
                <a:solidFill>
                  <a:srgbClr val="F26631"/>
                </a:solidFill>
                <a:latin typeface="+mj-lt"/>
              </a:rPr>
              <a:t>Voldoende smeer- en bereidingsvetten</a:t>
            </a:r>
          </a:p>
          <a:p>
            <a:pPr>
              <a:spcBef>
                <a:spcPct val="0"/>
              </a:spcBef>
            </a:pPr>
            <a:r>
              <a:rPr lang="nl-BE" altLang="nl-BE" sz="1600" dirty="0">
                <a:solidFill>
                  <a:srgbClr val="F26631"/>
                </a:solidFill>
                <a:latin typeface="+mj-lt"/>
              </a:rPr>
              <a:t>Beleg </a:t>
            </a:r>
            <a:r>
              <a:rPr lang="nl-BE" altLang="nl-BE" sz="1600" dirty="0">
                <a:solidFill>
                  <a:srgbClr val="F26631"/>
                </a:solidFill>
                <a:sym typeface="Wingdings" panose="05000000000000000000" pitchFamily="2" charset="2"/>
              </a:rPr>
              <a:t></a:t>
            </a:r>
            <a:r>
              <a:rPr lang="nl-BE" altLang="nl-BE" sz="1600" dirty="0">
                <a:solidFill>
                  <a:srgbClr val="F26631"/>
                </a:solidFill>
                <a:latin typeface="+mj-lt"/>
              </a:rPr>
              <a:t> fosforarme soorten = confituur, honing, …</a:t>
            </a:r>
          </a:p>
          <a:p>
            <a:pPr>
              <a:spcBef>
                <a:spcPct val="0"/>
              </a:spcBef>
            </a:pPr>
            <a:r>
              <a:rPr lang="nl-BE" altLang="nl-BE" sz="1600" dirty="0">
                <a:solidFill>
                  <a:srgbClr val="F26631"/>
                </a:solidFill>
                <a:latin typeface="+mj-lt"/>
              </a:rPr>
              <a:t>Koffie </a:t>
            </a:r>
            <a:r>
              <a:rPr lang="nl-BE" altLang="nl-BE" sz="1600" dirty="0">
                <a:solidFill>
                  <a:srgbClr val="F26631"/>
                </a:solidFill>
                <a:sym typeface="Wingdings" panose="05000000000000000000" pitchFamily="2" charset="2"/>
              </a:rPr>
              <a:t></a:t>
            </a:r>
            <a:r>
              <a:rPr lang="nl-BE" altLang="nl-BE" sz="1600" dirty="0">
                <a:solidFill>
                  <a:srgbClr val="F26631"/>
                </a:solidFill>
                <a:latin typeface="+mj-lt"/>
              </a:rPr>
              <a:t> thee</a:t>
            </a:r>
          </a:p>
          <a:p>
            <a:pPr>
              <a:spcBef>
                <a:spcPct val="0"/>
              </a:spcBef>
            </a:pPr>
            <a:r>
              <a:rPr lang="nl-BE" altLang="nl-BE" sz="1600" dirty="0">
                <a:solidFill>
                  <a:srgbClr val="F26631"/>
                </a:solidFill>
                <a:latin typeface="+mj-lt"/>
              </a:rPr>
              <a:t>Kiwi </a:t>
            </a:r>
            <a:r>
              <a:rPr lang="nl-BE" altLang="nl-BE" sz="1600" dirty="0">
                <a:solidFill>
                  <a:srgbClr val="F26631"/>
                </a:solidFill>
                <a:sym typeface="Wingdings" panose="05000000000000000000" pitchFamily="2" charset="2"/>
              </a:rPr>
              <a:t></a:t>
            </a:r>
            <a:r>
              <a:rPr lang="nl-BE" altLang="nl-BE" sz="1600" dirty="0">
                <a:solidFill>
                  <a:srgbClr val="F26631"/>
                </a:solidFill>
                <a:latin typeface="+mj-lt"/>
              </a:rPr>
              <a:t> appel, peer, …</a:t>
            </a:r>
          </a:p>
          <a:p>
            <a:pPr>
              <a:spcBef>
                <a:spcPct val="0"/>
              </a:spcBef>
            </a:pPr>
            <a:r>
              <a:rPr lang="nl-BE" altLang="nl-BE" sz="1600" dirty="0">
                <a:solidFill>
                  <a:srgbClr val="F26631"/>
                </a:solidFill>
                <a:latin typeface="+mj-lt"/>
              </a:rPr>
              <a:t>Middagmaal </a:t>
            </a:r>
            <a:r>
              <a:rPr lang="nl-BE" altLang="nl-BE" sz="1600" dirty="0">
                <a:solidFill>
                  <a:srgbClr val="F26631"/>
                </a:solidFill>
                <a:sym typeface="Wingdings" panose="05000000000000000000" pitchFamily="2" charset="2"/>
              </a:rPr>
              <a:t></a:t>
            </a:r>
            <a:r>
              <a:rPr lang="nl-BE" altLang="nl-BE" sz="1600" dirty="0">
                <a:solidFill>
                  <a:srgbClr val="F26631"/>
                </a:solidFill>
                <a:latin typeface="+mj-lt"/>
              </a:rPr>
              <a:t> geen zout toevoegen</a:t>
            </a:r>
          </a:p>
          <a:p>
            <a:pPr>
              <a:spcBef>
                <a:spcPct val="0"/>
              </a:spcBef>
            </a:pPr>
            <a:r>
              <a:rPr lang="nl-BE" altLang="nl-BE" sz="1600" dirty="0">
                <a:solidFill>
                  <a:srgbClr val="F26631"/>
                </a:solidFill>
                <a:latin typeface="+mj-lt"/>
              </a:rPr>
              <a:t>Gestoomd </a:t>
            </a:r>
            <a:r>
              <a:rPr lang="nl-BE" altLang="nl-BE" sz="1600" dirty="0">
                <a:solidFill>
                  <a:srgbClr val="F26631"/>
                </a:solidFill>
                <a:sym typeface="Wingdings" panose="05000000000000000000" pitchFamily="2" charset="2"/>
              </a:rPr>
              <a:t></a:t>
            </a:r>
            <a:r>
              <a:rPr lang="nl-BE" altLang="nl-BE" sz="1600" dirty="0">
                <a:solidFill>
                  <a:srgbClr val="F26631"/>
                </a:solidFill>
                <a:latin typeface="+mj-lt"/>
              </a:rPr>
              <a:t> gekookt</a:t>
            </a:r>
          </a:p>
          <a:p>
            <a:pPr>
              <a:spcBef>
                <a:spcPct val="0"/>
              </a:spcBef>
            </a:pPr>
            <a:r>
              <a:rPr lang="nl-BE" altLang="nl-BE" sz="1600" dirty="0">
                <a:solidFill>
                  <a:srgbClr val="F26631"/>
                </a:solidFill>
                <a:latin typeface="+mj-lt"/>
              </a:rPr>
              <a:t>Portie vlees </a:t>
            </a:r>
            <a:r>
              <a:rPr lang="nl-BE" altLang="nl-BE" sz="1600" dirty="0">
                <a:solidFill>
                  <a:srgbClr val="F26631"/>
                </a:solidFill>
                <a:sym typeface="Wingdings" panose="05000000000000000000" pitchFamily="2" charset="2"/>
              </a:rPr>
              <a:t></a:t>
            </a:r>
            <a:r>
              <a:rPr lang="nl-BE" altLang="nl-BE" sz="1600" dirty="0">
                <a:solidFill>
                  <a:srgbClr val="F26631"/>
                </a:solidFill>
                <a:latin typeface="+mj-lt"/>
              </a:rPr>
              <a:t> 125 – 150g</a:t>
            </a:r>
          </a:p>
          <a:p>
            <a:pPr>
              <a:spcBef>
                <a:spcPct val="0"/>
              </a:spcBef>
            </a:pPr>
            <a:r>
              <a:rPr lang="nl-BE" altLang="nl-BE" sz="1600" dirty="0">
                <a:solidFill>
                  <a:srgbClr val="F26631"/>
                </a:solidFill>
                <a:latin typeface="+mj-lt"/>
              </a:rPr>
              <a:t>Geen extra (rauwe) groenten bij het avondmaal</a:t>
            </a:r>
          </a:p>
          <a:p>
            <a:pPr>
              <a:spcBef>
                <a:spcPct val="0"/>
              </a:spcBef>
            </a:pPr>
            <a:r>
              <a:rPr lang="nl-BE" altLang="nl-BE" sz="1600" dirty="0">
                <a:solidFill>
                  <a:srgbClr val="F26631"/>
                </a:solidFill>
                <a:latin typeface="+mj-lt"/>
              </a:rPr>
              <a:t>1 stuk vers fruit + 1 portie blikfruit</a:t>
            </a:r>
          </a:p>
        </p:txBody>
      </p:sp>
      <p:sp>
        <p:nvSpPr>
          <p:cNvPr id="7" name="Afgeronde rechthoek 6"/>
          <p:cNvSpPr/>
          <p:nvPr/>
        </p:nvSpPr>
        <p:spPr bwMode="auto">
          <a:xfrm>
            <a:off x="3804866" y="3212976"/>
            <a:ext cx="5112568" cy="3570208"/>
          </a:xfrm>
          <a:prstGeom prst="roundRect">
            <a:avLst/>
          </a:prstGeom>
          <a:noFill/>
          <a:ln w="19050" cap="flat" cmpd="sng" algn="ctr">
            <a:solidFill>
              <a:srgbClr val="F2663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271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kstvak 3"/>
          <p:cNvSpPr txBox="1">
            <a:spLocks noChangeArrowheads="1"/>
          </p:cNvSpPr>
          <p:nvPr/>
        </p:nvSpPr>
        <p:spPr bwMode="auto">
          <a:xfrm>
            <a:off x="683568" y="620688"/>
            <a:ext cx="79928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55A4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55A4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55A4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55A4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55A4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5A4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BE" altLang="nl-BE" sz="2400" b="1" dirty="0">
                <a:solidFill>
                  <a:srgbClr val="F26631"/>
                </a:solidFill>
                <a:latin typeface="+mj-lt"/>
              </a:rPr>
              <a:t>Enkele aanpassingen maken al een groot verschil:</a:t>
            </a:r>
          </a:p>
        </p:txBody>
      </p:sp>
      <p:graphicFrame>
        <p:nvGraphicFramePr>
          <p:cNvPr id="2" name="Tabe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1430732"/>
              </p:ext>
            </p:extLst>
          </p:nvPr>
        </p:nvGraphicFramePr>
        <p:xfrm>
          <a:off x="1116013" y="1484313"/>
          <a:ext cx="6912371" cy="38496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0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0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22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89980">
                <a:tc>
                  <a:txBody>
                    <a:bodyPr/>
                    <a:lstStyle/>
                    <a:p>
                      <a:pPr algn="ctr"/>
                      <a:r>
                        <a:rPr lang="nl-BE" sz="1800" b="1" dirty="0">
                          <a:solidFill>
                            <a:srgbClr val="0055A4"/>
                          </a:solidFill>
                        </a:rPr>
                        <a:t>Anamnese</a:t>
                      </a:r>
                      <a:endParaRPr lang="nl-BE" sz="1800" b="1" dirty="0">
                        <a:solidFill>
                          <a:srgbClr val="0055A4"/>
                        </a:solidFill>
                        <a:latin typeface="+mj-lt"/>
                      </a:endParaRPr>
                    </a:p>
                  </a:txBody>
                  <a:tcPr marL="91432" marR="91432" marT="45730" marB="45730" anchor="ctr">
                    <a:lnL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5A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b="1" dirty="0">
                          <a:solidFill>
                            <a:srgbClr val="0055A4"/>
                          </a:solidFill>
                        </a:rPr>
                        <a:t>Aangepast</a:t>
                      </a:r>
                      <a:r>
                        <a:rPr lang="nl-BE" sz="1800" b="1" baseline="0" dirty="0">
                          <a:solidFill>
                            <a:srgbClr val="0055A4"/>
                          </a:solidFill>
                        </a:rPr>
                        <a:t> dagschema</a:t>
                      </a:r>
                      <a:endParaRPr lang="nl-BE" sz="1800" b="1" dirty="0">
                        <a:solidFill>
                          <a:srgbClr val="0055A4"/>
                        </a:solidFill>
                        <a:latin typeface="+mj-lt"/>
                      </a:endParaRPr>
                    </a:p>
                  </a:txBody>
                  <a:tcPr marL="91432" marR="91432" marT="45730" marB="45730" anchor="ctr">
                    <a:lnL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5A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b="1" dirty="0">
                          <a:solidFill>
                            <a:srgbClr val="0055A4"/>
                          </a:solidFill>
                        </a:rPr>
                        <a:t>Verschil </a:t>
                      </a:r>
                      <a:endParaRPr lang="nl-BE" sz="1800" b="1" dirty="0">
                        <a:solidFill>
                          <a:srgbClr val="0055A4"/>
                        </a:solidFill>
                        <a:latin typeface="+mj-lt"/>
                      </a:endParaRPr>
                    </a:p>
                  </a:txBody>
                  <a:tcPr marL="91432" marR="91432" marT="45730" marB="45730" anchor="ctr">
                    <a:lnL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5A4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623">
                <a:tc>
                  <a:txBody>
                    <a:bodyPr/>
                    <a:lstStyle/>
                    <a:p>
                      <a:pPr algn="ctr"/>
                      <a:r>
                        <a:rPr lang="nl-BE" sz="1800" dirty="0">
                          <a:solidFill>
                            <a:srgbClr val="0055A4"/>
                          </a:solidFill>
                        </a:rPr>
                        <a:t>2345 kcal </a:t>
                      </a:r>
                      <a:endParaRPr lang="nl-BE" sz="1800" dirty="0">
                        <a:solidFill>
                          <a:srgbClr val="0055A4"/>
                        </a:solidFill>
                        <a:latin typeface="+mj-lt"/>
                      </a:endParaRPr>
                    </a:p>
                  </a:txBody>
                  <a:tcPr marL="91432" marR="91432" marT="45730" marB="45730" anchor="ctr">
                    <a:lnL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dirty="0">
                          <a:solidFill>
                            <a:srgbClr val="0055A4"/>
                          </a:solidFill>
                        </a:rPr>
                        <a:t>2400 kcal</a:t>
                      </a:r>
                      <a:endParaRPr lang="nl-BE" sz="1800" dirty="0">
                        <a:solidFill>
                          <a:srgbClr val="0055A4"/>
                        </a:solidFill>
                        <a:latin typeface="+mj-lt"/>
                      </a:endParaRPr>
                    </a:p>
                  </a:txBody>
                  <a:tcPr marL="91432" marR="91432" marT="45730" marB="45730" anchor="ctr">
                    <a:lnL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b="1" dirty="0">
                          <a:solidFill>
                            <a:srgbClr val="F26631"/>
                          </a:solidFill>
                        </a:rPr>
                        <a:t>+ 55</a:t>
                      </a:r>
                      <a:r>
                        <a:rPr lang="nl-BE" sz="1800" b="1" baseline="0" dirty="0">
                          <a:solidFill>
                            <a:srgbClr val="F26631"/>
                          </a:solidFill>
                        </a:rPr>
                        <a:t> kcal</a:t>
                      </a:r>
                      <a:endParaRPr lang="nl-BE" sz="1800" b="1" dirty="0">
                        <a:solidFill>
                          <a:srgbClr val="F26631"/>
                        </a:solidFill>
                        <a:latin typeface="+mj-lt"/>
                      </a:endParaRPr>
                    </a:p>
                  </a:txBody>
                  <a:tcPr marL="91432" marR="91432" marT="45730" marB="45730" anchor="ctr">
                    <a:lnL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9980">
                <a:tc>
                  <a:txBody>
                    <a:bodyPr/>
                    <a:lstStyle/>
                    <a:p>
                      <a:pPr algn="ctr"/>
                      <a:r>
                        <a:rPr lang="nl-BE" sz="1800" dirty="0">
                          <a:solidFill>
                            <a:srgbClr val="0055A4"/>
                          </a:solidFill>
                        </a:rPr>
                        <a:t>72g eiwitten</a:t>
                      </a:r>
                    </a:p>
                    <a:p>
                      <a:pPr algn="ctr"/>
                      <a:r>
                        <a:rPr lang="nl-BE" sz="1800" dirty="0">
                          <a:solidFill>
                            <a:srgbClr val="0055A4"/>
                          </a:solidFill>
                        </a:rPr>
                        <a:t>(=1g</a:t>
                      </a:r>
                      <a:r>
                        <a:rPr lang="nl-BE" sz="1800" baseline="0" dirty="0">
                          <a:solidFill>
                            <a:srgbClr val="0055A4"/>
                          </a:solidFill>
                        </a:rPr>
                        <a:t>/kg LG)</a:t>
                      </a:r>
                      <a:endParaRPr lang="nl-BE" sz="1800" dirty="0">
                        <a:solidFill>
                          <a:srgbClr val="0055A4"/>
                        </a:solidFill>
                        <a:latin typeface="+mj-lt"/>
                      </a:endParaRPr>
                    </a:p>
                  </a:txBody>
                  <a:tcPr marL="91432" marR="91432" marT="45730" marB="45730" anchor="ctr">
                    <a:lnL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dirty="0">
                          <a:solidFill>
                            <a:srgbClr val="0055A4"/>
                          </a:solidFill>
                        </a:rPr>
                        <a:t>75g eiwitten</a:t>
                      </a:r>
                    </a:p>
                    <a:p>
                      <a:pPr algn="ctr"/>
                      <a:r>
                        <a:rPr lang="nl-BE" sz="1800" dirty="0">
                          <a:solidFill>
                            <a:srgbClr val="0055A4"/>
                          </a:solidFill>
                        </a:rPr>
                        <a:t>(=1,1g/kg</a:t>
                      </a:r>
                      <a:r>
                        <a:rPr lang="nl-BE" sz="1800" baseline="0" dirty="0">
                          <a:solidFill>
                            <a:srgbClr val="0055A4"/>
                          </a:solidFill>
                        </a:rPr>
                        <a:t> LG)</a:t>
                      </a:r>
                      <a:endParaRPr lang="nl-BE" sz="1800" dirty="0">
                        <a:solidFill>
                          <a:srgbClr val="0055A4"/>
                        </a:solidFill>
                        <a:latin typeface="+mj-lt"/>
                      </a:endParaRPr>
                    </a:p>
                  </a:txBody>
                  <a:tcPr marL="91432" marR="91432" marT="45730" marB="45730" anchor="ctr">
                    <a:lnL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b="1" dirty="0">
                          <a:solidFill>
                            <a:srgbClr val="F26631"/>
                          </a:solidFill>
                        </a:rPr>
                        <a:t>+ 3 g eiwitten</a:t>
                      </a:r>
                      <a:endParaRPr lang="nl-BE" sz="1800" b="1" dirty="0">
                        <a:solidFill>
                          <a:srgbClr val="F26631"/>
                        </a:solidFill>
                        <a:latin typeface="+mj-lt"/>
                      </a:endParaRPr>
                    </a:p>
                  </a:txBody>
                  <a:tcPr marL="91432" marR="91432" marT="45730" marB="45730" anchor="ctr">
                    <a:lnL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5623">
                <a:tc>
                  <a:txBody>
                    <a:bodyPr/>
                    <a:lstStyle/>
                    <a:p>
                      <a:pPr algn="ctr"/>
                      <a:r>
                        <a:rPr lang="nl-BE" sz="1800" dirty="0">
                          <a:solidFill>
                            <a:srgbClr val="0055A4"/>
                          </a:solidFill>
                        </a:rPr>
                        <a:t>3731 mg Natrium</a:t>
                      </a:r>
                      <a:endParaRPr lang="nl-BE" sz="1800" dirty="0">
                        <a:solidFill>
                          <a:srgbClr val="0055A4"/>
                        </a:solidFill>
                        <a:latin typeface="+mj-lt"/>
                      </a:endParaRPr>
                    </a:p>
                  </a:txBody>
                  <a:tcPr marL="91432" marR="91432" marT="45730" marB="45730" anchor="ctr">
                    <a:lnL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dirty="0">
                          <a:solidFill>
                            <a:srgbClr val="0055A4"/>
                          </a:solidFill>
                        </a:rPr>
                        <a:t>2088 mg Natrium</a:t>
                      </a:r>
                      <a:endParaRPr lang="nl-BE" sz="1800" dirty="0">
                        <a:solidFill>
                          <a:srgbClr val="0055A4"/>
                        </a:solidFill>
                        <a:latin typeface="+mj-lt"/>
                      </a:endParaRPr>
                    </a:p>
                  </a:txBody>
                  <a:tcPr marL="91432" marR="91432" marT="45730" marB="45730" anchor="ctr">
                    <a:lnL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b="1" dirty="0">
                          <a:solidFill>
                            <a:srgbClr val="F26631"/>
                          </a:solidFill>
                        </a:rPr>
                        <a:t>- 1643 mg</a:t>
                      </a:r>
                      <a:r>
                        <a:rPr lang="nl-BE" sz="1800" b="1" baseline="0" dirty="0">
                          <a:solidFill>
                            <a:srgbClr val="F26631"/>
                          </a:solidFill>
                        </a:rPr>
                        <a:t> Natrium</a:t>
                      </a:r>
                      <a:endParaRPr lang="nl-BE" sz="1800" b="1" dirty="0">
                        <a:solidFill>
                          <a:srgbClr val="F26631"/>
                        </a:solidFill>
                        <a:latin typeface="+mj-lt"/>
                      </a:endParaRPr>
                    </a:p>
                  </a:txBody>
                  <a:tcPr marL="91432" marR="91432" marT="45730" marB="45730" anchor="ctr">
                    <a:lnL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623">
                <a:tc>
                  <a:txBody>
                    <a:bodyPr/>
                    <a:lstStyle/>
                    <a:p>
                      <a:pPr algn="ctr"/>
                      <a:r>
                        <a:rPr lang="nl-BE" sz="1800" dirty="0">
                          <a:solidFill>
                            <a:srgbClr val="0055A4"/>
                          </a:solidFill>
                        </a:rPr>
                        <a:t>4080 mg Kalium</a:t>
                      </a:r>
                      <a:endParaRPr lang="nl-BE" sz="1800" dirty="0">
                        <a:solidFill>
                          <a:srgbClr val="0055A4"/>
                        </a:solidFill>
                        <a:latin typeface="+mj-lt"/>
                      </a:endParaRPr>
                    </a:p>
                  </a:txBody>
                  <a:tcPr marL="91432" marR="91432" marT="45730" marB="45730" anchor="ctr">
                    <a:lnL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dirty="0">
                          <a:solidFill>
                            <a:srgbClr val="0055A4"/>
                          </a:solidFill>
                        </a:rPr>
                        <a:t>1920 mg</a:t>
                      </a:r>
                      <a:r>
                        <a:rPr lang="nl-BE" sz="1800" baseline="0" dirty="0">
                          <a:solidFill>
                            <a:srgbClr val="0055A4"/>
                          </a:solidFill>
                        </a:rPr>
                        <a:t> Kalium</a:t>
                      </a:r>
                      <a:endParaRPr lang="nl-BE" sz="1800" dirty="0">
                        <a:solidFill>
                          <a:srgbClr val="0055A4"/>
                        </a:solidFill>
                        <a:latin typeface="+mj-lt"/>
                      </a:endParaRPr>
                    </a:p>
                  </a:txBody>
                  <a:tcPr marL="91432" marR="91432" marT="45730" marB="45730" anchor="ctr">
                    <a:lnL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b="1" dirty="0">
                          <a:solidFill>
                            <a:srgbClr val="F26631"/>
                          </a:solidFill>
                        </a:rPr>
                        <a:t>- 2160 mg Kalium</a:t>
                      </a:r>
                      <a:endParaRPr lang="nl-BE" sz="1800" b="1" dirty="0">
                        <a:solidFill>
                          <a:srgbClr val="F26631"/>
                        </a:solidFill>
                        <a:latin typeface="+mj-lt"/>
                      </a:endParaRPr>
                    </a:p>
                  </a:txBody>
                  <a:tcPr marL="91432" marR="91432" marT="45730" marB="45730" anchor="ctr">
                    <a:lnL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pPr algn="ctr"/>
                      <a:r>
                        <a:rPr lang="nl-BE" sz="1800" dirty="0">
                          <a:solidFill>
                            <a:srgbClr val="0055A4"/>
                          </a:solidFill>
                        </a:rPr>
                        <a:t>1391 mg Fosfor</a:t>
                      </a:r>
                      <a:endParaRPr lang="nl-BE" sz="1800" dirty="0">
                        <a:solidFill>
                          <a:srgbClr val="0055A4"/>
                        </a:solidFill>
                        <a:latin typeface="+mj-lt"/>
                      </a:endParaRPr>
                    </a:p>
                  </a:txBody>
                  <a:tcPr marL="91432" marR="91432" marT="45730" marB="45730" anchor="ctr">
                    <a:lnL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dirty="0">
                          <a:solidFill>
                            <a:srgbClr val="0055A4"/>
                          </a:solidFill>
                        </a:rPr>
                        <a:t>1033 mg Fosfor</a:t>
                      </a:r>
                      <a:endParaRPr lang="nl-BE" sz="1800" dirty="0">
                        <a:solidFill>
                          <a:srgbClr val="0055A4"/>
                        </a:solidFill>
                        <a:latin typeface="+mj-lt"/>
                      </a:endParaRPr>
                    </a:p>
                  </a:txBody>
                  <a:tcPr marL="91432" marR="91432" marT="45730" marB="45730" anchor="ctr">
                    <a:lnL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b="1" dirty="0">
                          <a:solidFill>
                            <a:srgbClr val="F26631"/>
                          </a:solidFill>
                        </a:rPr>
                        <a:t>- 358 mg Fosfor</a:t>
                      </a:r>
                      <a:endParaRPr lang="nl-BE" sz="1800" b="1" dirty="0">
                        <a:solidFill>
                          <a:srgbClr val="F26631"/>
                        </a:solidFill>
                        <a:latin typeface="+mj-lt"/>
                      </a:endParaRPr>
                    </a:p>
                  </a:txBody>
                  <a:tcPr marL="91432" marR="91432" marT="45730" marB="45730" anchor="ctr">
                    <a:lnL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45355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116831" y="1484784"/>
            <a:ext cx="8567737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514350" indent="-514350">
              <a:buFont typeface="+mj-lt"/>
              <a:buAutoNum type="arabicPeriod"/>
              <a:defRPr/>
            </a:pPr>
            <a:r>
              <a:rPr lang="nl-BE" kern="0" dirty="0">
                <a:solidFill>
                  <a:srgbClr val="00B0F0"/>
                </a:solidFill>
                <a:latin typeface="Tahoma" pitchFamily="34" charset="0"/>
                <a:sym typeface="Wingdings" pitchFamily="2" charset="2"/>
              </a:rPr>
              <a:t>Kalium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nl-BE" kern="0" dirty="0">
                <a:solidFill>
                  <a:srgbClr val="00B0F0"/>
                </a:solidFill>
                <a:latin typeface="Tahoma" pitchFamily="34" charset="0"/>
                <a:sym typeface="Wingdings" pitchFamily="2" charset="2"/>
              </a:rPr>
              <a:t>Vocht en zout -- drooggewicht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nl-BE" kern="0" dirty="0">
                <a:solidFill>
                  <a:srgbClr val="00B0F0"/>
                </a:solidFill>
                <a:latin typeface="Tahoma" pitchFamily="34" charset="0"/>
                <a:sym typeface="Wingdings" pitchFamily="2" charset="2"/>
              </a:rPr>
              <a:t>CKD-MBD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nl-BE" b="1" kern="0" dirty="0">
                <a:solidFill>
                  <a:srgbClr val="0055A4"/>
                </a:solidFill>
                <a:latin typeface="Tahoma" pitchFamily="34" charset="0"/>
                <a:sym typeface="Wingdings" pitchFamily="2" charset="2"/>
              </a:rPr>
              <a:t>Malnutritie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nl-BE" kern="0" dirty="0">
                <a:solidFill>
                  <a:srgbClr val="00B0F0"/>
                </a:solidFill>
                <a:latin typeface="Tahoma" pitchFamily="34" charset="0"/>
                <a:sym typeface="Wingdings" pitchFamily="2" charset="2"/>
              </a:rPr>
              <a:t>Anemie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nl-BE" kern="0" dirty="0">
                <a:solidFill>
                  <a:srgbClr val="00B0F0"/>
                </a:solidFill>
                <a:latin typeface="Tahoma" pitchFamily="34" charset="0"/>
                <a:sym typeface="Wingdings" pitchFamily="2" charset="2"/>
              </a:rPr>
              <a:t>Cardiovasculaire medicatie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nl-BE" kern="0" dirty="0">
                <a:solidFill>
                  <a:srgbClr val="00B0F0"/>
                </a:solidFill>
                <a:latin typeface="Tahoma" pitchFamily="34" charset="0"/>
                <a:sym typeface="Wingdings" pitchFamily="2" charset="2"/>
              </a:rPr>
              <a:t>Infecties</a:t>
            </a: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76956" y="609600"/>
            <a:ext cx="8891588" cy="1143000"/>
          </a:xfrm>
        </p:spPr>
        <p:txBody>
          <a:bodyPr/>
          <a:lstStyle/>
          <a:p>
            <a:r>
              <a:rPr lang="nl-NL" dirty="0">
                <a:solidFill>
                  <a:srgbClr val="F26631"/>
                </a:solidFill>
                <a:latin typeface="Tahoma" pitchFamily="34" charset="0"/>
              </a:rPr>
              <a:t>Overzicht</a:t>
            </a:r>
          </a:p>
        </p:txBody>
      </p:sp>
    </p:spTree>
    <p:extLst>
      <p:ext uri="{BB962C8B-B14F-4D97-AF65-F5344CB8AC3E}">
        <p14:creationId xmlns:p14="http://schemas.microsoft.com/office/powerpoint/2010/main" val="21460753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1C0FE5-7815-E049-AD8E-23C009015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Ondervoeding (Malnutritie)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85031B9-040B-8942-BDF8-AF9E991C8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u="sng" dirty="0"/>
              <a:t>Gevolgen</a:t>
            </a:r>
            <a:r>
              <a:rPr lang="nl-BE" dirty="0"/>
              <a:t>:</a:t>
            </a:r>
          </a:p>
          <a:p>
            <a:r>
              <a:rPr lang="nl-BE" dirty="0"/>
              <a:t>Gewichtsverlies</a:t>
            </a:r>
          </a:p>
          <a:p>
            <a:r>
              <a:rPr lang="nl-BE" dirty="0"/>
              <a:t>Algemene zwakte</a:t>
            </a:r>
          </a:p>
          <a:p>
            <a:r>
              <a:rPr lang="nl-BE" dirty="0"/>
              <a:t>Spierverlies</a:t>
            </a:r>
          </a:p>
          <a:p>
            <a:r>
              <a:rPr lang="nl-BE" dirty="0"/>
              <a:t>Verhoogd infectierisico</a:t>
            </a:r>
          </a:p>
          <a:p>
            <a:r>
              <a:rPr lang="nl-BE" dirty="0"/>
              <a:t>Verhoogde kans op hospitalisatienood</a:t>
            </a:r>
          </a:p>
          <a:p>
            <a:r>
              <a:rPr lang="nl-BE" dirty="0"/>
              <a:t>Verhoogde sterfte</a:t>
            </a:r>
          </a:p>
        </p:txBody>
      </p:sp>
    </p:spTree>
    <p:extLst>
      <p:ext uri="{BB962C8B-B14F-4D97-AF65-F5344CB8AC3E}">
        <p14:creationId xmlns:p14="http://schemas.microsoft.com/office/powerpoint/2010/main" val="124378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1C0FE5-7815-E049-AD8E-23C009015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Ondervoeding (Malnutritie)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85031B9-040B-8942-BDF8-AF9E991C8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u="sng" dirty="0"/>
              <a:t>Oorzaken</a:t>
            </a:r>
            <a:r>
              <a:rPr lang="nl-BE" dirty="0"/>
              <a:t>:</a:t>
            </a:r>
          </a:p>
          <a:p>
            <a:r>
              <a:rPr lang="nl-BE" dirty="0"/>
              <a:t>Anorexie</a:t>
            </a:r>
          </a:p>
          <a:p>
            <a:pPr lvl="1"/>
            <a:r>
              <a:rPr lang="nl-BE" dirty="0">
                <a:sym typeface="Wingdings" pitchFamily="2" charset="2"/>
              </a:rPr>
              <a:t>Nierfalen  uremie  anorexie (leptine)</a:t>
            </a:r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3597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1C0FE5-7815-E049-AD8E-23C009015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Ondervoeding (Malnutritie)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BA68A9D5-C506-0849-93DD-B0502ECE00EB}"/>
              </a:ext>
            </a:extLst>
          </p:cNvPr>
          <p:cNvSpPr/>
          <p:nvPr/>
        </p:nvSpPr>
        <p:spPr bwMode="auto">
          <a:xfrm>
            <a:off x="7668344" y="5733256"/>
            <a:ext cx="1224136" cy="9361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85031B9-040B-8942-BDF8-AF9E991C8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u="sng" dirty="0"/>
              <a:t>Oorzaken</a:t>
            </a:r>
            <a:r>
              <a:rPr lang="nl-BE" dirty="0"/>
              <a:t>:</a:t>
            </a:r>
          </a:p>
          <a:p>
            <a:r>
              <a:rPr lang="nl-BE" dirty="0"/>
              <a:t>Anorexie</a:t>
            </a:r>
          </a:p>
          <a:p>
            <a:r>
              <a:rPr lang="nl-BE" dirty="0"/>
              <a:t>Eenzijdig dieet </a:t>
            </a:r>
          </a:p>
          <a:p>
            <a:pPr lvl="1"/>
            <a:r>
              <a:rPr lang="nl-BE" dirty="0"/>
              <a:t>Kaliumarm = arm aan</a:t>
            </a:r>
          </a:p>
          <a:p>
            <a:pPr lvl="2"/>
            <a:r>
              <a:rPr lang="nl-BE" dirty="0"/>
              <a:t>(wateroplosbare) vitaminen</a:t>
            </a:r>
          </a:p>
          <a:p>
            <a:pPr lvl="2"/>
            <a:r>
              <a:rPr lang="nl-BE" dirty="0"/>
              <a:t>Vezels </a:t>
            </a:r>
            <a:r>
              <a:rPr lang="nl-BE" dirty="0">
                <a:sym typeface="Wingdings" pitchFamily="2" charset="2"/>
              </a:rPr>
              <a:t> constipatie  eetlust</a:t>
            </a:r>
          </a:p>
          <a:p>
            <a:pPr lvl="1"/>
            <a:r>
              <a:rPr lang="nl-BE" dirty="0">
                <a:sym typeface="Wingdings" pitchFamily="2" charset="2"/>
              </a:rPr>
              <a:t>Fosforarm = eiwitarm  spieropbouw</a:t>
            </a:r>
          </a:p>
          <a:p>
            <a:pPr lvl="1"/>
            <a:r>
              <a:rPr lang="nl-BE" dirty="0">
                <a:sym typeface="Wingdings" pitchFamily="2" charset="2"/>
              </a:rPr>
              <a:t>Zoutarm = smakeloos</a:t>
            </a:r>
          </a:p>
          <a:p>
            <a:pPr lvl="1"/>
            <a:r>
              <a:rPr lang="nl-BE" dirty="0">
                <a:sym typeface="Wingdings" pitchFamily="2" charset="2"/>
              </a:rPr>
              <a:t>AVVZ = minder calorieën; minder lekker</a:t>
            </a:r>
          </a:p>
          <a:p>
            <a:pPr lvl="1"/>
            <a:r>
              <a:rPr lang="nl-BE" dirty="0">
                <a:sym typeface="Wingdings" pitchFamily="2" charset="2"/>
              </a:rPr>
              <a:t>Diabetes = minder calorieën; minder lekker</a:t>
            </a:r>
          </a:p>
          <a:p>
            <a:endParaRPr lang="nl-BE" dirty="0"/>
          </a:p>
        </p:txBody>
      </p:sp>
      <p:sp>
        <p:nvSpPr>
          <p:cNvPr id="5" name="Pijl omlaag 4">
            <a:extLst>
              <a:ext uri="{FF2B5EF4-FFF2-40B4-BE49-F238E27FC236}">
                <a16:creationId xmlns:a16="http://schemas.microsoft.com/office/drawing/2014/main" id="{67A0D746-DDDB-7845-A439-91B4C7A22A17}"/>
              </a:ext>
            </a:extLst>
          </p:cNvPr>
          <p:cNvSpPr/>
          <p:nvPr/>
        </p:nvSpPr>
        <p:spPr bwMode="auto">
          <a:xfrm>
            <a:off x="7524328" y="4869160"/>
            <a:ext cx="144016" cy="288032"/>
          </a:xfrm>
          <a:prstGeom prst="downArrow">
            <a:avLst/>
          </a:prstGeom>
          <a:solidFill>
            <a:srgbClr val="005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7" name="Pijl omlaag 6">
            <a:extLst>
              <a:ext uri="{FF2B5EF4-FFF2-40B4-BE49-F238E27FC236}">
                <a16:creationId xmlns:a16="http://schemas.microsoft.com/office/drawing/2014/main" id="{50910F57-7E57-0D40-939C-ABBD75E5CB94}"/>
              </a:ext>
            </a:extLst>
          </p:cNvPr>
          <p:cNvSpPr/>
          <p:nvPr/>
        </p:nvSpPr>
        <p:spPr bwMode="auto">
          <a:xfrm>
            <a:off x="6156176" y="4365104"/>
            <a:ext cx="144016" cy="288032"/>
          </a:xfrm>
          <a:prstGeom prst="downArrow">
            <a:avLst/>
          </a:prstGeom>
          <a:solidFill>
            <a:srgbClr val="0055A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60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uiExpand="1" build="p"/>
      <p:bldP spid="5" grpId="0" animBg="1"/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1C0FE5-7815-E049-AD8E-23C009015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Ondervoeding (Malnutritie)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85031B9-040B-8942-BDF8-AF9E991C8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u="sng" dirty="0"/>
              <a:t>Oorzaken</a:t>
            </a:r>
            <a:r>
              <a:rPr lang="nl-BE" dirty="0"/>
              <a:t>:</a:t>
            </a:r>
          </a:p>
          <a:p>
            <a:r>
              <a:rPr lang="nl-BE" dirty="0"/>
              <a:t>Anorexie</a:t>
            </a:r>
          </a:p>
          <a:p>
            <a:r>
              <a:rPr lang="nl-BE" dirty="0"/>
              <a:t>Eenzijdig dieet </a:t>
            </a:r>
          </a:p>
          <a:p>
            <a:r>
              <a:rPr lang="nl-BE" dirty="0"/>
              <a:t>Rouw / depressie / dementie</a:t>
            </a:r>
          </a:p>
          <a:p>
            <a:r>
              <a:rPr lang="nl-BE" dirty="0"/>
              <a:t>Eenzaamheid</a:t>
            </a:r>
          </a:p>
          <a:p>
            <a:r>
              <a:rPr lang="nl-BE" dirty="0"/>
              <a:t>Mond- en gebitsproblemen</a:t>
            </a:r>
          </a:p>
          <a:p>
            <a:r>
              <a:rPr lang="nl-BE" dirty="0"/>
              <a:t>Afhankelijkheid</a:t>
            </a:r>
          </a:p>
        </p:txBody>
      </p:sp>
    </p:spTree>
    <p:extLst>
      <p:ext uri="{BB962C8B-B14F-4D97-AF65-F5344CB8AC3E}">
        <p14:creationId xmlns:p14="http://schemas.microsoft.com/office/powerpoint/2010/main" val="29076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808"/>
            <a:ext cx="6484339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Kalium en Hemodialyse</a:t>
            </a:r>
          </a:p>
        </p:txBody>
      </p:sp>
    </p:spTree>
    <p:extLst>
      <p:ext uri="{BB962C8B-B14F-4D97-AF65-F5344CB8AC3E}">
        <p14:creationId xmlns:p14="http://schemas.microsoft.com/office/powerpoint/2010/main" val="32019354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el 1">
            <a:extLst>
              <a:ext uri="{FF2B5EF4-FFF2-40B4-BE49-F238E27FC236}">
                <a16:creationId xmlns:a16="http://schemas.microsoft.com/office/drawing/2014/main" id="{94FC9469-774F-2642-A0FC-E9E573090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23850"/>
            <a:ext cx="7772400" cy="728663"/>
          </a:xfrm>
        </p:spPr>
        <p:txBody>
          <a:bodyPr/>
          <a:lstStyle/>
          <a:p>
            <a:r>
              <a:rPr lang="nl-BE" altLang="nl-BE" sz="3200" dirty="0"/>
              <a:t>Risico op ondervoeding verkleinen</a:t>
            </a:r>
          </a:p>
        </p:txBody>
      </p:sp>
      <p:sp>
        <p:nvSpPr>
          <p:cNvPr id="40963" name="Tijdelijke aanduiding voor inhoud 2">
            <a:extLst>
              <a:ext uri="{FF2B5EF4-FFF2-40B4-BE49-F238E27FC236}">
                <a16:creationId xmlns:a16="http://schemas.microsoft.com/office/drawing/2014/main" id="{E5B702DD-6286-FA4B-876C-34DD4B495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1032792"/>
            <a:ext cx="7772400" cy="4916488"/>
          </a:xfrm>
        </p:spPr>
        <p:txBody>
          <a:bodyPr/>
          <a:lstStyle/>
          <a:p>
            <a:r>
              <a:rPr lang="nl-BE" altLang="nl-BE" sz="2800" dirty="0"/>
              <a:t>Niet te streng! (~ bloedwaarden)</a:t>
            </a:r>
          </a:p>
          <a:p>
            <a:r>
              <a:rPr lang="nl-BE" altLang="nl-BE" sz="2800" dirty="0"/>
              <a:t>Extra calorieën: </a:t>
            </a:r>
            <a:r>
              <a:rPr lang="nl-BE" altLang="nl-BE" sz="2800" dirty="0">
                <a:sym typeface="Symbol" panose="05050102010706020507" pitchFamily="18" charset="2"/>
              </a:rPr>
              <a:t> </a:t>
            </a:r>
            <a:r>
              <a:rPr lang="nl-BE" altLang="nl-BE" sz="2800" dirty="0"/>
              <a:t>vetten en koolhydraten</a:t>
            </a:r>
          </a:p>
          <a:p>
            <a:pPr lvl="1"/>
            <a:r>
              <a:rPr lang="nl-BE" altLang="nl-BE" sz="2400" dirty="0"/>
              <a:t>Gesuikerde dranken</a:t>
            </a:r>
          </a:p>
          <a:p>
            <a:pPr lvl="1"/>
            <a:r>
              <a:rPr lang="nl-BE" altLang="nl-BE" sz="2400" dirty="0"/>
              <a:t>Suiker zelf toevoegen</a:t>
            </a:r>
          </a:p>
          <a:p>
            <a:pPr lvl="1"/>
            <a:r>
              <a:rPr lang="nl-BE" altLang="nl-BE" sz="2400" dirty="0"/>
              <a:t>Extra vetstof</a:t>
            </a:r>
          </a:p>
          <a:p>
            <a:pPr lvl="1"/>
            <a:r>
              <a:rPr lang="nl-BE" altLang="nl-BE" sz="2400" dirty="0"/>
              <a:t>Mayonaise</a:t>
            </a:r>
          </a:p>
          <a:p>
            <a:r>
              <a:rPr lang="nl-BE" altLang="nl-BE" sz="2800" dirty="0"/>
              <a:t>Tussendoortjes</a:t>
            </a:r>
          </a:p>
          <a:p>
            <a:r>
              <a:rPr lang="nl-BE" altLang="nl-BE" sz="2800" dirty="0"/>
              <a:t>Soep beperken</a:t>
            </a:r>
          </a:p>
          <a:p>
            <a:r>
              <a:rPr lang="nl-BE" altLang="nl-BE" sz="2800" dirty="0"/>
              <a:t>Indien nodig opstarten bijvoeding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el 1">
            <a:extLst>
              <a:ext uri="{FF2B5EF4-FFF2-40B4-BE49-F238E27FC236}">
                <a16:creationId xmlns:a16="http://schemas.microsoft.com/office/drawing/2014/main" id="{1F24009A-FCEE-774D-9F47-1EF066735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260350"/>
            <a:ext cx="7772400" cy="657225"/>
          </a:xfrm>
        </p:spPr>
        <p:txBody>
          <a:bodyPr/>
          <a:lstStyle/>
          <a:p>
            <a:r>
              <a:rPr lang="nl-BE" altLang="nl-BE" sz="3200" dirty="0"/>
              <a:t>Bijvoedingen</a:t>
            </a:r>
            <a:r>
              <a:rPr lang="nl-BE" altLang="nl-BE" dirty="0"/>
              <a:t> </a:t>
            </a:r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72AB7C3F-B9B6-CF4F-A525-D6E64374A2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4273328"/>
              </p:ext>
            </p:extLst>
          </p:nvPr>
        </p:nvGraphicFramePr>
        <p:xfrm>
          <a:off x="650626" y="909696"/>
          <a:ext cx="7677151" cy="3840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88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6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75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00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40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BE" b="1" dirty="0">
                          <a:solidFill>
                            <a:srgbClr val="0055A4"/>
                          </a:solidFill>
                        </a:rPr>
                        <a:t>Soort</a:t>
                      </a:r>
                      <a:r>
                        <a:rPr lang="nl-BE" b="1" baseline="0" dirty="0">
                          <a:solidFill>
                            <a:srgbClr val="0055A4"/>
                          </a:solidFill>
                        </a:rPr>
                        <a:t> bijvoeding</a:t>
                      </a:r>
                      <a:endParaRPr lang="nl-BE" b="1" dirty="0">
                        <a:solidFill>
                          <a:srgbClr val="0055A4"/>
                        </a:solidFill>
                      </a:endParaRPr>
                    </a:p>
                  </a:txBody>
                  <a:tcPr marL="91435" marR="91435" anchor="ctr">
                    <a:lnL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>
                          <a:solidFill>
                            <a:srgbClr val="0055A4"/>
                          </a:solidFill>
                        </a:rPr>
                        <a:t>Calorieën</a:t>
                      </a:r>
                    </a:p>
                    <a:p>
                      <a:pPr algn="ctr"/>
                      <a:r>
                        <a:rPr lang="nl-BE" sz="1600" b="1" dirty="0">
                          <a:solidFill>
                            <a:srgbClr val="0055A4"/>
                          </a:solidFill>
                        </a:rPr>
                        <a:t>(per</a:t>
                      </a:r>
                      <a:r>
                        <a:rPr lang="nl-BE" sz="1600" b="1" baseline="0" dirty="0">
                          <a:solidFill>
                            <a:srgbClr val="0055A4"/>
                          </a:solidFill>
                        </a:rPr>
                        <a:t> stuk)</a:t>
                      </a:r>
                      <a:endParaRPr lang="nl-BE" sz="1600" b="1" dirty="0">
                        <a:solidFill>
                          <a:srgbClr val="0055A4"/>
                        </a:solidFill>
                      </a:endParaRPr>
                    </a:p>
                  </a:txBody>
                  <a:tcPr marL="91435" marR="91435" anchor="ctr">
                    <a:lnL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>
                          <a:solidFill>
                            <a:srgbClr val="0055A4"/>
                          </a:solidFill>
                        </a:rPr>
                        <a:t>Eiwitten (g)</a:t>
                      </a:r>
                    </a:p>
                  </a:txBody>
                  <a:tcPr marL="91435" marR="91435" anchor="ctr">
                    <a:lnL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>
                          <a:solidFill>
                            <a:srgbClr val="0055A4"/>
                          </a:solidFill>
                        </a:rPr>
                        <a:t>Kalium</a:t>
                      </a:r>
                    </a:p>
                    <a:p>
                      <a:pPr algn="ctr"/>
                      <a:r>
                        <a:rPr lang="nl-BE" sz="1600" b="1" baseline="0" dirty="0">
                          <a:solidFill>
                            <a:srgbClr val="0055A4"/>
                          </a:solidFill>
                        </a:rPr>
                        <a:t>(mg)</a:t>
                      </a:r>
                      <a:endParaRPr lang="nl-BE" sz="1600" b="1" dirty="0">
                        <a:solidFill>
                          <a:srgbClr val="0055A4"/>
                        </a:solidFill>
                      </a:endParaRPr>
                    </a:p>
                  </a:txBody>
                  <a:tcPr marL="91435" marR="91435" anchor="ctr">
                    <a:lnL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>
                          <a:solidFill>
                            <a:srgbClr val="0055A4"/>
                          </a:solidFill>
                        </a:rPr>
                        <a:t>Fosfor</a:t>
                      </a:r>
                    </a:p>
                    <a:p>
                      <a:pPr algn="ctr"/>
                      <a:r>
                        <a:rPr lang="nl-BE" sz="1600" b="1" dirty="0">
                          <a:solidFill>
                            <a:srgbClr val="0055A4"/>
                          </a:solidFill>
                        </a:rPr>
                        <a:t>(mg)</a:t>
                      </a:r>
                    </a:p>
                  </a:txBody>
                  <a:tcPr marL="91435" marR="91435" anchor="ctr">
                    <a:lnL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1" dirty="0">
                          <a:solidFill>
                            <a:srgbClr val="0055A4"/>
                          </a:solidFill>
                        </a:rPr>
                        <a:t>Natrium</a:t>
                      </a:r>
                    </a:p>
                    <a:p>
                      <a:pPr algn="ctr"/>
                      <a:r>
                        <a:rPr lang="nl-BE" sz="1600" b="1" dirty="0">
                          <a:solidFill>
                            <a:srgbClr val="0055A4"/>
                          </a:solidFill>
                        </a:rPr>
                        <a:t>(mg)</a:t>
                      </a:r>
                    </a:p>
                  </a:txBody>
                  <a:tcPr marL="91435" marR="91435" anchor="ctr">
                    <a:lnL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nl-BE" dirty="0" err="1">
                          <a:solidFill>
                            <a:srgbClr val="0055A4"/>
                          </a:solidFill>
                        </a:rPr>
                        <a:t>Fortimel</a:t>
                      </a:r>
                      <a:r>
                        <a:rPr lang="nl-BE" baseline="0" dirty="0">
                          <a:solidFill>
                            <a:srgbClr val="0055A4"/>
                          </a:solidFill>
                        </a:rPr>
                        <a:t> Compact </a:t>
                      </a:r>
                      <a:r>
                        <a:rPr lang="nl-BE" baseline="0" dirty="0" err="1">
                          <a:solidFill>
                            <a:srgbClr val="0055A4"/>
                          </a:solidFill>
                        </a:rPr>
                        <a:t>Proteïn</a:t>
                      </a:r>
                      <a:r>
                        <a:rPr lang="nl-BE" baseline="0" dirty="0">
                          <a:solidFill>
                            <a:srgbClr val="0055A4"/>
                          </a:solidFill>
                        </a:rPr>
                        <a:t> (125 ml)</a:t>
                      </a:r>
                      <a:endParaRPr lang="nl-BE" dirty="0">
                        <a:solidFill>
                          <a:srgbClr val="0055A4"/>
                        </a:solidFill>
                      </a:endParaRPr>
                    </a:p>
                  </a:txBody>
                  <a:tcPr marL="91435" marR="91435" anchor="ctr">
                    <a:lnL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>
                          <a:solidFill>
                            <a:srgbClr val="0055A4"/>
                          </a:solidFill>
                        </a:rPr>
                        <a:t>300</a:t>
                      </a:r>
                    </a:p>
                  </a:txBody>
                  <a:tcPr marL="91435" marR="91435" anchor="ctr">
                    <a:lnL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>
                          <a:solidFill>
                            <a:srgbClr val="0055A4"/>
                          </a:solidFill>
                        </a:rPr>
                        <a:t>18</a:t>
                      </a:r>
                    </a:p>
                  </a:txBody>
                  <a:tcPr marL="91435" marR="91435" anchor="ctr">
                    <a:lnL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>
                          <a:solidFill>
                            <a:srgbClr val="0055A4"/>
                          </a:solidFill>
                        </a:rPr>
                        <a:t>131</a:t>
                      </a:r>
                    </a:p>
                  </a:txBody>
                  <a:tcPr marL="91435" marR="91435" anchor="ctr">
                    <a:lnL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>
                          <a:solidFill>
                            <a:srgbClr val="0055A4"/>
                          </a:solidFill>
                        </a:rPr>
                        <a:t>375</a:t>
                      </a:r>
                    </a:p>
                  </a:txBody>
                  <a:tcPr marL="91435" marR="91435" anchor="ctr">
                    <a:lnL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>
                          <a:solidFill>
                            <a:srgbClr val="0055A4"/>
                          </a:solidFill>
                        </a:rPr>
                        <a:t>50</a:t>
                      </a:r>
                    </a:p>
                  </a:txBody>
                  <a:tcPr marL="91435" marR="91435" anchor="ctr">
                    <a:lnL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nl-BE" dirty="0">
                          <a:solidFill>
                            <a:srgbClr val="0055A4"/>
                          </a:solidFill>
                        </a:rPr>
                        <a:t>Resource</a:t>
                      </a:r>
                      <a:r>
                        <a:rPr lang="nl-BE" baseline="0" dirty="0">
                          <a:solidFill>
                            <a:srgbClr val="0055A4"/>
                          </a:solidFill>
                        </a:rPr>
                        <a:t> 2.0</a:t>
                      </a:r>
                    </a:p>
                    <a:p>
                      <a:pPr algn="l"/>
                      <a:r>
                        <a:rPr lang="nl-BE" baseline="0" dirty="0">
                          <a:solidFill>
                            <a:srgbClr val="0055A4"/>
                          </a:solidFill>
                        </a:rPr>
                        <a:t>(200 ml)</a:t>
                      </a:r>
                      <a:endParaRPr lang="nl-BE" dirty="0">
                        <a:solidFill>
                          <a:srgbClr val="0055A4"/>
                        </a:solidFill>
                      </a:endParaRPr>
                    </a:p>
                  </a:txBody>
                  <a:tcPr marL="91435" marR="91435" anchor="ctr">
                    <a:lnL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>
                          <a:solidFill>
                            <a:srgbClr val="0055A4"/>
                          </a:solidFill>
                        </a:rPr>
                        <a:t>400</a:t>
                      </a:r>
                    </a:p>
                  </a:txBody>
                  <a:tcPr marL="91435" marR="91435" anchor="ctr">
                    <a:lnL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>
                          <a:solidFill>
                            <a:srgbClr val="0055A4"/>
                          </a:solidFill>
                        </a:rPr>
                        <a:t>18</a:t>
                      </a:r>
                    </a:p>
                  </a:txBody>
                  <a:tcPr marL="91435" marR="91435" anchor="ctr">
                    <a:lnL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>
                          <a:solidFill>
                            <a:srgbClr val="0055A4"/>
                          </a:solidFill>
                        </a:rPr>
                        <a:t>420</a:t>
                      </a:r>
                    </a:p>
                  </a:txBody>
                  <a:tcPr marL="91435" marR="91435" anchor="ctr">
                    <a:lnL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>
                          <a:solidFill>
                            <a:srgbClr val="0055A4"/>
                          </a:solidFill>
                        </a:rPr>
                        <a:t>240</a:t>
                      </a:r>
                    </a:p>
                  </a:txBody>
                  <a:tcPr marL="91435" marR="91435" anchor="ctr">
                    <a:lnL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>
                          <a:solidFill>
                            <a:srgbClr val="0055A4"/>
                          </a:solidFill>
                        </a:rPr>
                        <a:t>200</a:t>
                      </a:r>
                    </a:p>
                  </a:txBody>
                  <a:tcPr marL="91435" marR="91435" anchor="ctr">
                    <a:lnL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nl-BE" dirty="0" err="1">
                          <a:solidFill>
                            <a:srgbClr val="0055A4"/>
                          </a:solidFill>
                        </a:rPr>
                        <a:t>Fresubin</a:t>
                      </a:r>
                      <a:r>
                        <a:rPr lang="nl-BE" baseline="0" dirty="0">
                          <a:solidFill>
                            <a:srgbClr val="0055A4"/>
                          </a:solidFill>
                        </a:rPr>
                        <a:t> </a:t>
                      </a:r>
                      <a:r>
                        <a:rPr lang="nl-BE" baseline="0" dirty="0" err="1">
                          <a:solidFill>
                            <a:srgbClr val="0055A4"/>
                          </a:solidFill>
                        </a:rPr>
                        <a:t>Jucy</a:t>
                      </a:r>
                      <a:endParaRPr lang="nl-BE" baseline="0" dirty="0">
                        <a:solidFill>
                          <a:srgbClr val="0055A4"/>
                        </a:solidFill>
                      </a:endParaRPr>
                    </a:p>
                    <a:p>
                      <a:pPr algn="l"/>
                      <a:r>
                        <a:rPr lang="nl-BE" baseline="0" dirty="0">
                          <a:solidFill>
                            <a:srgbClr val="0055A4"/>
                          </a:solidFill>
                        </a:rPr>
                        <a:t>(200 ml)</a:t>
                      </a:r>
                      <a:endParaRPr lang="nl-BE" dirty="0">
                        <a:solidFill>
                          <a:srgbClr val="0055A4"/>
                        </a:solidFill>
                      </a:endParaRPr>
                    </a:p>
                  </a:txBody>
                  <a:tcPr marL="91435" marR="91435" anchor="ctr">
                    <a:lnL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>
                          <a:solidFill>
                            <a:srgbClr val="0055A4"/>
                          </a:solidFill>
                        </a:rPr>
                        <a:t>300</a:t>
                      </a:r>
                    </a:p>
                  </a:txBody>
                  <a:tcPr marL="91435" marR="91435" anchor="ctr">
                    <a:lnL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>
                          <a:solidFill>
                            <a:srgbClr val="0055A4"/>
                          </a:solidFill>
                        </a:rPr>
                        <a:t>8</a:t>
                      </a:r>
                    </a:p>
                  </a:txBody>
                  <a:tcPr marL="91435" marR="91435" anchor="ctr">
                    <a:lnL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>
                          <a:solidFill>
                            <a:srgbClr val="0055A4"/>
                          </a:solidFill>
                        </a:rPr>
                        <a:t>18,6</a:t>
                      </a:r>
                    </a:p>
                  </a:txBody>
                  <a:tcPr marL="91435" marR="91435" anchor="ctr">
                    <a:lnL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>
                          <a:solidFill>
                            <a:srgbClr val="0055A4"/>
                          </a:solidFill>
                        </a:rPr>
                        <a:t>24</a:t>
                      </a:r>
                    </a:p>
                  </a:txBody>
                  <a:tcPr marL="91435" marR="91435" anchor="ctr">
                    <a:lnL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>
                          <a:solidFill>
                            <a:srgbClr val="0055A4"/>
                          </a:solidFill>
                        </a:rPr>
                        <a:t>19,4</a:t>
                      </a:r>
                    </a:p>
                  </a:txBody>
                  <a:tcPr marL="91435" marR="91435" anchor="ctr">
                    <a:lnL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nl-BE" dirty="0" err="1">
                          <a:solidFill>
                            <a:srgbClr val="0055A4"/>
                          </a:solidFill>
                        </a:rPr>
                        <a:t>Renilon</a:t>
                      </a:r>
                      <a:r>
                        <a:rPr lang="nl-BE" dirty="0">
                          <a:solidFill>
                            <a:srgbClr val="0055A4"/>
                          </a:solidFill>
                        </a:rPr>
                        <a:t> 7.5</a:t>
                      </a:r>
                    </a:p>
                    <a:p>
                      <a:pPr algn="l"/>
                      <a:r>
                        <a:rPr lang="nl-BE" dirty="0">
                          <a:solidFill>
                            <a:srgbClr val="0055A4"/>
                          </a:solidFill>
                        </a:rPr>
                        <a:t>(125 ml)</a:t>
                      </a:r>
                    </a:p>
                  </a:txBody>
                  <a:tcPr marL="91435" marR="91435" anchor="ctr">
                    <a:lnL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>
                          <a:solidFill>
                            <a:srgbClr val="FF0000"/>
                          </a:solidFill>
                        </a:rPr>
                        <a:t>249</a:t>
                      </a:r>
                    </a:p>
                  </a:txBody>
                  <a:tcPr marL="91435" marR="91435" anchor="ctr">
                    <a:lnL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>
                          <a:solidFill>
                            <a:srgbClr val="FF0000"/>
                          </a:solidFill>
                        </a:rPr>
                        <a:t>9,1</a:t>
                      </a:r>
                    </a:p>
                  </a:txBody>
                  <a:tcPr marL="91435" marR="91435" anchor="ctr">
                    <a:lnL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>
                          <a:solidFill>
                            <a:srgbClr val="0055A4"/>
                          </a:solidFill>
                        </a:rPr>
                        <a:t>30</a:t>
                      </a:r>
                    </a:p>
                  </a:txBody>
                  <a:tcPr marL="91435" marR="91435" anchor="ctr">
                    <a:lnL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>
                          <a:solidFill>
                            <a:srgbClr val="0055A4"/>
                          </a:solidFill>
                        </a:rPr>
                        <a:t>7,5</a:t>
                      </a:r>
                    </a:p>
                  </a:txBody>
                  <a:tcPr marL="91435" marR="91435" anchor="ctr">
                    <a:lnL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>
                          <a:solidFill>
                            <a:srgbClr val="0055A4"/>
                          </a:solidFill>
                        </a:rPr>
                        <a:t>85</a:t>
                      </a:r>
                    </a:p>
                  </a:txBody>
                  <a:tcPr marL="91435" marR="91435" anchor="ctr">
                    <a:lnL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nl-BE" dirty="0" err="1">
                          <a:solidFill>
                            <a:srgbClr val="0055A4"/>
                          </a:solidFill>
                        </a:rPr>
                        <a:t>Fresubin</a:t>
                      </a:r>
                      <a:r>
                        <a:rPr lang="nl-BE" dirty="0">
                          <a:solidFill>
                            <a:srgbClr val="0055A4"/>
                          </a:solidFill>
                        </a:rPr>
                        <a:t> Crème</a:t>
                      </a:r>
                      <a:r>
                        <a:rPr lang="nl-BE" baseline="0" dirty="0">
                          <a:solidFill>
                            <a:srgbClr val="0055A4"/>
                          </a:solidFill>
                        </a:rPr>
                        <a:t> </a:t>
                      </a:r>
                    </a:p>
                    <a:p>
                      <a:pPr algn="l"/>
                      <a:r>
                        <a:rPr lang="nl-BE" baseline="0" dirty="0">
                          <a:solidFill>
                            <a:srgbClr val="0055A4"/>
                          </a:solidFill>
                        </a:rPr>
                        <a:t>(125 g)</a:t>
                      </a:r>
                      <a:endParaRPr lang="nl-BE" dirty="0">
                        <a:solidFill>
                          <a:srgbClr val="0055A4"/>
                        </a:solidFill>
                      </a:endParaRPr>
                    </a:p>
                  </a:txBody>
                  <a:tcPr marL="91435" marR="91435" anchor="ctr">
                    <a:lnL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>
                          <a:solidFill>
                            <a:srgbClr val="0055A4"/>
                          </a:solidFill>
                        </a:rPr>
                        <a:t>250</a:t>
                      </a:r>
                    </a:p>
                  </a:txBody>
                  <a:tcPr marL="91435" marR="91435" anchor="ctr">
                    <a:lnL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>
                          <a:solidFill>
                            <a:srgbClr val="0055A4"/>
                          </a:solidFill>
                        </a:rPr>
                        <a:t>12,5</a:t>
                      </a:r>
                    </a:p>
                  </a:txBody>
                  <a:tcPr marL="91435" marR="91435" anchor="ctr">
                    <a:lnL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>
                          <a:solidFill>
                            <a:srgbClr val="0055A4"/>
                          </a:solidFill>
                        </a:rPr>
                        <a:t>209</a:t>
                      </a:r>
                    </a:p>
                  </a:txBody>
                  <a:tcPr marL="91435" marR="91435" anchor="ctr">
                    <a:lnL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>
                          <a:solidFill>
                            <a:srgbClr val="0055A4"/>
                          </a:solidFill>
                        </a:rPr>
                        <a:t>156</a:t>
                      </a:r>
                    </a:p>
                  </a:txBody>
                  <a:tcPr marL="91435" marR="91435" anchor="ctr">
                    <a:lnL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>
                          <a:solidFill>
                            <a:srgbClr val="0055A4"/>
                          </a:solidFill>
                        </a:rPr>
                        <a:t>81</a:t>
                      </a:r>
                    </a:p>
                  </a:txBody>
                  <a:tcPr marL="91435" marR="91435" anchor="ctr">
                    <a:lnL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5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2031" name="Picture 2">
            <a:extLst>
              <a:ext uri="{FF2B5EF4-FFF2-40B4-BE49-F238E27FC236}">
                <a16:creationId xmlns:a16="http://schemas.microsoft.com/office/drawing/2014/main" id="{C820D375-C328-4A41-BB27-034845210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4" t="2797" r="8261" b="4256"/>
          <a:stretch>
            <a:fillRect/>
          </a:stretch>
        </p:blipFill>
        <p:spPr bwMode="auto">
          <a:xfrm>
            <a:off x="1389650" y="5093232"/>
            <a:ext cx="720725" cy="158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34" name="Picture 5">
            <a:extLst>
              <a:ext uri="{FF2B5EF4-FFF2-40B4-BE49-F238E27FC236}">
                <a16:creationId xmlns:a16="http://schemas.microsoft.com/office/drawing/2014/main" id="{47E76503-08E1-7640-B6E5-AFD727BD1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1" t="10762" r="29428" b="9238"/>
          <a:stretch>
            <a:fillRect/>
          </a:stretch>
        </p:blipFill>
        <p:spPr bwMode="auto">
          <a:xfrm>
            <a:off x="4852856" y="5093232"/>
            <a:ext cx="791543" cy="1565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1102" y="4906111"/>
            <a:ext cx="1208263" cy="1883851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8779" y="4946542"/>
            <a:ext cx="943917" cy="175656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4128" y="5130475"/>
            <a:ext cx="2016478" cy="1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8144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116831" y="1484784"/>
            <a:ext cx="8567737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514350" indent="-514350">
              <a:buFont typeface="+mj-lt"/>
              <a:buAutoNum type="arabicPeriod"/>
              <a:defRPr/>
            </a:pPr>
            <a:r>
              <a:rPr lang="nl-BE" kern="0" dirty="0">
                <a:solidFill>
                  <a:srgbClr val="00B0F0"/>
                </a:solidFill>
                <a:latin typeface="Tahoma" pitchFamily="34" charset="0"/>
                <a:sym typeface="Wingdings" pitchFamily="2" charset="2"/>
              </a:rPr>
              <a:t>Kalium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nl-BE" kern="0" dirty="0">
                <a:solidFill>
                  <a:srgbClr val="00B0F0"/>
                </a:solidFill>
                <a:latin typeface="Tahoma" pitchFamily="34" charset="0"/>
                <a:sym typeface="Wingdings" pitchFamily="2" charset="2"/>
              </a:rPr>
              <a:t>Vocht en zout -- drooggewicht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nl-BE" kern="0" dirty="0">
                <a:solidFill>
                  <a:srgbClr val="00B0F0"/>
                </a:solidFill>
                <a:latin typeface="Tahoma" pitchFamily="34" charset="0"/>
                <a:sym typeface="Wingdings" pitchFamily="2" charset="2"/>
              </a:rPr>
              <a:t>CKD-MBD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nl-BE" kern="0" dirty="0">
                <a:solidFill>
                  <a:srgbClr val="00B0F0"/>
                </a:solidFill>
                <a:latin typeface="Tahoma" pitchFamily="34" charset="0"/>
                <a:sym typeface="Wingdings" pitchFamily="2" charset="2"/>
              </a:rPr>
              <a:t>Malnutritie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nl-BE" b="1" kern="0" dirty="0">
                <a:solidFill>
                  <a:srgbClr val="0055A4"/>
                </a:solidFill>
                <a:latin typeface="Tahoma" pitchFamily="34" charset="0"/>
                <a:sym typeface="Wingdings" pitchFamily="2" charset="2"/>
              </a:rPr>
              <a:t>Anemie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nl-BE" kern="0" dirty="0">
                <a:solidFill>
                  <a:srgbClr val="00B0F0"/>
                </a:solidFill>
                <a:latin typeface="Tahoma" pitchFamily="34" charset="0"/>
                <a:sym typeface="Wingdings" pitchFamily="2" charset="2"/>
              </a:rPr>
              <a:t>Cardiovasculaire medicatie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nl-BE" kern="0" dirty="0">
                <a:solidFill>
                  <a:srgbClr val="00B0F0"/>
                </a:solidFill>
                <a:latin typeface="Tahoma" pitchFamily="34" charset="0"/>
                <a:sym typeface="Wingdings" pitchFamily="2" charset="2"/>
              </a:rPr>
              <a:t>Infecties</a:t>
            </a: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7950" y="609600"/>
            <a:ext cx="8891588" cy="1143000"/>
          </a:xfrm>
        </p:spPr>
        <p:txBody>
          <a:bodyPr/>
          <a:lstStyle/>
          <a:p>
            <a:r>
              <a:rPr lang="nl-NL" dirty="0">
                <a:solidFill>
                  <a:srgbClr val="F26631"/>
                </a:solidFill>
                <a:latin typeface="Tahoma" pitchFamily="34" charset="0"/>
              </a:rPr>
              <a:t>Overzicht</a:t>
            </a:r>
          </a:p>
        </p:txBody>
      </p:sp>
    </p:spTree>
    <p:extLst>
      <p:ext uri="{BB962C8B-B14F-4D97-AF65-F5344CB8AC3E}">
        <p14:creationId xmlns:p14="http://schemas.microsoft.com/office/powerpoint/2010/main" val="30933077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1C0FE5-7815-E049-AD8E-23C009015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Anemie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85031B9-040B-8942-BDF8-AF9E991C8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101824"/>
            <a:ext cx="8568952" cy="4343400"/>
          </a:xfrm>
        </p:spPr>
        <p:txBody>
          <a:bodyPr/>
          <a:lstStyle/>
          <a:p>
            <a:r>
              <a:rPr lang="nl-BE" dirty="0"/>
              <a:t>Streven naar Hb 8 – 11 g/dL (10 – 11 g/dL)</a:t>
            </a:r>
          </a:p>
          <a:p>
            <a:r>
              <a:rPr lang="nl-BE" dirty="0"/>
              <a:t>ESA</a:t>
            </a:r>
          </a:p>
          <a:p>
            <a:pPr lvl="1"/>
            <a:r>
              <a:rPr lang="nl-BE" dirty="0"/>
              <a:t>Eprex, NeoRecormon, Aranesp, Mircera</a:t>
            </a:r>
          </a:p>
          <a:p>
            <a:pPr lvl="1"/>
            <a:r>
              <a:rPr lang="nl-BE" dirty="0"/>
              <a:t>Biosimilar</a:t>
            </a:r>
          </a:p>
          <a:p>
            <a:r>
              <a:rPr lang="nl-BE" dirty="0"/>
              <a:t>HIF-PHI’s </a:t>
            </a:r>
          </a:p>
          <a:p>
            <a:pPr lvl="1"/>
            <a:r>
              <a:rPr lang="nl-BE" dirty="0" err="1"/>
              <a:t>Roxadustat</a:t>
            </a:r>
            <a:r>
              <a:rPr lang="nl-BE" dirty="0"/>
              <a:t>: al te krijgen via MNP (</a:t>
            </a:r>
            <a:r>
              <a:rPr lang="nl-BE" dirty="0" err="1"/>
              <a:t>Evrenzo</a:t>
            </a:r>
            <a:r>
              <a:rPr lang="nl-BE" baseline="30000" dirty="0"/>
              <a:t>®</a:t>
            </a:r>
            <a:r>
              <a:rPr lang="nl-BE" dirty="0"/>
              <a:t>)</a:t>
            </a:r>
          </a:p>
          <a:p>
            <a:pPr lvl="1"/>
            <a:r>
              <a:rPr lang="nl-BE" dirty="0" err="1"/>
              <a:t>Daprodustat</a:t>
            </a:r>
            <a:r>
              <a:rPr lang="nl-BE" dirty="0"/>
              <a:t> </a:t>
            </a:r>
          </a:p>
          <a:p>
            <a:pPr lvl="1"/>
            <a:r>
              <a:rPr lang="nl-BE" dirty="0" err="1"/>
              <a:t>Adadustat</a:t>
            </a:r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0958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1C0FE5-7815-E049-AD8E-23C009015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Anemie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85031B9-040B-8942-BDF8-AF9E991C8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101824"/>
            <a:ext cx="8568952" cy="4343400"/>
          </a:xfrm>
        </p:spPr>
        <p:txBody>
          <a:bodyPr/>
          <a:lstStyle/>
          <a:p>
            <a:r>
              <a:rPr lang="nl-BE" dirty="0"/>
              <a:t>Streven naar Hb 8 – 11 g/dL (10 – 11 g/dL)</a:t>
            </a:r>
          </a:p>
          <a:p>
            <a:r>
              <a:rPr lang="nl-BE" dirty="0"/>
              <a:t>ESA</a:t>
            </a:r>
          </a:p>
          <a:p>
            <a:pPr lvl="1"/>
            <a:r>
              <a:rPr lang="nl-BE" dirty="0"/>
              <a:t>EPO-resistentie</a:t>
            </a:r>
          </a:p>
          <a:p>
            <a:pPr lvl="2"/>
            <a:r>
              <a:rPr lang="nl-BE" dirty="0"/>
              <a:t>Inflammatie</a:t>
            </a:r>
          </a:p>
          <a:p>
            <a:pPr lvl="2"/>
            <a:r>
              <a:rPr lang="nl-BE" dirty="0"/>
              <a:t>Ijzertekort (absoluut of functioneel)</a:t>
            </a:r>
          </a:p>
          <a:p>
            <a:pPr lvl="3"/>
            <a:r>
              <a:rPr lang="nl-BE" dirty="0"/>
              <a:t>Ferritine &gt;100 mcg/L</a:t>
            </a:r>
          </a:p>
          <a:p>
            <a:pPr lvl="3"/>
            <a:r>
              <a:rPr lang="nl-BE" dirty="0"/>
              <a:t>Transferrine saturatie (TSAT) 20-50%</a:t>
            </a:r>
          </a:p>
          <a:p>
            <a:pPr marL="1371600" lvl="3" indent="0">
              <a:buNone/>
            </a:pPr>
            <a:r>
              <a:rPr lang="nl-BE" dirty="0">
                <a:sym typeface="Wingdings" pitchFamily="2" charset="2"/>
              </a:rPr>
              <a:t> IV ijzer (</a:t>
            </a:r>
            <a:r>
              <a:rPr lang="nl-BE" dirty="0" err="1">
                <a:sym typeface="Wingdings" pitchFamily="2" charset="2"/>
              </a:rPr>
              <a:t>Injectafer</a:t>
            </a:r>
            <a:r>
              <a:rPr lang="nl-BE" baseline="30000" dirty="0"/>
              <a:t>®</a:t>
            </a:r>
            <a:r>
              <a:rPr lang="nl-BE" dirty="0">
                <a:sym typeface="Wingdings" pitchFamily="2" charset="2"/>
              </a:rPr>
              <a:t> of </a:t>
            </a:r>
            <a:r>
              <a:rPr lang="nl-BE" dirty="0" err="1">
                <a:sym typeface="Wingdings" pitchFamily="2" charset="2"/>
              </a:rPr>
              <a:t>Monoferric</a:t>
            </a:r>
            <a:r>
              <a:rPr lang="nl-BE" baseline="30000" dirty="0"/>
              <a:t>®</a:t>
            </a:r>
            <a:r>
              <a:rPr lang="nl-BE" dirty="0">
                <a:sym typeface="Wingdings" pitchFamily="2" charset="2"/>
              </a:rPr>
              <a:t>)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6133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1C0FE5-7815-E049-AD8E-23C009015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Anemie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85031B9-040B-8942-BDF8-AF9E991C8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101824"/>
            <a:ext cx="8568952" cy="4343400"/>
          </a:xfrm>
        </p:spPr>
        <p:txBody>
          <a:bodyPr/>
          <a:lstStyle/>
          <a:p>
            <a:r>
              <a:rPr lang="nl-BE" dirty="0"/>
              <a:t>Streven naar Hb 8 – 11 g/dL (10 – 11 g/dL)</a:t>
            </a:r>
          </a:p>
          <a:p>
            <a:r>
              <a:rPr lang="nl-BE" dirty="0"/>
              <a:t>ESA</a:t>
            </a:r>
          </a:p>
          <a:p>
            <a:pPr lvl="1"/>
            <a:r>
              <a:rPr lang="nl-BE" dirty="0"/>
              <a:t>EPO-resistentie</a:t>
            </a:r>
          </a:p>
          <a:p>
            <a:pPr lvl="2"/>
            <a:r>
              <a:rPr lang="nl-BE" dirty="0"/>
              <a:t>Inflammatie</a:t>
            </a:r>
          </a:p>
          <a:p>
            <a:pPr lvl="2"/>
            <a:r>
              <a:rPr lang="nl-BE" dirty="0"/>
              <a:t>Ijzertekort (absoluut of functioneel)</a:t>
            </a:r>
          </a:p>
          <a:p>
            <a:pPr lvl="2"/>
            <a:r>
              <a:rPr lang="nl-BE" dirty="0"/>
              <a:t>Vitaminetekort</a:t>
            </a:r>
          </a:p>
          <a:p>
            <a:pPr lvl="3"/>
            <a:r>
              <a:rPr lang="nl-BE" dirty="0"/>
              <a:t>Foliumzuur</a:t>
            </a:r>
          </a:p>
          <a:p>
            <a:pPr lvl="3"/>
            <a:r>
              <a:rPr lang="nl-BE" dirty="0"/>
              <a:t>Vitamine B12</a:t>
            </a:r>
          </a:p>
        </p:txBody>
      </p:sp>
    </p:spTree>
    <p:extLst>
      <p:ext uri="{BB962C8B-B14F-4D97-AF65-F5344CB8AC3E}">
        <p14:creationId xmlns:p14="http://schemas.microsoft.com/office/powerpoint/2010/main" val="240015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1C0FE5-7815-E049-AD8E-23C009015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Anemie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85031B9-040B-8942-BDF8-AF9E991C8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101824"/>
            <a:ext cx="8568952" cy="4343400"/>
          </a:xfrm>
        </p:spPr>
        <p:txBody>
          <a:bodyPr/>
          <a:lstStyle/>
          <a:p>
            <a:r>
              <a:rPr lang="nl-BE" dirty="0"/>
              <a:t>Streven naar Hb 8 – 11 g/dL (10 – 11 g/dL)</a:t>
            </a:r>
          </a:p>
          <a:p>
            <a:r>
              <a:rPr lang="nl-BE" dirty="0"/>
              <a:t>ESA</a:t>
            </a:r>
          </a:p>
          <a:p>
            <a:pPr lvl="1"/>
            <a:r>
              <a:rPr lang="nl-BE" dirty="0"/>
              <a:t>EPO-resistentie</a:t>
            </a:r>
          </a:p>
          <a:p>
            <a:pPr lvl="2"/>
            <a:r>
              <a:rPr lang="nl-BE" dirty="0"/>
              <a:t>Inflammatie</a:t>
            </a:r>
          </a:p>
          <a:p>
            <a:pPr lvl="2"/>
            <a:r>
              <a:rPr lang="nl-BE" dirty="0"/>
              <a:t>Ijzertekort (absoluut of functioneel)</a:t>
            </a:r>
          </a:p>
          <a:p>
            <a:pPr lvl="2"/>
            <a:r>
              <a:rPr lang="nl-BE" dirty="0"/>
              <a:t>Vitaminetekort</a:t>
            </a:r>
          </a:p>
          <a:p>
            <a:pPr lvl="2"/>
            <a:r>
              <a:rPr lang="nl-BE" dirty="0"/>
              <a:t>Kanker</a:t>
            </a:r>
          </a:p>
          <a:p>
            <a:pPr lvl="2"/>
            <a:r>
              <a:rPr lang="nl-BE" dirty="0"/>
              <a:t>Beenmergpathologie</a:t>
            </a:r>
          </a:p>
          <a:p>
            <a:r>
              <a:rPr lang="nl-BE" dirty="0"/>
              <a:t>Evt. transfusie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954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116831" y="1484784"/>
            <a:ext cx="8567737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514350" indent="-514350">
              <a:buFont typeface="+mj-lt"/>
              <a:buAutoNum type="arabicPeriod"/>
              <a:defRPr/>
            </a:pPr>
            <a:r>
              <a:rPr lang="nl-BE" kern="0" dirty="0">
                <a:solidFill>
                  <a:srgbClr val="00B0F0"/>
                </a:solidFill>
                <a:latin typeface="Tahoma" pitchFamily="34" charset="0"/>
                <a:sym typeface="Wingdings" pitchFamily="2" charset="2"/>
              </a:rPr>
              <a:t>Kalium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nl-BE" kern="0" dirty="0">
                <a:solidFill>
                  <a:srgbClr val="00B0F0"/>
                </a:solidFill>
                <a:latin typeface="Tahoma" pitchFamily="34" charset="0"/>
                <a:sym typeface="Wingdings" pitchFamily="2" charset="2"/>
              </a:rPr>
              <a:t>Vocht en zout -- drooggewicht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nl-BE" kern="0" dirty="0">
                <a:solidFill>
                  <a:srgbClr val="00B0F0"/>
                </a:solidFill>
                <a:latin typeface="Tahoma" pitchFamily="34" charset="0"/>
                <a:sym typeface="Wingdings" pitchFamily="2" charset="2"/>
              </a:rPr>
              <a:t>CKD-MBD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nl-BE" kern="0" dirty="0">
                <a:solidFill>
                  <a:srgbClr val="00B0F0"/>
                </a:solidFill>
                <a:latin typeface="Tahoma" pitchFamily="34" charset="0"/>
                <a:sym typeface="Wingdings" pitchFamily="2" charset="2"/>
              </a:rPr>
              <a:t>Malnutritie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nl-BE" kern="0" dirty="0">
                <a:solidFill>
                  <a:srgbClr val="00B0F0"/>
                </a:solidFill>
                <a:latin typeface="Tahoma" pitchFamily="34" charset="0"/>
                <a:sym typeface="Wingdings" pitchFamily="2" charset="2"/>
              </a:rPr>
              <a:t>Anemie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nl-BE" b="1" kern="0" dirty="0">
                <a:solidFill>
                  <a:srgbClr val="0055A4"/>
                </a:solidFill>
                <a:latin typeface="Tahoma" pitchFamily="34" charset="0"/>
                <a:sym typeface="Wingdings" pitchFamily="2" charset="2"/>
              </a:rPr>
              <a:t>Cardiovasculaire medicatie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nl-BE" kern="0" dirty="0">
                <a:solidFill>
                  <a:srgbClr val="00B0F0"/>
                </a:solidFill>
                <a:latin typeface="Tahoma" pitchFamily="34" charset="0"/>
                <a:sym typeface="Wingdings" pitchFamily="2" charset="2"/>
              </a:rPr>
              <a:t>Infecties</a:t>
            </a: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7950" y="609600"/>
            <a:ext cx="8891588" cy="1143000"/>
          </a:xfrm>
        </p:spPr>
        <p:txBody>
          <a:bodyPr/>
          <a:lstStyle/>
          <a:p>
            <a:r>
              <a:rPr lang="nl-NL" dirty="0">
                <a:solidFill>
                  <a:srgbClr val="F26631"/>
                </a:solidFill>
                <a:latin typeface="Tahoma" pitchFamily="34" charset="0"/>
              </a:rPr>
              <a:t>Overzicht</a:t>
            </a:r>
          </a:p>
        </p:txBody>
      </p:sp>
    </p:spTree>
    <p:extLst>
      <p:ext uri="{BB962C8B-B14F-4D97-AF65-F5344CB8AC3E}">
        <p14:creationId xmlns:p14="http://schemas.microsoft.com/office/powerpoint/2010/main" val="33059935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A224EB-C13C-2F4F-9F9D-4B6762356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Cardiovasculaire Medicatie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28A54E6-79DA-9542-90CD-7E2DF065C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52575"/>
            <a:ext cx="8278688" cy="43434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l-BE" dirty="0"/>
              <a:t>Bloeddruk</a:t>
            </a:r>
          </a:p>
          <a:p>
            <a:pPr marL="914400" lvl="1" indent="-514350">
              <a:buFont typeface="+mj-lt"/>
              <a:buAutoNum type="alphaUcPeriod"/>
            </a:pPr>
            <a:r>
              <a:rPr lang="nl-BE" dirty="0"/>
              <a:t>ACE-remmers (</a:t>
            </a:r>
            <a:r>
              <a:rPr lang="nl-BE" i="1" dirty="0"/>
              <a:t>-pril</a:t>
            </a:r>
            <a:r>
              <a:rPr lang="nl-BE" dirty="0"/>
              <a:t>) en sartanen (</a:t>
            </a:r>
            <a:r>
              <a:rPr lang="nl-BE" i="1" dirty="0"/>
              <a:t>-sartan</a:t>
            </a:r>
            <a:r>
              <a:rPr lang="nl-BE" dirty="0"/>
              <a:t>)</a:t>
            </a:r>
          </a:p>
          <a:p>
            <a:pPr marL="914400" lvl="1" indent="-514350">
              <a:buFont typeface="+mj-lt"/>
              <a:buAutoNum type="alphaUcPeriod"/>
            </a:pPr>
            <a:r>
              <a:rPr lang="nl-BE" dirty="0"/>
              <a:t>Betablokkers (</a:t>
            </a:r>
            <a:r>
              <a:rPr lang="nl-BE" i="1" dirty="0"/>
              <a:t>-lol</a:t>
            </a:r>
            <a:r>
              <a:rPr lang="nl-BE" dirty="0"/>
              <a:t>)</a:t>
            </a:r>
          </a:p>
          <a:p>
            <a:pPr marL="914400" lvl="1" indent="-514350">
              <a:buFont typeface="+mj-lt"/>
              <a:buAutoNum type="alphaUcPeriod"/>
            </a:pPr>
            <a:r>
              <a:rPr lang="nl-BE" dirty="0"/>
              <a:t>Calciumblokkers (</a:t>
            </a:r>
            <a:r>
              <a:rPr lang="nl-BE" i="1" dirty="0"/>
              <a:t>-dipine</a:t>
            </a:r>
            <a:r>
              <a:rPr lang="nl-BE" dirty="0"/>
              <a:t>)</a:t>
            </a:r>
          </a:p>
          <a:p>
            <a:pPr marL="914400" lvl="1" indent="-514350">
              <a:buFont typeface="+mj-lt"/>
              <a:buAutoNum type="alphaUcPeriod"/>
            </a:pPr>
            <a:r>
              <a:rPr lang="nl-BE" dirty="0"/>
              <a:t>Diuretica (Burinex, Lasix)</a:t>
            </a:r>
          </a:p>
          <a:p>
            <a:pPr marL="914400" lvl="1" indent="-514350">
              <a:buFont typeface="+mj-lt"/>
              <a:buAutoNum type="alphaUcPeriod"/>
            </a:pPr>
            <a:r>
              <a:rPr lang="nl-BE" dirty="0"/>
              <a:t>Enkele andere (Moxon, Hytrin, Nepresol, …)</a:t>
            </a:r>
          </a:p>
          <a:p>
            <a:pPr marL="914400" lvl="1" indent="-514350">
              <a:buFont typeface="+mj-lt"/>
              <a:buAutoNum type="alphaUcPeriod"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6771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A224EB-C13C-2F4F-9F9D-4B6762356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Cardiovasculaire Medicatie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28A54E6-79DA-9542-90CD-7E2DF065C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52575"/>
            <a:ext cx="8278688" cy="43434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l-BE" dirty="0"/>
              <a:t>Bloeddruk</a:t>
            </a:r>
          </a:p>
          <a:p>
            <a:pPr marL="914400" lvl="1" indent="-514350">
              <a:buFont typeface="+mj-lt"/>
              <a:buAutoNum type="alphaUcPeriod"/>
            </a:pPr>
            <a:r>
              <a:rPr lang="nl-BE" dirty="0"/>
              <a:t>ACE-remmers (</a:t>
            </a:r>
            <a:r>
              <a:rPr lang="nl-BE" i="1" dirty="0"/>
              <a:t>-pril</a:t>
            </a:r>
            <a:r>
              <a:rPr lang="nl-BE" dirty="0"/>
              <a:t>) en sartanen (</a:t>
            </a:r>
            <a:r>
              <a:rPr lang="nl-BE" i="1" dirty="0"/>
              <a:t>-sartan</a:t>
            </a:r>
            <a:r>
              <a:rPr lang="nl-BE" dirty="0"/>
              <a:t>)</a:t>
            </a:r>
          </a:p>
          <a:p>
            <a:pPr marL="914400" lvl="1" indent="-514350">
              <a:buFont typeface="+mj-lt"/>
              <a:buAutoNum type="alphaUcPeriod"/>
            </a:pPr>
            <a:r>
              <a:rPr lang="nl-BE" dirty="0">
                <a:solidFill>
                  <a:srgbClr val="00B0F0"/>
                </a:solidFill>
              </a:rPr>
              <a:t>Betablokkers</a:t>
            </a:r>
            <a:r>
              <a:rPr lang="nl-BE" dirty="0"/>
              <a:t> (</a:t>
            </a:r>
            <a:r>
              <a:rPr lang="nl-BE" i="1" dirty="0"/>
              <a:t>-lol</a:t>
            </a:r>
            <a:r>
              <a:rPr lang="nl-BE" dirty="0"/>
              <a:t>)</a:t>
            </a:r>
          </a:p>
          <a:p>
            <a:pPr marL="914400" lvl="1" indent="-514350">
              <a:buFont typeface="+mj-lt"/>
              <a:buAutoNum type="alphaUcPeriod"/>
            </a:pPr>
            <a:r>
              <a:rPr lang="nl-BE" dirty="0">
                <a:solidFill>
                  <a:srgbClr val="00B0F0"/>
                </a:solidFill>
              </a:rPr>
              <a:t>Calciumblokkers</a:t>
            </a:r>
            <a:r>
              <a:rPr lang="nl-BE" dirty="0"/>
              <a:t> (</a:t>
            </a:r>
            <a:r>
              <a:rPr lang="nl-BE" i="1" dirty="0"/>
              <a:t>-dipine</a:t>
            </a:r>
            <a:r>
              <a:rPr lang="nl-BE" dirty="0"/>
              <a:t>)</a:t>
            </a:r>
          </a:p>
          <a:p>
            <a:pPr marL="914400" lvl="1" indent="-514350">
              <a:buFont typeface="+mj-lt"/>
              <a:buAutoNum type="alphaUcPeriod"/>
            </a:pPr>
            <a:r>
              <a:rPr lang="nl-BE" dirty="0"/>
              <a:t>Diuretica (Burinex, Lasix)</a:t>
            </a:r>
          </a:p>
          <a:p>
            <a:pPr marL="914400" lvl="1" indent="-514350">
              <a:buFont typeface="+mj-lt"/>
              <a:buAutoNum type="alphaUcPeriod"/>
            </a:pPr>
            <a:r>
              <a:rPr lang="nl-BE" dirty="0"/>
              <a:t>Enkele andere (Moxon, </a:t>
            </a:r>
            <a:r>
              <a:rPr lang="nl-BE" dirty="0">
                <a:solidFill>
                  <a:srgbClr val="00B0F0"/>
                </a:solidFill>
              </a:rPr>
              <a:t>Hytrin</a:t>
            </a:r>
            <a:r>
              <a:rPr lang="nl-BE" dirty="0"/>
              <a:t>, </a:t>
            </a:r>
            <a:r>
              <a:rPr lang="nl-BE" dirty="0">
                <a:solidFill>
                  <a:srgbClr val="00B0F0"/>
                </a:solidFill>
              </a:rPr>
              <a:t>Nepresol</a:t>
            </a:r>
            <a:r>
              <a:rPr lang="nl-BE" dirty="0"/>
              <a:t>, …)</a:t>
            </a:r>
          </a:p>
          <a:p>
            <a:pPr marL="914400" lvl="1" indent="-514350">
              <a:buFont typeface="+mj-lt"/>
              <a:buAutoNum type="alphaUcPeriod"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41941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Kalium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err="1"/>
              <a:t>Hypokaliëmie</a:t>
            </a:r>
            <a:r>
              <a:rPr lang="nl-BE" dirty="0"/>
              <a:t> (K</a:t>
            </a:r>
            <a:r>
              <a:rPr lang="nl-BE" baseline="30000" dirty="0"/>
              <a:t>+</a:t>
            </a:r>
            <a:r>
              <a:rPr lang="nl-BE" dirty="0"/>
              <a:t>&lt;3 </a:t>
            </a:r>
            <a:r>
              <a:rPr lang="nl-BE" dirty="0" err="1"/>
              <a:t>mmol</a:t>
            </a:r>
            <a:r>
              <a:rPr lang="nl-BE" dirty="0"/>
              <a:t>/L)</a:t>
            </a:r>
          </a:p>
          <a:p>
            <a:pPr lvl="1"/>
            <a:r>
              <a:rPr lang="nl-BE" dirty="0"/>
              <a:t>Spierzwakte – krampen – </a:t>
            </a:r>
            <a:r>
              <a:rPr lang="nl-BE" dirty="0" err="1"/>
              <a:t>rhabdomyolyse</a:t>
            </a:r>
            <a:endParaRPr lang="nl-BE" dirty="0"/>
          </a:p>
          <a:p>
            <a:pPr lvl="1"/>
            <a:r>
              <a:rPr lang="nl-BE" dirty="0" err="1"/>
              <a:t>Aritmieën</a:t>
            </a:r>
            <a:endParaRPr lang="nl-B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433" y="4149080"/>
            <a:ext cx="475297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49080"/>
            <a:ext cx="2880320" cy="110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298699D-AFB8-C44D-8F37-B1C36F179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6" y="4077072"/>
            <a:ext cx="3302000" cy="13843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50C3CE1-EA15-0D4F-81D9-65F3D80B61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8242" y="4311143"/>
            <a:ext cx="4261757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A224EB-C13C-2F4F-9F9D-4B6762356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Cardiovasculaire Medicatie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28A54E6-79DA-9542-90CD-7E2DF065C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l-BE" dirty="0"/>
              <a:t>Bloeddruk</a:t>
            </a:r>
          </a:p>
          <a:p>
            <a:pPr marL="514350" indent="-514350">
              <a:buFont typeface="+mj-lt"/>
              <a:buAutoNum type="arabicPeriod"/>
            </a:pPr>
            <a:r>
              <a:rPr lang="nl-BE" dirty="0"/>
              <a:t>Stolling</a:t>
            </a:r>
          </a:p>
          <a:p>
            <a:pPr marL="914400" lvl="1" indent="-514350">
              <a:buFont typeface="+mj-lt"/>
              <a:buAutoNum type="arabicPeriod"/>
            </a:pPr>
            <a:r>
              <a:rPr lang="nl-BE" dirty="0"/>
              <a:t>Asaflow/Plavix/Efient/Brilique</a:t>
            </a:r>
          </a:p>
          <a:p>
            <a:pPr marL="914400" lvl="1" indent="-514350">
              <a:buFont typeface="+mj-lt"/>
              <a:buAutoNum type="arabicPeriod"/>
            </a:pPr>
            <a:r>
              <a:rPr lang="nl-BE" dirty="0"/>
              <a:t>Marcoumar/Marevan/Sintrom</a:t>
            </a:r>
          </a:p>
          <a:p>
            <a:pPr marL="914400" lvl="1" indent="-514350">
              <a:buFont typeface="+mj-lt"/>
              <a:buAutoNum type="arabicPeriod"/>
            </a:pPr>
            <a:r>
              <a:rPr lang="nl-BE" dirty="0"/>
              <a:t>Clexane/Fraxiparine/Innohep</a:t>
            </a:r>
          </a:p>
          <a:p>
            <a:pPr marL="914400" lvl="1" indent="-514350">
              <a:buFont typeface="+mj-lt"/>
              <a:buAutoNum type="arabicPeriod"/>
            </a:pPr>
            <a:r>
              <a:rPr lang="nl-BE" dirty="0"/>
              <a:t>(Xarelto/Eliquis/</a:t>
            </a:r>
            <a:r>
              <a:rPr lang="nl-BE" strike="sngStrike" dirty="0"/>
              <a:t>Lixiana</a:t>
            </a:r>
            <a:r>
              <a:rPr lang="nl-BE" dirty="0"/>
              <a:t>/</a:t>
            </a:r>
            <a:r>
              <a:rPr lang="nl-BE" strike="sngStrike" dirty="0"/>
              <a:t>Pradaxa</a:t>
            </a:r>
            <a:r>
              <a:rPr lang="nl-BE" dirty="0"/>
              <a:t>)</a:t>
            </a:r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5569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A224EB-C13C-2F4F-9F9D-4B6762356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Cardiovasculaire Medicatie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28A54E6-79DA-9542-90CD-7E2DF065C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048" y="1552575"/>
            <a:ext cx="7772400" cy="43434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l-BE" dirty="0"/>
              <a:t>Bloeddruk</a:t>
            </a:r>
          </a:p>
          <a:p>
            <a:pPr marL="514350" indent="-514350">
              <a:buFont typeface="+mj-lt"/>
              <a:buAutoNum type="arabicPeriod"/>
            </a:pPr>
            <a:r>
              <a:rPr lang="nl-BE" dirty="0"/>
              <a:t>Stolling</a:t>
            </a:r>
          </a:p>
          <a:p>
            <a:pPr marL="514350" indent="-514350">
              <a:buFont typeface="+mj-lt"/>
              <a:buAutoNum type="arabicPeriod"/>
            </a:pPr>
            <a:r>
              <a:rPr lang="nl-BE" dirty="0"/>
              <a:t>Lipiden</a:t>
            </a:r>
          </a:p>
          <a:p>
            <a:pPr marL="914400" lvl="1" indent="-514350">
              <a:buFont typeface="+mj-lt"/>
              <a:buAutoNum type="arabicPeriod"/>
            </a:pPr>
            <a:r>
              <a:rPr lang="nl-BE" dirty="0"/>
              <a:t>Statines?</a:t>
            </a:r>
          </a:p>
          <a:p>
            <a:pPr marL="914400" lvl="1" indent="-514350">
              <a:buFont typeface="+mj-lt"/>
              <a:buAutoNum type="arabicPeriod"/>
            </a:pPr>
            <a:r>
              <a:rPr lang="nl-BE" strike="sngStrike" dirty="0"/>
              <a:t>Fibraten</a:t>
            </a:r>
          </a:p>
          <a:p>
            <a:pPr marL="914400" lvl="1" indent="-514350">
              <a:buFont typeface="+mj-lt"/>
              <a:buAutoNum type="arabicPeriod"/>
            </a:pPr>
            <a:r>
              <a:rPr lang="nl-BE" dirty="0" err="1"/>
              <a:t>Ezetimibe</a:t>
            </a:r>
            <a:r>
              <a:rPr lang="nl-BE" dirty="0"/>
              <a:t>?</a:t>
            </a:r>
          </a:p>
          <a:p>
            <a:pPr marL="914400" lvl="1" indent="-514350">
              <a:buFont typeface="+mj-lt"/>
              <a:buAutoNum type="arabicPeriod"/>
            </a:pPr>
            <a:r>
              <a:rPr lang="nl-BE" dirty="0"/>
              <a:t>PCSK9-inhibitoren?</a:t>
            </a:r>
          </a:p>
          <a:p>
            <a:pPr marL="914400" lvl="1" indent="-514350">
              <a:buFont typeface="+mj-lt"/>
              <a:buAutoNum type="arabicPeriod"/>
            </a:pPr>
            <a:r>
              <a:rPr lang="nl-BE" dirty="0" err="1"/>
              <a:t>Bempedoïnezuur</a:t>
            </a:r>
            <a:r>
              <a:rPr lang="nl-BE" dirty="0"/>
              <a:t>?</a:t>
            </a:r>
          </a:p>
          <a:p>
            <a:pPr marL="914400" lvl="1" indent="-514350">
              <a:buFont typeface="+mj-lt"/>
              <a:buAutoNum type="arabicPeriod"/>
            </a:pPr>
            <a:r>
              <a:rPr lang="nl-BE" dirty="0" err="1"/>
              <a:t>Inclisiran</a:t>
            </a:r>
            <a:r>
              <a:rPr lang="nl-BE" dirty="0"/>
              <a:t>?</a:t>
            </a:r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2536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116831" y="1484784"/>
            <a:ext cx="8567737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514350" indent="-514350">
              <a:buFont typeface="+mj-lt"/>
              <a:buAutoNum type="arabicPeriod"/>
              <a:defRPr/>
            </a:pPr>
            <a:r>
              <a:rPr lang="nl-BE" kern="0" dirty="0">
                <a:solidFill>
                  <a:srgbClr val="00B0F0"/>
                </a:solidFill>
                <a:latin typeface="Tahoma" pitchFamily="34" charset="0"/>
                <a:sym typeface="Wingdings" pitchFamily="2" charset="2"/>
              </a:rPr>
              <a:t>Kalium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nl-BE" kern="0" dirty="0">
                <a:solidFill>
                  <a:srgbClr val="00B0F0"/>
                </a:solidFill>
                <a:latin typeface="Tahoma" pitchFamily="34" charset="0"/>
                <a:sym typeface="Wingdings" pitchFamily="2" charset="2"/>
              </a:rPr>
              <a:t>Vocht en zout -- drooggewicht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nl-BE" kern="0" dirty="0">
                <a:solidFill>
                  <a:srgbClr val="00B0F0"/>
                </a:solidFill>
                <a:latin typeface="Tahoma" pitchFamily="34" charset="0"/>
                <a:sym typeface="Wingdings" pitchFamily="2" charset="2"/>
              </a:rPr>
              <a:t>CKD-MBD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nl-BE" kern="0" dirty="0">
                <a:solidFill>
                  <a:srgbClr val="00B0F0"/>
                </a:solidFill>
                <a:latin typeface="Tahoma" pitchFamily="34" charset="0"/>
                <a:sym typeface="Wingdings" pitchFamily="2" charset="2"/>
              </a:rPr>
              <a:t>Malnutritie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nl-BE" kern="0" dirty="0">
                <a:solidFill>
                  <a:srgbClr val="00B0F0"/>
                </a:solidFill>
                <a:latin typeface="Tahoma" pitchFamily="34" charset="0"/>
                <a:sym typeface="Wingdings" pitchFamily="2" charset="2"/>
              </a:rPr>
              <a:t>Anemie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nl-BE" kern="0" dirty="0">
                <a:solidFill>
                  <a:srgbClr val="00B0F0"/>
                </a:solidFill>
                <a:latin typeface="Tahoma" pitchFamily="34" charset="0"/>
                <a:sym typeface="Wingdings" pitchFamily="2" charset="2"/>
              </a:rPr>
              <a:t>Cardiovasculaire medicatie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nl-BE" b="1" kern="0" dirty="0">
                <a:solidFill>
                  <a:srgbClr val="0055A4"/>
                </a:solidFill>
                <a:latin typeface="Tahoma" pitchFamily="34" charset="0"/>
                <a:sym typeface="Wingdings" pitchFamily="2" charset="2"/>
              </a:rPr>
              <a:t>Infecties</a:t>
            </a: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7950" y="609600"/>
            <a:ext cx="8891588" cy="1143000"/>
          </a:xfrm>
        </p:spPr>
        <p:txBody>
          <a:bodyPr/>
          <a:lstStyle/>
          <a:p>
            <a:r>
              <a:rPr lang="nl-NL" dirty="0">
                <a:solidFill>
                  <a:srgbClr val="F26631"/>
                </a:solidFill>
                <a:latin typeface="Tahoma" pitchFamily="34" charset="0"/>
              </a:rPr>
              <a:t>Overzicht</a:t>
            </a:r>
          </a:p>
        </p:txBody>
      </p:sp>
    </p:spTree>
    <p:extLst>
      <p:ext uri="{BB962C8B-B14F-4D97-AF65-F5344CB8AC3E}">
        <p14:creationId xmlns:p14="http://schemas.microsoft.com/office/powerpoint/2010/main" val="35439247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401E3A-3AB1-AC47-BDF8-B02CD5B6B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b="0" dirty="0"/>
              <a:t>Infecties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919B823-271B-8842-9A09-654DD6FB95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l-BE" dirty="0"/>
              <a:t>Antibiotica</a:t>
            </a:r>
          </a:p>
          <a:p>
            <a:pPr marL="914400" lvl="1" indent="-514350"/>
            <a:r>
              <a:rPr lang="nl-BE" dirty="0"/>
              <a:t>Renale klaring? Gedialyseerd?</a:t>
            </a:r>
          </a:p>
          <a:p>
            <a:pPr marL="914400" lvl="1" indent="-514350"/>
            <a:r>
              <a:rPr lang="nl-BE" dirty="0"/>
              <a:t>Dosis/interval</a:t>
            </a:r>
          </a:p>
          <a:p>
            <a:pPr marL="914400" lvl="1" indent="-514350"/>
            <a:r>
              <a:rPr lang="nl-BE" dirty="0"/>
              <a:t>Voorbeeld: Cefazoline</a:t>
            </a:r>
          </a:p>
        </p:txBody>
      </p:sp>
    </p:spTree>
    <p:extLst>
      <p:ext uri="{BB962C8B-B14F-4D97-AF65-F5344CB8AC3E}">
        <p14:creationId xmlns:p14="http://schemas.microsoft.com/office/powerpoint/2010/main" val="2866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401E3A-3AB1-AC47-BDF8-B02CD5B6B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b="0" dirty="0"/>
              <a:t>Infecties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919B823-271B-8842-9A09-654DD6FB9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56792"/>
            <a:ext cx="7772400" cy="43434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l-BE" dirty="0"/>
              <a:t>Antibiotica</a:t>
            </a:r>
          </a:p>
          <a:p>
            <a:pPr marL="514350" indent="-514350">
              <a:buFont typeface="+mj-lt"/>
              <a:buAutoNum type="arabicPeriod"/>
            </a:pPr>
            <a:r>
              <a:rPr lang="nl-BE" dirty="0"/>
              <a:t>Vaccinaties</a:t>
            </a:r>
          </a:p>
          <a:p>
            <a:pPr marL="914400" lvl="1" indent="-514350">
              <a:buFont typeface="+mj-lt"/>
              <a:buAutoNum type="arabicPeriod"/>
            </a:pPr>
            <a:r>
              <a:rPr lang="nl-BE" dirty="0"/>
              <a:t>COVID-19</a:t>
            </a:r>
          </a:p>
          <a:p>
            <a:pPr marL="914400" lvl="1" indent="-514350">
              <a:buFont typeface="+mj-lt"/>
              <a:buAutoNum type="arabicPeriod"/>
            </a:pPr>
            <a:r>
              <a:rPr lang="nl-BE" dirty="0"/>
              <a:t>Influenza</a:t>
            </a:r>
          </a:p>
          <a:p>
            <a:pPr marL="914400" lvl="1" indent="-514350">
              <a:buFont typeface="+mj-lt"/>
              <a:buAutoNum type="arabicPeriod"/>
            </a:pPr>
            <a:r>
              <a:rPr lang="nl-BE" dirty="0"/>
              <a:t>Pneumokokken</a:t>
            </a:r>
          </a:p>
          <a:p>
            <a:pPr marL="1314450" lvl="2" indent="-514350">
              <a:buFont typeface="+mj-lt"/>
              <a:buAutoNum type="arabicPeriod"/>
            </a:pPr>
            <a:r>
              <a:rPr lang="nl-BE" dirty="0"/>
              <a:t>Prevenar 13 (eenmalig)</a:t>
            </a:r>
          </a:p>
          <a:p>
            <a:pPr marL="1314450" lvl="2" indent="-514350">
              <a:buFont typeface="+mj-lt"/>
              <a:buAutoNum type="arabicPeriod"/>
            </a:pPr>
            <a:r>
              <a:rPr lang="nl-BE" dirty="0"/>
              <a:t>Pneumovax 23 (vijfjaarlijks)</a:t>
            </a:r>
          </a:p>
          <a:p>
            <a:pPr marL="800100" lvl="2" indent="0">
              <a:buNone/>
            </a:pPr>
            <a:r>
              <a:rPr lang="nl-BE" dirty="0"/>
              <a:t>(Vaxneuvance 15 – Apexxnar 20)</a:t>
            </a:r>
          </a:p>
          <a:p>
            <a:pPr marL="914400" lvl="1" indent="-514350">
              <a:buFont typeface="+mj-lt"/>
              <a:buAutoNum type="arabicPeriod"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5854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401E3A-3AB1-AC47-BDF8-B02CD5B6B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b="0" dirty="0"/>
              <a:t>Infecties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919B823-271B-8842-9A09-654DD6FB95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l-BE" dirty="0"/>
              <a:t>Antibiotica</a:t>
            </a:r>
          </a:p>
          <a:p>
            <a:pPr marL="514350" indent="-514350">
              <a:buFont typeface="+mj-lt"/>
              <a:buAutoNum type="arabicPeriod"/>
            </a:pPr>
            <a:r>
              <a:rPr lang="nl-BE" dirty="0"/>
              <a:t>Vaccinaties</a:t>
            </a:r>
          </a:p>
          <a:p>
            <a:pPr marL="914400" lvl="1" indent="-514350">
              <a:buFont typeface="+mj-lt"/>
              <a:buAutoNum type="arabicPeriod"/>
            </a:pPr>
            <a:r>
              <a:rPr lang="nl-BE" dirty="0"/>
              <a:t>COVID-19</a:t>
            </a:r>
          </a:p>
          <a:p>
            <a:pPr marL="914400" lvl="1" indent="-514350">
              <a:buFont typeface="+mj-lt"/>
              <a:buAutoNum type="arabicPeriod"/>
            </a:pPr>
            <a:r>
              <a:rPr lang="nl-BE" dirty="0"/>
              <a:t>Influenza</a:t>
            </a:r>
          </a:p>
          <a:p>
            <a:pPr marL="914400" lvl="1" indent="-514350">
              <a:buFont typeface="+mj-lt"/>
              <a:buAutoNum type="arabicPeriod"/>
            </a:pPr>
            <a:r>
              <a:rPr lang="nl-BE" dirty="0"/>
              <a:t>Pneumokokken</a:t>
            </a:r>
          </a:p>
          <a:p>
            <a:pPr marL="914400" lvl="1" indent="-514350">
              <a:buFont typeface="+mj-lt"/>
              <a:buAutoNum type="arabicPeriod"/>
            </a:pPr>
            <a:r>
              <a:rPr lang="nl-BE" dirty="0"/>
              <a:t>Hepatitis B</a:t>
            </a:r>
          </a:p>
          <a:p>
            <a:pPr marL="914400" lvl="1" indent="-514350">
              <a:buFont typeface="+mj-lt"/>
              <a:buAutoNum type="arabicPeriod"/>
            </a:pPr>
            <a:r>
              <a:rPr lang="nl-BE" dirty="0"/>
              <a:t>(Varicella/Zona)</a:t>
            </a:r>
          </a:p>
        </p:txBody>
      </p:sp>
    </p:spTree>
    <p:extLst>
      <p:ext uri="{BB962C8B-B14F-4D97-AF65-F5344CB8AC3E}">
        <p14:creationId xmlns:p14="http://schemas.microsoft.com/office/powerpoint/2010/main" val="118100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oster.keepcalmandposters.com/default/5835465_thank_you_for_your_attention_any_questions_no_great_by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8640"/>
            <a:ext cx="5529837" cy="645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833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clf1.medpagetoday.com/assets/images/PhDAbraFigur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48" y="620688"/>
            <a:ext cx="74295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1252822" y="5981218"/>
            <a:ext cx="33191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SCA: </a:t>
            </a:r>
            <a:r>
              <a:rPr lang="nl-BE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Sudden</a:t>
            </a:r>
            <a:r>
              <a:rPr lang="nl-B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BE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Cardiac</a:t>
            </a:r>
            <a:r>
              <a:rPr lang="nl-B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Arrest</a:t>
            </a:r>
          </a:p>
        </p:txBody>
      </p:sp>
      <p:cxnSp>
        <p:nvCxnSpPr>
          <p:cNvPr id="6" name="Rechte verbindingslijn met pijl 5"/>
          <p:cNvCxnSpPr/>
          <p:nvPr/>
        </p:nvCxnSpPr>
        <p:spPr bwMode="auto">
          <a:xfrm flipV="1">
            <a:off x="2339752" y="2276872"/>
            <a:ext cx="0" cy="252028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Rechte verbindingslijn met pijl 8"/>
          <p:cNvCxnSpPr/>
          <p:nvPr/>
        </p:nvCxnSpPr>
        <p:spPr bwMode="auto">
          <a:xfrm>
            <a:off x="2339752" y="2276872"/>
            <a:ext cx="5328592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Rechte verbindingslijn met pijl 11"/>
          <p:cNvCxnSpPr/>
          <p:nvPr/>
        </p:nvCxnSpPr>
        <p:spPr bwMode="auto">
          <a:xfrm>
            <a:off x="7668344" y="2276872"/>
            <a:ext cx="0" cy="252028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35851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808"/>
            <a:ext cx="6484339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Kalium en Hemodialyse</a:t>
            </a:r>
          </a:p>
        </p:txBody>
      </p:sp>
    </p:spTree>
    <p:extLst>
      <p:ext uri="{BB962C8B-B14F-4D97-AF65-F5344CB8AC3E}">
        <p14:creationId xmlns:p14="http://schemas.microsoft.com/office/powerpoint/2010/main" val="920466632"/>
      </p:ext>
    </p:extLst>
  </p:cSld>
  <p:clrMapOvr>
    <a:masterClrMapping/>
  </p:clrMapOvr>
</p:sld>
</file>

<file path=ppt/theme/theme1.xml><?xml version="1.0" encoding="utf-8"?>
<a:theme xmlns:a="http://schemas.openxmlformats.org/drawingml/2006/main" name="~2432094">
  <a:themeElements>
    <a:clrScheme name="~2432094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~2432094">
      <a:majorFont>
        <a:latin typeface="Tahoma"/>
        <a:ea typeface="MS PGothic"/>
        <a:cs typeface=""/>
      </a:majorFont>
      <a:minorFont>
        <a:latin typeface="Tahoma"/>
        <a:ea typeface="MS PGothic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</a:defRPr>
        </a:defPPr>
      </a:lstStyle>
    </a:lnDef>
  </a:objectDefaults>
  <a:extraClrSchemeLst>
    <a:extraClrScheme>
      <a:clrScheme name="~243209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~2432094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~2432094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~2432094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~2432094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~2432094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~2432094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~2432094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~2432094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~2432094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~2432094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~2432094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lgemeen dept documentatie" ma:contentTypeID="0x0101006A9F0740A561BF4B954792E79FCBF88800F7581E83710B4C4E95AA48AA444E726B01005DDC3D3464BAAF40B2C6206605D5ED93" ma:contentTypeVersion="62" ma:contentTypeDescription="" ma:contentTypeScope="" ma:versionID="b176d0b78e37c6d011fa9d038d175db0">
  <xsd:schema xmlns:xsd="http://www.w3.org/2001/XMLSchema" xmlns:xs="http://www.w3.org/2001/XMLSchema" xmlns:p="http://schemas.microsoft.com/office/2006/metadata/properties" xmlns:ns2="0817224f-081e-46a1-8bbf-a755442e2596" xmlns:ns3="4501c3ac-a1e8-4506-9df5-1a6100a4340d" targetNamespace="http://schemas.microsoft.com/office/2006/metadata/properties" ma:root="true" ma:fieldsID="d6f8c6267bb7bd701c05cd7b724156a7" ns2:_="" ns3:_="">
    <xsd:import namespace="0817224f-081e-46a1-8bbf-a755442e2596"/>
    <xsd:import namespace="4501c3ac-a1e8-4506-9df5-1a6100a4340d"/>
    <xsd:element name="properties">
      <xsd:complexType>
        <xsd:sequence>
          <xsd:element name="documentManagement">
            <xsd:complexType>
              <xsd:all>
                <xsd:element ref="ns2:Opgemaakt_x0020_door"/>
                <xsd:element ref="ns2:Beheerder"/>
                <xsd:element ref="ns3:TaxCatchAll" minOccurs="0"/>
                <xsd:element ref="ns3:TaxCatchAllLabel" minOccurs="0"/>
                <xsd:element ref="ns3:_dlc_DocIdUrl" minOccurs="0"/>
                <xsd:element ref="ns2:Eenheid_x0020_code_x0020_nr" minOccurs="0"/>
                <xsd:element ref="ns2:OLVAfdelingTaxHTField0" minOccurs="0"/>
                <xsd:element ref="ns3:_dlc_DocId" minOccurs="0"/>
                <xsd:element ref="ns3:_dlc_DocIdPersistId" minOccurs="0"/>
                <xsd:element ref="ns2:CampusTaxHTField0" minOccurs="0"/>
                <xsd:element ref="ns2:Publicatiedatum" minOccurs="0"/>
                <xsd:element ref="ns2:EenheidTaxHTField0" minOccurs="0"/>
                <xsd:element ref="ns2:f0fa0dfd2dad43e49b29322adb18eb06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17224f-081e-46a1-8bbf-a755442e2596" elementFormDefault="qualified">
    <xsd:import namespace="http://schemas.microsoft.com/office/2006/documentManagement/types"/>
    <xsd:import namespace="http://schemas.microsoft.com/office/infopath/2007/PartnerControls"/>
    <xsd:element name="Opgemaakt_x0020_door" ma:index="2" ma:displayName="Opgemaakt door" ma:list="UserInfo" ma:SearchPeopleOnly="false" ma:SharePointGroup="0" ma:internalName="Opgemaakt_x0020_door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Beheerder" ma:index="3" ma:displayName="Documentbeheerder" ma:list="UserInfo" ma:SharePointGroup="0" ma:internalName="Beheerde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enheid_x0020_code_x0020_nr" ma:index="11" nillable="true" ma:displayName="Eenheid code nr" ma:hidden="true" ma:internalName="Eenheid_x0020_code_x0020_nr" ma:readOnly="false">
      <xsd:simpleType>
        <xsd:restriction base="dms:Text">
          <xsd:maxLength value="255"/>
        </xsd:restriction>
      </xsd:simpleType>
    </xsd:element>
    <xsd:element name="OLVAfdelingTaxHTField0" ma:index="12" nillable="true" ma:taxonomy="true" ma:internalName="OLVAfdelingTaxHTField0" ma:taxonomyFieldName="OLVAfdeling" ma:displayName="Afdeling" ma:readOnly="false" ma:default="" ma:fieldId="{08a6aed3-8518-41cd-8abe-b8caf0f8965f}" ma:taxonomyMulti="true" ma:sspId="e52d41d3-6749-415a-a774-aad269049b59" ma:termSetId="146064c8-c947-408b-bf2e-7116765091a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ampusTaxHTField0" ma:index="17" nillable="true" ma:taxonomy="true" ma:internalName="CampusTaxHTField0" ma:taxonomyFieldName="Campus" ma:displayName="Campus" ma:readOnly="false" ma:default="" ma:fieldId="{e803594c-150f-4103-852a-274d82860587}" ma:taxonomyMulti="true" ma:sspId="e52d41d3-6749-415a-a774-aad269049b59" ma:termSetId="51f82184-c374-469c-a0c9-85c3fdd3083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ublicatiedatum" ma:index="20" nillable="true" ma:displayName="Publicatiedatum" ma:format="DateTime" ma:hidden="true" ma:internalName="Publicatiedatum" ma:readOnly="false">
      <xsd:simpleType>
        <xsd:restriction base="dms:DateTime"/>
      </xsd:simpleType>
    </xsd:element>
    <xsd:element name="EenheidTaxHTField0" ma:index="21" nillable="true" ma:taxonomy="true" ma:internalName="EenheidTaxHTField0" ma:taxonomyFieldName="Eenheid" ma:displayName="Eenheid" ma:default="" ma:fieldId="{ebbdd391-32a1-4b0f-b0d3-046e3c540fdc}" ma:taxonomyMulti="true" ma:sspId="e52d41d3-6749-415a-a774-aad269049b59" ma:termSetId="8add4650-daad-485d-994a-f1717045da6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0fa0dfd2dad43e49b29322adb18eb06" ma:index="23" nillable="true" ma:taxonomy="true" ma:internalName="f0fa0dfd2dad43e49b29322adb18eb06" ma:taxonomyFieldName="Trefwoorden_x0020_Algemeen_x0020_dep" ma:displayName="Trefwoorden Algemeen dept" ma:default="" ma:fieldId="{f0fa0dfd-2dad-43e4-9b29-322adb18eb06}" ma:taxonomyMulti="true" ma:sspId="e52d41d3-6749-415a-a774-aad269049b59" ma:termSetId="eda81b2e-9e02-4551-9e94-b1066e9aedab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01c3ac-a1e8-4506-9df5-1a6100a4340d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Catch-all-kolom van taxonomie" ma:description="" ma:hidden="true" ma:list="{161e2934-763d-4934-ba66-72aef7f89ac7}" ma:internalName="TaxCatchAll" ma:showField="CatchAllData" ma:web="0817224f-081e-46a1-8bbf-a755442e25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9" nillable="true" ma:displayName="Catch-all-kolom van taxonomie1" ma:description="" ma:hidden="true" ma:list="{161e2934-763d-4934-ba66-72aef7f89ac7}" ma:internalName="TaxCatchAllLabel" ma:readOnly="true" ma:showField="CatchAllDataLabel" ma:web="0817224f-081e-46a1-8bbf-a755442e25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Url" ma:index="10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" ma:index="14" nillable="true" ma:displayName="Waarde van de document-id" ma:description="De waarde van de document-id die aan dit item is toegewezen." ma:internalName="_dlc_DocId" ma:readOnly="true">
      <xsd:simpleType>
        <xsd:restriction base="dms:Text"/>
      </xsd:simpleType>
    </xsd:element>
    <xsd:element name="_dlc_DocIdPersistId" ma:index="16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Inhoudstype"/>
        <xsd:element ref="dc:title" maxOccurs="1" ma:index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LongProperties xmlns="http://schemas.microsoft.com/office/2006/metadata/longProperties"/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DB6DC6D-EEBB-40D7-BDED-2F1DB93C7E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17224f-081e-46a1-8bbf-a755442e2596"/>
    <ds:schemaRef ds:uri="4501c3ac-a1e8-4506-9df5-1a6100a4340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D40B3FD-2F96-4E2A-BD7A-DA001C53D405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E1D7BEA4-B477-4D12-A949-F787C3C3E25B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0F73FE10-5D1F-4687-A0B3-02C91B0DFCD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22804</TotalTime>
  <Words>2124</Words>
  <Application>Microsoft Office PowerPoint</Application>
  <PresentationFormat>Diavoorstelling (4:3)</PresentationFormat>
  <Paragraphs>733</Paragraphs>
  <Slides>76</Slides>
  <Notes>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76</vt:i4>
      </vt:variant>
    </vt:vector>
  </HeadingPairs>
  <TitlesOfParts>
    <vt:vector size="81" baseType="lpstr">
      <vt:lpstr>Arial</vt:lpstr>
      <vt:lpstr>Calibri</vt:lpstr>
      <vt:lpstr>Tahoma</vt:lpstr>
      <vt:lpstr>Wingdings</vt:lpstr>
      <vt:lpstr>~2432094</vt:lpstr>
      <vt:lpstr>Dieet en Medicatie bij Dialyse</vt:lpstr>
      <vt:lpstr>Overzicht</vt:lpstr>
      <vt:lpstr>Overzicht</vt:lpstr>
      <vt:lpstr>Kalium</vt:lpstr>
      <vt:lpstr>Kalium</vt:lpstr>
      <vt:lpstr>Kalium en Hemodialyse</vt:lpstr>
      <vt:lpstr>Kalium</vt:lpstr>
      <vt:lpstr>PowerPoint-presentatie</vt:lpstr>
      <vt:lpstr>Kalium en Hemodialyse</vt:lpstr>
      <vt:lpstr>Kalium en (Hemo)dialyse</vt:lpstr>
      <vt:lpstr>Kaliumbeperking</vt:lpstr>
      <vt:lpstr>Niet essentiële kaliumbronnen</vt:lpstr>
      <vt:lpstr>PowerPoint-presentatie</vt:lpstr>
      <vt:lpstr>Essentiële kaliumbronnen </vt:lpstr>
      <vt:lpstr>Aardappelen </vt:lpstr>
      <vt:lpstr>Groenten </vt:lpstr>
      <vt:lpstr>Groenten </vt:lpstr>
      <vt:lpstr>Fruit </vt:lpstr>
      <vt:lpstr>PowerPoint-presentatie</vt:lpstr>
      <vt:lpstr>Volkoren producten </vt:lpstr>
      <vt:lpstr>Overzicht</vt:lpstr>
      <vt:lpstr>Vocht en Zout:        Open Deuren Intrappen</vt:lpstr>
      <vt:lpstr>Vocht en Zout: probleem</vt:lpstr>
      <vt:lpstr>Vocht en Hemodialyse</vt:lpstr>
      <vt:lpstr>Vocht en Hemodialyse</vt:lpstr>
      <vt:lpstr>Drooggewicht</vt:lpstr>
      <vt:lpstr>Drooggewicht bepalen</vt:lpstr>
      <vt:lpstr>Drooggewicht bepalen</vt:lpstr>
      <vt:lpstr>Drooggewicht zonder klachten</vt:lpstr>
      <vt:lpstr>Vocht en Hemodialyse</vt:lpstr>
      <vt:lpstr>Vocht en Zout: Dialyse?</vt:lpstr>
      <vt:lpstr>Vocht</vt:lpstr>
      <vt:lpstr>Natriumbeperking </vt:lpstr>
      <vt:lpstr>Natriumbeperking</vt:lpstr>
      <vt:lpstr>Natriumbeperking</vt:lpstr>
      <vt:lpstr>ZOUT?</vt:lpstr>
      <vt:lpstr>Natriumbeperking</vt:lpstr>
      <vt:lpstr>Overzicht</vt:lpstr>
      <vt:lpstr>CKD-MBD: Probleem</vt:lpstr>
      <vt:lpstr>Fosfor: In en Uit</vt:lpstr>
      <vt:lpstr>Fosfaatbinders</vt:lpstr>
      <vt:lpstr>Fosfaatbinders</vt:lpstr>
      <vt:lpstr>CKD-MBD</vt:lpstr>
      <vt:lpstr>Fosfaatbinders</vt:lpstr>
      <vt:lpstr>Fosfor</vt:lpstr>
      <vt:lpstr>Eiwitgebonden </vt:lpstr>
      <vt:lpstr>PowerPoint-presentatie</vt:lpstr>
      <vt:lpstr>PowerPoint-presentatie</vt:lpstr>
      <vt:lpstr>Niet-eiwitgebonden</vt:lpstr>
      <vt:lpstr>Fosforbinders</vt:lpstr>
      <vt:lpstr>Voorbeeldmenu </vt:lpstr>
      <vt:lpstr>Praktisch voorbeeld </vt:lpstr>
      <vt:lpstr>PowerPoint-presentatie</vt:lpstr>
      <vt:lpstr>PowerPoint-presentatie</vt:lpstr>
      <vt:lpstr>Overzicht</vt:lpstr>
      <vt:lpstr>Ondervoeding (Malnutritie)</vt:lpstr>
      <vt:lpstr>Ondervoeding (Malnutritie)</vt:lpstr>
      <vt:lpstr>Ondervoeding (Malnutritie)</vt:lpstr>
      <vt:lpstr>Ondervoeding (Malnutritie)</vt:lpstr>
      <vt:lpstr>Risico op ondervoeding verkleinen</vt:lpstr>
      <vt:lpstr>Bijvoedingen </vt:lpstr>
      <vt:lpstr>Overzicht</vt:lpstr>
      <vt:lpstr>Anemie</vt:lpstr>
      <vt:lpstr>Anemie</vt:lpstr>
      <vt:lpstr>Anemie</vt:lpstr>
      <vt:lpstr>Anemie</vt:lpstr>
      <vt:lpstr>Overzicht</vt:lpstr>
      <vt:lpstr>Cardiovasculaire Medicatie</vt:lpstr>
      <vt:lpstr>Cardiovasculaire Medicatie</vt:lpstr>
      <vt:lpstr>Cardiovasculaire Medicatie</vt:lpstr>
      <vt:lpstr>Cardiovasculaire Medicatie</vt:lpstr>
      <vt:lpstr>Overzicht</vt:lpstr>
      <vt:lpstr>Infecties</vt:lpstr>
      <vt:lpstr>Infecties</vt:lpstr>
      <vt:lpstr>Infecties</vt:lpstr>
      <vt:lpstr>PowerPoint-presentatie</vt:lpstr>
    </vt:vector>
  </TitlesOfParts>
  <Company>A2Z Solutions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presentatie NL</dc:title>
  <dc:creator>wdcoster</dc:creator>
  <cp:lastModifiedBy>Erik Ghijsels</cp:lastModifiedBy>
  <cp:revision>202</cp:revision>
  <dcterms:created xsi:type="dcterms:W3CDTF">2009-09-30T11:57:40Z</dcterms:created>
  <dcterms:modified xsi:type="dcterms:W3CDTF">2023-11-09T17:07:43Z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OLVZ-a02c72de-22</vt:lpwstr>
  </property>
  <property fmtid="{D5CDD505-2E9C-101B-9397-08002B2CF9AE}" pid="3" name="_dlc_DocIdItemGuid">
    <vt:lpwstr>26b20d4d-d3e8-4170-afb8-812ae80f75f4</vt:lpwstr>
  </property>
  <property fmtid="{D5CDD505-2E9C-101B-9397-08002B2CF9AE}" pid="4" name="_dlc_DocIdUrl">
    <vt:lpwstr>http://olvconnect/diensten/communicatie-en-pr/_layouts/DocIdRedir.aspx?ID=OLVZ-a02c72de-22, OLVZ-a02c72de-22</vt:lpwstr>
  </property>
  <property fmtid="{D5CDD505-2E9C-101B-9397-08002B2CF9AE}" pid="5" name="display_urn:schemas-microsoft-com:office:office#Beheerder">
    <vt:lpwstr>Karla Lefever</vt:lpwstr>
  </property>
  <property fmtid="{D5CDD505-2E9C-101B-9397-08002B2CF9AE}" pid="6" name="Trefwoorden Algemeen dep">
    <vt:lpwstr>678;#Huisstijl|e303f5d0-11cc-4ea5-8f86-25076f2a954a;#732;#Sjabloon|31a31bda-65cc-4e4c-b72d-42ae4ba453d8</vt:lpwstr>
  </property>
  <property fmtid="{D5CDD505-2E9C-101B-9397-08002B2CF9AE}" pid="7" name="Beheerder">
    <vt:lpwstr>86</vt:lpwstr>
  </property>
  <property fmtid="{D5CDD505-2E9C-101B-9397-08002B2CF9AE}" pid="8" name="Eenheid">
    <vt:lpwstr>197;#Communicatie en pr|6cbe875c-ede9-4f20-9eaf-ae8136ac081b</vt:lpwstr>
  </property>
  <property fmtid="{D5CDD505-2E9C-101B-9397-08002B2CF9AE}" pid="9" name="OLVAfdelingTaxHTField0">
    <vt:lpwstr/>
  </property>
  <property fmtid="{D5CDD505-2E9C-101B-9397-08002B2CF9AE}" pid="10" name="OLVAfdeling">
    <vt:lpwstr/>
  </property>
  <property fmtid="{D5CDD505-2E9C-101B-9397-08002B2CF9AE}" pid="11" name="display_urn:schemas-microsoft-com:office:office#Opgemaakt_x0020_door">
    <vt:lpwstr>Karla Lefever</vt:lpwstr>
  </property>
  <property fmtid="{D5CDD505-2E9C-101B-9397-08002B2CF9AE}" pid="12" name="Opgemaakt door">
    <vt:lpwstr>86;#OLVZ\klefever</vt:lpwstr>
  </property>
  <property fmtid="{D5CDD505-2E9C-101B-9397-08002B2CF9AE}" pid="13" name="EenheidTaxHTField0">
    <vt:lpwstr>Communicatie en pr|6cbe875c-ede9-4f20-9eaf-ae8136ac081b</vt:lpwstr>
  </property>
  <property fmtid="{D5CDD505-2E9C-101B-9397-08002B2CF9AE}" pid="14" name="f0fa0dfd2dad43e49b29322adb18eb06">
    <vt:lpwstr>Huisstijl|e303f5d0-11cc-4ea5-8f86-25076f2a954a;Sjabloon|31a31bda-65cc-4e4c-b72d-42ae4ba453d8</vt:lpwstr>
  </property>
  <property fmtid="{D5CDD505-2E9C-101B-9397-08002B2CF9AE}" pid="15" name="TaxCatchAll">
    <vt:lpwstr>197;#Communicatie en pr|6cbe875c-ede9-4f20-9eaf-ae8136ac081b;#678;#Huisstijl|e303f5d0-11cc-4ea5-8f86-25076f2a954a;#732;#Sjabloon|31a31bda-65cc-4e4c-b72d-42ae4ba453d8</vt:lpwstr>
  </property>
  <property fmtid="{D5CDD505-2E9C-101B-9397-08002B2CF9AE}" pid="16" name="Publicatiedatum">
    <vt:lpwstr>2013-06-27T11:20:41Z</vt:lpwstr>
  </property>
  <property fmtid="{D5CDD505-2E9C-101B-9397-08002B2CF9AE}" pid="17" name="Eenheid code nr">
    <vt:lpwstr/>
  </property>
  <property fmtid="{D5CDD505-2E9C-101B-9397-08002B2CF9AE}" pid="18" name="CampusTaxHTField0">
    <vt:lpwstr/>
  </property>
  <property fmtid="{D5CDD505-2E9C-101B-9397-08002B2CF9AE}" pid="19" name="Campus">
    <vt:lpwstr/>
  </property>
</Properties>
</file>