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61" r:id="rId3"/>
    <p:sldId id="258" r:id="rId4"/>
    <p:sldId id="260" r:id="rId5"/>
    <p:sldId id="325" r:id="rId6"/>
    <p:sldId id="264" r:id="rId7"/>
    <p:sldId id="265" r:id="rId8"/>
    <p:sldId id="327" r:id="rId9"/>
    <p:sldId id="320" r:id="rId10"/>
    <p:sldId id="321" r:id="rId11"/>
    <p:sldId id="328" r:id="rId12"/>
    <p:sldId id="329" r:id="rId13"/>
    <p:sldId id="330" r:id="rId14"/>
    <p:sldId id="331" r:id="rId15"/>
    <p:sldId id="334" r:id="rId16"/>
    <p:sldId id="266" r:id="rId17"/>
    <p:sldId id="267" r:id="rId18"/>
    <p:sldId id="279" r:id="rId19"/>
    <p:sldId id="275" r:id="rId20"/>
    <p:sldId id="277" r:id="rId21"/>
    <p:sldId id="278" r:id="rId22"/>
    <p:sldId id="312" r:id="rId23"/>
    <p:sldId id="282" r:id="rId24"/>
    <p:sldId id="306" r:id="rId25"/>
    <p:sldId id="268" r:id="rId26"/>
    <p:sldId id="269" r:id="rId27"/>
    <p:sldId id="263" r:id="rId28"/>
    <p:sldId id="270" r:id="rId29"/>
    <p:sldId id="322" r:id="rId30"/>
    <p:sldId id="284" r:id="rId31"/>
    <p:sldId id="283" r:id="rId32"/>
    <p:sldId id="314" r:id="rId33"/>
    <p:sldId id="315" r:id="rId34"/>
    <p:sldId id="313" r:id="rId35"/>
    <p:sldId id="290" r:id="rId36"/>
    <p:sldId id="285" r:id="rId37"/>
    <p:sldId id="286" r:id="rId38"/>
    <p:sldId id="287" r:id="rId39"/>
    <p:sldId id="291" r:id="rId40"/>
    <p:sldId id="323" r:id="rId41"/>
    <p:sldId id="316" r:id="rId42"/>
    <p:sldId id="293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18" r:id="rId52"/>
    <p:sldId id="317" r:id="rId53"/>
    <p:sldId id="309" r:id="rId54"/>
    <p:sldId id="289" r:id="rId55"/>
    <p:sldId id="304" r:id="rId56"/>
    <p:sldId id="274" r:id="rId57"/>
    <p:sldId id="271" r:id="rId58"/>
    <p:sldId id="333" r:id="rId59"/>
    <p:sldId id="335" r:id="rId60"/>
    <p:sldId id="319" r:id="rId61"/>
  </p:sldIdLst>
  <p:sldSz cx="12192000" cy="6858000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0" autoAdjust="0"/>
    <p:restoredTop sz="86421" autoAdjust="0"/>
  </p:normalViewPr>
  <p:slideViewPr>
    <p:cSldViewPr snapToGrid="0">
      <p:cViewPr varScale="1">
        <p:scale>
          <a:sx n="98" d="100"/>
          <a:sy n="98" d="100"/>
        </p:scale>
        <p:origin x="1050" y="90"/>
      </p:cViewPr>
      <p:guideLst/>
    </p:cSldViewPr>
  </p:slideViewPr>
  <p:outlineViewPr>
    <p:cViewPr>
      <p:scale>
        <a:sx n="33" d="100"/>
        <a:sy n="33" d="100"/>
      </p:scale>
      <p:origin x="0" y="-326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dirty="0"/>
              <a:t>PD versus HD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normaal labo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Blad1!$A$2:$A$8</c:f>
              <c:strCache>
                <c:ptCount val="7"/>
                <c:pt idx="0">
                  <c:v>voor HD</c:v>
                </c:pt>
                <c:pt idx="1">
                  <c:v>na HD</c:v>
                </c:pt>
                <c:pt idx="2">
                  <c:v>voor HD</c:v>
                </c:pt>
                <c:pt idx="3">
                  <c:v>na HD</c:v>
                </c:pt>
                <c:pt idx="4">
                  <c:v>voor HD</c:v>
                </c:pt>
                <c:pt idx="5">
                  <c:v>na HD</c:v>
                </c:pt>
                <c:pt idx="6">
                  <c:v>voor HD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67-4110-8890-8F7FB3E802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labo HD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Blad1!$A$2:$A$8</c:f>
              <c:strCache>
                <c:ptCount val="7"/>
                <c:pt idx="0">
                  <c:v>voor HD</c:v>
                </c:pt>
                <c:pt idx="1">
                  <c:v>na HD</c:v>
                </c:pt>
                <c:pt idx="2">
                  <c:v>voor HD</c:v>
                </c:pt>
                <c:pt idx="3">
                  <c:v>na HD</c:v>
                </c:pt>
                <c:pt idx="4">
                  <c:v>voor HD</c:v>
                </c:pt>
                <c:pt idx="5">
                  <c:v>na HD</c:v>
                </c:pt>
                <c:pt idx="6">
                  <c:v>voor HD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6</c:v>
                </c:pt>
                <c:pt idx="1">
                  <c:v>1.5</c:v>
                </c:pt>
                <c:pt idx="2">
                  <c:v>6</c:v>
                </c:pt>
                <c:pt idx="3">
                  <c:v>1.8</c:v>
                </c:pt>
                <c:pt idx="4">
                  <c:v>5.8</c:v>
                </c:pt>
                <c:pt idx="5">
                  <c:v>1.7</c:v>
                </c:pt>
                <c:pt idx="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67-4110-8890-8F7FB3E802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labo PD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Blad1!$A$2:$A$8</c:f>
              <c:strCache>
                <c:ptCount val="7"/>
                <c:pt idx="0">
                  <c:v>voor HD</c:v>
                </c:pt>
                <c:pt idx="1">
                  <c:v>na HD</c:v>
                </c:pt>
                <c:pt idx="2">
                  <c:v>voor HD</c:v>
                </c:pt>
                <c:pt idx="3">
                  <c:v>na HD</c:v>
                </c:pt>
                <c:pt idx="4">
                  <c:v>voor HD</c:v>
                </c:pt>
                <c:pt idx="5">
                  <c:v>na HD</c:v>
                </c:pt>
                <c:pt idx="6">
                  <c:v>voor HD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2.5</c:v>
                </c:pt>
                <c:pt idx="1">
                  <c:v>3.1</c:v>
                </c:pt>
                <c:pt idx="2">
                  <c:v>2.6</c:v>
                </c:pt>
                <c:pt idx="3">
                  <c:v>2.9</c:v>
                </c:pt>
                <c:pt idx="4">
                  <c:v>2.2999999999999998</c:v>
                </c:pt>
                <c:pt idx="5">
                  <c:v>3.1</c:v>
                </c:pt>
                <c:pt idx="6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67-4110-8890-8F7FB3E80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41707584"/>
        <c:axId val="641713408"/>
      </c:lineChart>
      <c:catAx>
        <c:axId val="6417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1713408"/>
        <c:crosses val="autoZero"/>
        <c:auto val="1"/>
        <c:lblAlgn val="ctr"/>
        <c:lblOffset val="100"/>
        <c:noMultiLvlLbl val="0"/>
      </c:catAx>
      <c:valAx>
        <c:axId val="64171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17075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Ultrafiltratie door verschillende soorten dialysaat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Icodextrine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start </c:v>
                </c:pt>
                <c:pt idx="1">
                  <c:v>100 min</c:v>
                </c:pt>
                <c:pt idx="2">
                  <c:v>200 min</c:v>
                </c:pt>
                <c:pt idx="3">
                  <c:v>300 min</c:v>
                </c:pt>
                <c:pt idx="4">
                  <c:v>400 min</c:v>
                </c:pt>
                <c:pt idx="5">
                  <c:v>500 min</c:v>
                </c:pt>
                <c:pt idx="6">
                  <c:v>600 min</c:v>
                </c:pt>
                <c:pt idx="7">
                  <c:v>700 min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2.4</c:v>
                </c:pt>
                <c:pt idx="4">
                  <c:v>2.4500000000000002</c:v>
                </c:pt>
                <c:pt idx="5">
                  <c:v>2.5499999999999998</c:v>
                </c:pt>
                <c:pt idx="6">
                  <c:v>2.6</c:v>
                </c:pt>
                <c:pt idx="7">
                  <c:v>2.65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7A-44D5-B32F-3000CE05C04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glucose 3,86%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start </c:v>
                </c:pt>
                <c:pt idx="1">
                  <c:v>100 min</c:v>
                </c:pt>
                <c:pt idx="2">
                  <c:v>200 min</c:v>
                </c:pt>
                <c:pt idx="3">
                  <c:v>300 min</c:v>
                </c:pt>
                <c:pt idx="4">
                  <c:v>400 min</c:v>
                </c:pt>
                <c:pt idx="5">
                  <c:v>500 min</c:v>
                </c:pt>
                <c:pt idx="6">
                  <c:v>600 min</c:v>
                </c:pt>
                <c:pt idx="7">
                  <c:v>700 min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2</c:v>
                </c:pt>
                <c:pt idx="1">
                  <c:v>2.6</c:v>
                </c:pt>
                <c:pt idx="2">
                  <c:v>2.8</c:v>
                </c:pt>
                <c:pt idx="3">
                  <c:v>2.7</c:v>
                </c:pt>
                <c:pt idx="4">
                  <c:v>2.6</c:v>
                </c:pt>
                <c:pt idx="5">
                  <c:v>2.5499999999999998</c:v>
                </c:pt>
                <c:pt idx="6">
                  <c:v>2.5</c:v>
                </c:pt>
                <c:pt idx="7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7A-44D5-B32F-3000CE05C04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Glucose 2,27%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start </c:v>
                </c:pt>
                <c:pt idx="1">
                  <c:v>100 min</c:v>
                </c:pt>
                <c:pt idx="2">
                  <c:v>200 min</c:v>
                </c:pt>
                <c:pt idx="3">
                  <c:v>300 min</c:v>
                </c:pt>
                <c:pt idx="4">
                  <c:v>400 min</c:v>
                </c:pt>
                <c:pt idx="5">
                  <c:v>500 min</c:v>
                </c:pt>
                <c:pt idx="6">
                  <c:v>600 min</c:v>
                </c:pt>
                <c:pt idx="7">
                  <c:v>700 min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  <c:pt idx="0">
                  <c:v>2</c:v>
                </c:pt>
                <c:pt idx="1">
                  <c:v>2.2999999999999998</c:v>
                </c:pt>
                <c:pt idx="2">
                  <c:v>2.35</c:v>
                </c:pt>
                <c:pt idx="3">
                  <c:v>2.2000000000000002</c:v>
                </c:pt>
                <c:pt idx="4">
                  <c:v>2.1</c:v>
                </c:pt>
                <c:pt idx="5">
                  <c:v>2</c:v>
                </c:pt>
                <c:pt idx="6">
                  <c:v>1.9</c:v>
                </c:pt>
                <c:pt idx="7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7A-44D5-B32F-3000CE05C04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glucose 1,36%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Blad1!$A$2:$A$9</c:f>
              <c:strCache>
                <c:ptCount val="8"/>
                <c:pt idx="0">
                  <c:v>start </c:v>
                </c:pt>
                <c:pt idx="1">
                  <c:v>100 min</c:v>
                </c:pt>
                <c:pt idx="2">
                  <c:v>200 min</c:v>
                </c:pt>
                <c:pt idx="3">
                  <c:v>300 min</c:v>
                </c:pt>
                <c:pt idx="4">
                  <c:v>400 min</c:v>
                </c:pt>
                <c:pt idx="5">
                  <c:v>500 min</c:v>
                </c:pt>
                <c:pt idx="6">
                  <c:v>600 min</c:v>
                </c:pt>
                <c:pt idx="7">
                  <c:v>700 min</c:v>
                </c:pt>
              </c:strCache>
            </c:strRef>
          </c:cat>
          <c:val>
            <c:numRef>
              <c:f>Blad1!$E$2:$E$9</c:f>
              <c:numCache>
                <c:formatCode>General</c:formatCode>
                <c:ptCount val="8"/>
                <c:pt idx="0">
                  <c:v>2</c:v>
                </c:pt>
                <c:pt idx="1">
                  <c:v>2.1</c:v>
                </c:pt>
                <c:pt idx="2">
                  <c:v>2</c:v>
                </c:pt>
                <c:pt idx="3">
                  <c:v>1.95</c:v>
                </c:pt>
                <c:pt idx="4">
                  <c:v>1.9</c:v>
                </c:pt>
                <c:pt idx="5">
                  <c:v>1.8</c:v>
                </c:pt>
                <c:pt idx="6">
                  <c:v>1.7</c:v>
                </c:pt>
                <c:pt idx="7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7A-44D5-B32F-3000CE05C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2514864"/>
        <c:axId val="1492515280"/>
      </c:lineChart>
      <c:catAx>
        <c:axId val="14925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92515280"/>
        <c:crosses val="autoZero"/>
        <c:auto val="1"/>
        <c:lblAlgn val="ctr"/>
        <c:lblOffset val="100"/>
        <c:noMultiLvlLbl val="0"/>
      </c:catAx>
      <c:valAx>
        <c:axId val="149251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9251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AE5E5-EC36-40B5-925B-381C07E13341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18F1-6E5B-43C6-9823-9F87528241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380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1D215-92DB-42B7-86BF-0058B203FC35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FB651-A450-40A5-937B-BE304E3E156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8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Voorstelling mezelf</a:t>
            </a:r>
          </a:p>
          <a:p>
            <a:r>
              <a:rPr lang="nl-BE" dirty="0"/>
              <a:t>Functieomschrijving</a:t>
            </a:r>
          </a:p>
          <a:p>
            <a:r>
              <a:rPr lang="nl-BE" dirty="0"/>
              <a:t>Waarom keuze dialyse om te werken? Persoonlijk verhaal.</a:t>
            </a:r>
          </a:p>
          <a:p>
            <a:endParaRPr lang="nl-BE" dirty="0"/>
          </a:p>
          <a:p>
            <a:r>
              <a:rPr lang="nl-BE" dirty="0"/>
              <a:t>Bij start dialyse krijgen </a:t>
            </a:r>
            <a:r>
              <a:rPr lang="nl-BE" dirty="0" err="1"/>
              <a:t>ptn</a:t>
            </a:r>
            <a:r>
              <a:rPr lang="nl-BE" dirty="0"/>
              <a:t> te weinig info / angstige </a:t>
            </a:r>
            <a:r>
              <a:rPr lang="nl-BE" dirty="0" err="1"/>
              <a:t>ptn</a:t>
            </a:r>
            <a:endParaRPr lang="nl-BE" dirty="0"/>
          </a:p>
          <a:p>
            <a:endParaRPr lang="nl-BE" dirty="0"/>
          </a:p>
          <a:p>
            <a:r>
              <a:rPr lang="nl-BE" dirty="0"/>
              <a:t>Interesse in meer info  = predialyse</a:t>
            </a:r>
          </a:p>
          <a:p>
            <a:r>
              <a:rPr lang="nl-BE" dirty="0"/>
              <a:t>Verschillende keuzes, PD, ideaal in mijn situatie</a:t>
            </a:r>
          </a:p>
          <a:p>
            <a:endParaRPr lang="nl-BE" dirty="0"/>
          </a:p>
          <a:p>
            <a:r>
              <a:rPr lang="nl-BE" dirty="0"/>
              <a:t>Meenemen in mijn verhaal, starten vanuit predialyse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663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osmose: vooral verwijderen van vocht uit</a:t>
            </a:r>
            <a:r>
              <a:rPr lang="nl-BE" baseline="0" dirty="0"/>
              <a:t> het lichaam</a:t>
            </a:r>
          </a:p>
          <a:p>
            <a:endParaRPr lang="nl-BE" baseline="0" dirty="0"/>
          </a:p>
          <a:p>
            <a:r>
              <a:rPr lang="nl-BE" baseline="0" dirty="0"/>
              <a:t>Glucose in het </a:t>
            </a:r>
            <a:r>
              <a:rPr lang="nl-BE" baseline="0" dirty="0" err="1"/>
              <a:t>dialysaat</a:t>
            </a:r>
            <a:r>
              <a:rPr lang="nl-BE" baseline="0" dirty="0"/>
              <a:t> zorgt voor aantrekkingskracht</a:t>
            </a:r>
          </a:p>
          <a:p>
            <a:r>
              <a:rPr lang="nl-BE" baseline="0" dirty="0"/>
              <a:t>Vocht aantrekken vanuit het lichaam naar het </a:t>
            </a:r>
            <a:r>
              <a:rPr lang="nl-BE" baseline="0" dirty="0" err="1"/>
              <a:t>dialysaat</a:t>
            </a:r>
            <a:r>
              <a:rPr lang="nl-BE" baseline="0" dirty="0"/>
              <a:t>.</a:t>
            </a:r>
          </a:p>
          <a:p>
            <a:endParaRPr lang="nl-BE" baseline="0" dirty="0"/>
          </a:p>
          <a:p>
            <a:r>
              <a:rPr lang="nl-BE" baseline="0" dirty="0"/>
              <a:t>Proces gaat door tot evenwicht ontstaat</a:t>
            </a:r>
          </a:p>
          <a:p>
            <a:endParaRPr lang="nl-BE" baseline="0" dirty="0"/>
          </a:p>
          <a:p>
            <a:r>
              <a:rPr lang="nl-BE" baseline="0" dirty="0"/>
              <a:t>Hoe hoger glucose concentratie, hoe meer vocht verwijderen</a:t>
            </a:r>
          </a:p>
          <a:p>
            <a:r>
              <a:rPr lang="nl-BE" baseline="0" dirty="0"/>
              <a:t>Er bestaan 3 verschillende glucose concentraties in </a:t>
            </a:r>
            <a:r>
              <a:rPr lang="nl-BE" baseline="0" dirty="0" err="1"/>
              <a:t>dialysaat</a:t>
            </a:r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71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Ik zoek nog naar de juiste kleurtjes, maar hiermee wil de ultrafiltratie aanduiden </a:t>
            </a:r>
            <a:r>
              <a:rPr lang="nl-BE" dirty="0" err="1"/>
              <a:t>adhv</a:t>
            </a:r>
            <a:r>
              <a:rPr lang="nl-BE" dirty="0"/>
              <a:t> de hoeveelheid glucose in de zakken </a:t>
            </a:r>
            <a:r>
              <a:rPr lang="nl-BE" dirty="0" err="1"/>
              <a:t>dialysaat</a:t>
            </a:r>
            <a:r>
              <a:rPr lang="nl-BE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8581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Om PD te kunnen doen: toegangsweg nodig</a:t>
            </a:r>
          </a:p>
          <a:p>
            <a:r>
              <a:rPr lang="nl-BE" dirty="0"/>
              <a:t>PD-katheter</a:t>
            </a:r>
            <a:r>
              <a:rPr lang="nl-BE" baseline="0" dirty="0"/>
              <a:t> = smalle plastiek buis (soepel en flexibel</a:t>
            </a:r>
          </a:p>
          <a:p>
            <a:r>
              <a:rPr lang="nl-BE" baseline="0" dirty="0"/>
              <a:t>Uiteinde van de </a:t>
            </a:r>
            <a:r>
              <a:rPr lang="nl-BE" baseline="0" dirty="0" err="1"/>
              <a:t>kath</a:t>
            </a:r>
            <a:r>
              <a:rPr lang="nl-BE" baseline="0" dirty="0"/>
              <a:t> heeft opening + meerdere gaatjes aan de zijkant</a:t>
            </a:r>
          </a:p>
          <a:p>
            <a:endParaRPr lang="nl-BE" baseline="0" dirty="0"/>
          </a:p>
          <a:p>
            <a:r>
              <a:rPr lang="nl-BE" baseline="0" dirty="0"/>
              <a:t>2 </a:t>
            </a:r>
            <a:r>
              <a:rPr lang="nl-BE" baseline="0" dirty="0" err="1"/>
              <a:t>cuff’s</a:t>
            </a:r>
            <a:r>
              <a:rPr lang="nl-BE" baseline="0" dirty="0"/>
              <a:t> aanwezig (meestal)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Tussen de 2 vliezen: om lekkage te voorkomen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Onderhuids: om beter in te groeien</a:t>
            </a:r>
            <a:r>
              <a:rPr lang="nl-BE" baseline="0" dirty="0"/>
              <a:t> zodat hij vast zit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baseline="0" dirty="0"/>
              <a:t>Tip van de </a:t>
            </a:r>
            <a:r>
              <a:rPr lang="nl-BE" baseline="0" dirty="0" err="1"/>
              <a:t>kath</a:t>
            </a:r>
            <a:r>
              <a:rPr lang="nl-BE" baseline="0" dirty="0"/>
              <a:t> zit in diepste punt van de buikholte: zowel rechtstaande positie of neerliggend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9086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Plaats waar katheter</a:t>
            </a:r>
            <a:r>
              <a:rPr lang="nl-BE" baseline="0" dirty="0"/>
              <a:t> uit de buik komt (</a:t>
            </a:r>
            <a:r>
              <a:rPr lang="nl-BE" baseline="0" dirty="0" err="1"/>
              <a:t>meestel</a:t>
            </a:r>
            <a:r>
              <a:rPr lang="nl-BE" baseline="0" dirty="0"/>
              <a:t> naast/onder de navel)</a:t>
            </a:r>
          </a:p>
          <a:p>
            <a:endParaRPr lang="nl-BE" baseline="0" dirty="0"/>
          </a:p>
          <a:p>
            <a:r>
              <a:rPr lang="nl-BE" baseline="0" dirty="0"/>
              <a:t>PD-</a:t>
            </a:r>
            <a:r>
              <a:rPr lang="nl-BE" baseline="0" dirty="0" err="1"/>
              <a:t>kath</a:t>
            </a:r>
            <a:r>
              <a:rPr lang="nl-BE" baseline="0" dirty="0"/>
              <a:t> heeft verlenglijn met afsluitdop of </a:t>
            </a:r>
            <a:r>
              <a:rPr lang="nl-BE" baseline="0" dirty="0" err="1"/>
              <a:t>minicap</a:t>
            </a:r>
            <a:endParaRPr lang="nl-BE" baseline="0" dirty="0"/>
          </a:p>
          <a:p>
            <a:r>
              <a:rPr lang="nl-BE" baseline="0" dirty="0"/>
              <a:t>Verlenglijn = buitenste van de </a:t>
            </a:r>
            <a:r>
              <a:rPr lang="nl-BE" baseline="0" dirty="0" err="1"/>
              <a:t>kath</a:t>
            </a:r>
            <a:r>
              <a:rPr lang="nl-BE" baseline="0" dirty="0"/>
              <a:t> (2x/j vervangen)</a:t>
            </a:r>
          </a:p>
          <a:p>
            <a:endParaRPr lang="nl-BE" baseline="0" dirty="0"/>
          </a:p>
          <a:p>
            <a:r>
              <a:rPr lang="nl-BE" baseline="0" dirty="0"/>
              <a:t>Plaatsbepaling van de insteekplaats bij iedere PD </a:t>
            </a:r>
            <a:r>
              <a:rPr lang="nl-BE" baseline="0" dirty="0" err="1"/>
              <a:t>pt</a:t>
            </a:r>
            <a:r>
              <a:rPr lang="nl-BE" baseline="0" dirty="0"/>
              <a:t> verschillend</a:t>
            </a:r>
          </a:p>
          <a:p>
            <a:r>
              <a:rPr lang="nl-BE" baseline="0" dirty="0"/>
              <a:t>Bij ons gebeurd die plaatsbepaling </a:t>
            </a:r>
            <a:r>
              <a:rPr lang="nl-BE" baseline="0" dirty="0" err="1"/>
              <a:t>vòòr</a:t>
            </a:r>
            <a:r>
              <a:rPr lang="nl-BE" baseline="0" dirty="0"/>
              <a:t> de plaatsing door chirurg samen met PD-</a:t>
            </a:r>
            <a:r>
              <a:rPr lang="nl-BE" baseline="0" dirty="0" err="1"/>
              <a:t>vpk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031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Er bestaa</a:t>
            </a:r>
            <a:r>
              <a:rPr lang="nl-BE" baseline="0" dirty="0"/>
              <a:t>n PD-</a:t>
            </a:r>
            <a:r>
              <a:rPr lang="nl-BE" baseline="0" dirty="0" err="1"/>
              <a:t>kath</a:t>
            </a:r>
            <a:r>
              <a:rPr lang="nl-BE" baseline="0" dirty="0"/>
              <a:t> met gewicht (meer info bij Vera)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318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427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316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Kath zonder verband</a:t>
            </a:r>
            <a:r>
              <a:rPr lang="nl-BE" baseline="0" dirty="0"/>
              <a:t> beste resultaat</a:t>
            </a:r>
          </a:p>
          <a:p>
            <a:endParaRPr lang="nl-BE" baseline="0" dirty="0"/>
          </a:p>
          <a:p>
            <a:r>
              <a:rPr lang="nl-BE" baseline="0" dirty="0"/>
              <a:t>TOPWISE </a:t>
            </a:r>
            <a:r>
              <a:rPr lang="nl-BE" baseline="0" dirty="0">
                <a:sym typeface="Wingdings" panose="05000000000000000000" pitchFamily="2" charset="2"/>
              </a:rPr>
              <a:t> soort buikband om te sporten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BE" baseline="0" dirty="0">
                <a:sym typeface="Wingdings" panose="05000000000000000000" pitchFamily="2" charset="2"/>
              </a:rPr>
              <a:t>www.topwisesports.cn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nl-BE" baseline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73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Verband wissel na 1 week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4BF02-E223-48D5-8595-86A98A35119F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9219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systeem heet</a:t>
            </a:r>
            <a:r>
              <a:rPr lang="nl-BE" baseline="0" dirty="0"/>
              <a:t> “</a:t>
            </a:r>
            <a:r>
              <a:rPr lang="nl-BE" baseline="0" dirty="0" err="1"/>
              <a:t>twinbag</a:t>
            </a:r>
            <a:r>
              <a:rPr lang="nl-BE" baseline="0" dirty="0"/>
              <a:t>”</a:t>
            </a:r>
          </a:p>
          <a:p>
            <a:r>
              <a:rPr lang="nl-BE" baseline="0" dirty="0"/>
              <a:t>Flush </a:t>
            </a:r>
            <a:r>
              <a:rPr lang="nl-BE" baseline="0" dirty="0" err="1"/>
              <a:t>before</a:t>
            </a:r>
            <a:r>
              <a:rPr lang="nl-BE" baseline="0" dirty="0"/>
              <a:t> </a:t>
            </a:r>
            <a:r>
              <a:rPr lang="nl-BE" baseline="0" dirty="0" err="1"/>
              <a:t>fill</a:t>
            </a:r>
            <a:r>
              <a:rPr lang="nl-BE" baseline="0" dirty="0"/>
              <a:t> systeem</a:t>
            </a:r>
          </a:p>
          <a:p>
            <a:r>
              <a:rPr lang="nl-BE" baseline="0" dirty="0"/>
              <a:t>Vloeistof in de buik via </a:t>
            </a:r>
            <a:r>
              <a:rPr lang="nl-BE" baseline="0" dirty="0" err="1"/>
              <a:t>kath</a:t>
            </a:r>
            <a:endParaRPr lang="nl-BE" baseline="0" dirty="0"/>
          </a:p>
          <a:p>
            <a:r>
              <a:rPr lang="nl-BE" baseline="0" dirty="0"/>
              <a:t>Eenmaal in de buik = verblijftijd</a:t>
            </a:r>
          </a:p>
          <a:p>
            <a:r>
              <a:rPr lang="nl-BE" baseline="0" dirty="0"/>
              <a:t>Zuivering kan beginnen: afvalstoffen en vocht verwijderen</a:t>
            </a:r>
          </a:p>
          <a:p>
            <a:r>
              <a:rPr lang="nl-BE" baseline="0" dirty="0"/>
              <a:t>Na enkele uren is </a:t>
            </a:r>
            <a:r>
              <a:rPr lang="nl-BE" baseline="0" dirty="0" err="1"/>
              <a:t>dialysaat</a:t>
            </a:r>
            <a:r>
              <a:rPr lang="nl-BE" baseline="0" dirty="0"/>
              <a:t> verzadigd </a:t>
            </a:r>
            <a:r>
              <a:rPr lang="nl-BE" baseline="0" dirty="0">
                <a:sym typeface="Wingdings" panose="05000000000000000000" pitchFamily="2" charset="2"/>
              </a:rPr>
              <a:t> opnieuw wissel met vers </a:t>
            </a:r>
            <a:r>
              <a:rPr lang="nl-BE" baseline="0" dirty="0" err="1">
                <a:sym typeface="Wingdings" panose="05000000000000000000" pitchFamily="2" charset="2"/>
              </a:rPr>
              <a:t>dialysaat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049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Onderverdeling = duidelijk overzicht</a:t>
            </a:r>
          </a:p>
          <a:p>
            <a:endParaRPr lang="nl-BE" dirty="0"/>
          </a:p>
          <a:p>
            <a:r>
              <a:rPr lang="nl-BE" dirty="0"/>
              <a:t>ANI </a:t>
            </a:r>
            <a:r>
              <a:rPr lang="nl-BE" dirty="0">
                <a:sym typeface="Wingdings" panose="05000000000000000000" pitchFamily="2" charset="2"/>
              </a:rPr>
              <a:t>tijdelijke dialyse – medicatie</a:t>
            </a:r>
            <a:r>
              <a:rPr lang="nl-BE" baseline="0" dirty="0">
                <a:sym typeface="Wingdings" panose="05000000000000000000" pitchFamily="2" charset="2"/>
              </a:rPr>
              <a:t>  nier hersteld op termijn</a:t>
            </a:r>
          </a:p>
          <a:p>
            <a:endParaRPr lang="nl-BE" baseline="0" dirty="0">
              <a:sym typeface="Wingdings" panose="05000000000000000000" pitchFamily="2" charset="2"/>
            </a:endParaRPr>
          </a:p>
          <a:p>
            <a:r>
              <a:rPr lang="nl-BE" baseline="0" dirty="0">
                <a:sym typeface="Wingdings" panose="05000000000000000000" pitchFamily="2" charset="2"/>
              </a:rPr>
              <a:t>CNI  conservatieve behandeling  geen dialyse – medicatie</a:t>
            </a:r>
          </a:p>
          <a:p>
            <a:r>
              <a:rPr lang="nl-BE" baseline="0" dirty="0">
                <a:sym typeface="Wingdings" panose="05000000000000000000" pitchFamily="2" charset="2"/>
              </a:rPr>
              <a:t>        therapie  TX</a:t>
            </a:r>
          </a:p>
          <a:p>
            <a:r>
              <a:rPr lang="nl-BE" baseline="0" dirty="0">
                <a:sym typeface="Wingdings" panose="05000000000000000000" pitchFamily="2" charset="2"/>
              </a:rPr>
              <a:t>	   dialyse HD (ziekenhuis + thuis)</a:t>
            </a:r>
          </a:p>
          <a:p>
            <a:r>
              <a:rPr lang="nl-BE" baseline="0" dirty="0">
                <a:sym typeface="Wingdings" panose="05000000000000000000" pitchFamily="2" charset="2"/>
              </a:rPr>
              <a:t>	                    PD	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9066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 = continue behandeling</a:t>
            </a:r>
          </a:p>
          <a:p>
            <a:r>
              <a:rPr lang="nl-BE" dirty="0"/>
              <a:t>A = ambulante (thuis</a:t>
            </a:r>
            <a:r>
              <a:rPr lang="nl-BE" baseline="0" dirty="0"/>
              <a:t> of RVT)</a:t>
            </a:r>
            <a:endParaRPr lang="nl-BE" dirty="0"/>
          </a:p>
          <a:p>
            <a:r>
              <a:rPr lang="nl-BE" dirty="0"/>
              <a:t>PD</a:t>
            </a:r>
          </a:p>
          <a:p>
            <a:r>
              <a:rPr lang="nl-BE" dirty="0"/>
              <a:t>Meestal overdag omdat men manuele wissels moet uitvoeren</a:t>
            </a:r>
          </a:p>
          <a:p>
            <a:endParaRPr lang="nl-BE" dirty="0"/>
          </a:p>
          <a:p>
            <a:r>
              <a:rPr lang="nl-BE" dirty="0"/>
              <a:t>A</a:t>
            </a:r>
            <a:r>
              <a:rPr lang="nl-BE" baseline="0" dirty="0"/>
              <a:t> = door machine</a:t>
            </a:r>
          </a:p>
          <a:p>
            <a:r>
              <a:rPr lang="nl-BE" baseline="0" dirty="0"/>
              <a:t>Meestal ‘s nachts</a:t>
            </a:r>
          </a:p>
          <a:p>
            <a:r>
              <a:rPr lang="nl-BE" baseline="0" dirty="0"/>
              <a:t>Toestel doet al het werk, terwijl </a:t>
            </a:r>
            <a:r>
              <a:rPr lang="nl-BE" baseline="0" dirty="0" err="1"/>
              <a:t>pt</a:t>
            </a:r>
            <a:r>
              <a:rPr lang="nl-BE" baseline="0" dirty="0"/>
              <a:t> slaapt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543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Wordt gedaan door </a:t>
            </a:r>
            <a:r>
              <a:rPr lang="nl-BE" dirty="0" err="1"/>
              <a:t>pt</a:t>
            </a:r>
            <a:r>
              <a:rPr lang="nl-BE" dirty="0"/>
              <a:t> of TVPK of VPK RVT of partner/mantelzorger</a:t>
            </a:r>
          </a:p>
          <a:p>
            <a:r>
              <a:rPr lang="nl-BE" dirty="0"/>
              <a:t>Standaard 4 wissels </a:t>
            </a:r>
            <a:r>
              <a:rPr lang="nl-BE" dirty="0" err="1"/>
              <a:t>afh</a:t>
            </a:r>
            <a:r>
              <a:rPr lang="nl-BE" dirty="0"/>
              <a:t> van schema/voorschrift arts</a:t>
            </a:r>
          </a:p>
          <a:p>
            <a:r>
              <a:rPr lang="nl-BE" dirty="0"/>
              <a:t>Voorbeeld: </a:t>
            </a:r>
            <a:r>
              <a:rPr lang="nl-BE" dirty="0" err="1"/>
              <a:t>pt</a:t>
            </a:r>
            <a:r>
              <a:rPr lang="nl-BE" dirty="0"/>
              <a:t> doet CAPD 1 wissel om ascitesvocht</a:t>
            </a:r>
            <a:r>
              <a:rPr lang="nl-BE" baseline="0" dirty="0"/>
              <a:t> te laten verwijderen</a:t>
            </a:r>
          </a:p>
          <a:p>
            <a:r>
              <a:rPr lang="nl-BE" baseline="0" dirty="0"/>
              <a:t>Per wissel = +/- 30min bezig</a:t>
            </a:r>
          </a:p>
          <a:p>
            <a:r>
              <a:rPr lang="nl-BE" baseline="0" dirty="0"/>
              <a:t>Tussendoor vrije tijd</a:t>
            </a:r>
          </a:p>
          <a:p>
            <a:r>
              <a:rPr lang="nl-BE" baseline="0" dirty="0"/>
              <a:t>Totaal met 4 wissels (2u. Per dag)</a:t>
            </a:r>
          </a:p>
          <a:p>
            <a:endParaRPr lang="nl-BE" baseline="0" dirty="0"/>
          </a:p>
          <a:p>
            <a:r>
              <a:rPr lang="nl-BE" baseline="0" dirty="0" err="1"/>
              <a:t>Twinbag</a:t>
            </a:r>
            <a:r>
              <a:rPr lang="nl-BE" baseline="0" dirty="0"/>
              <a:t> systeem: lege zak onderaan, volle zak bovenaan </a:t>
            </a:r>
            <a:r>
              <a:rPr lang="nl-BE" baseline="0" dirty="0">
                <a:sym typeface="Wingdings" panose="05000000000000000000" pitchFamily="2" charset="2"/>
              </a:rPr>
              <a:t> </a:t>
            </a:r>
            <a:r>
              <a:rPr lang="nl-BE" baseline="0" dirty="0" err="1">
                <a:sym typeface="Wingdings" panose="05000000000000000000" pitchFamily="2" charset="2"/>
              </a:rPr>
              <a:t>obv</a:t>
            </a:r>
            <a:r>
              <a:rPr lang="nl-BE" baseline="0" dirty="0">
                <a:sym typeface="Wingdings" panose="05000000000000000000" pitchFamily="2" charset="2"/>
              </a:rPr>
              <a:t> zwaartekracht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6702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Door machine/toestel (</a:t>
            </a:r>
            <a:r>
              <a:rPr lang="nl-BE" dirty="0" err="1"/>
              <a:t>cycler</a:t>
            </a:r>
            <a:r>
              <a:rPr lang="nl-BE" dirty="0"/>
              <a:t> = </a:t>
            </a:r>
            <a:r>
              <a:rPr lang="nl-BE" dirty="0" err="1"/>
              <a:t>claria</a:t>
            </a:r>
            <a:r>
              <a:rPr lang="nl-BE" dirty="0"/>
              <a:t>)</a:t>
            </a:r>
          </a:p>
          <a:p>
            <a:r>
              <a:rPr lang="nl-BE" dirty="0"/>
              <a:t>Terwijl</a:t>
            </a:r>
            <a:r>
              <a:rPr lang="nl-BE" baseline="0" dirty="0"/>
              <a:t> </a:t>
            </a:r>
            <a:r>
              <a:rPr lang="nl-BE" baseline="0" dirty="0" err="1"/>
              <a:t>pt</a:t>
            </a:r>
            <a:r>
              <a:rPr lang="nl-BE" baseline="0" dirty="0"/>
              <a:t> slaapt</a:t>
            </a:r>
          </a:p>
          <a:p>
            <a:r>
              <a:rPr lang="nl-BE" baseline="0" dirty="0"/>
              <a:t> ‘s avonds koppelt </a:t>
            </a:r>
            <a:r>
              <a:rPr lang="nl-BE" baseline="0" dirty="0" err="1"/>
              <a:t>pt</a:t>
            </a:r>
            <a:r>
              <a:rPr lang="nl-BE" baseline="0" dirty="0"/>
              <a:t> zich aan</a:t>
            </a:r>
          </a:p>
          <a:p>
            <a:r>
              <a:rPr lang="nl-BE" baseline="0" dirty="0"/>
              <a:t>Vooravond opmaak van het toestel (= 15min)</a:t>
            </a:r>
          </a:p>
          <a:p>
            <a:r>
              <a:rPr lang="nl-BE" baseline="0" dirty="0"/>
              <a:t>‘s morgens afbraak van het toestel (= 15min)</a:t>
            </a:r>
          </a:p>
          <a:p>
            <a:r>
              <a:rPr lang="nl-BE" baseline="0" dirty="0"/>
              <a:t>9u behandeltijd</a:t>
            </a:r>
          </a:p>
          <a:p>
            <a:r>
              <a:rPr lang="nl-BE" baseline="0" dirty="0"/>
              <a:t>Soms vloeistof in de buik overdag (naargelang voorschrift) </a:t>
            </a:r>
            <a:r>
              <a:rPr lang="nl-BE" baseline="0" dirty="0">
                <a:sym typeface="Wingdings" panose="05000000000000000000" pitchFamily="2" charset="2"/>
              </a:rPr>
              <a:t> s</a:t>
            </a:r>
            <a:r>
              <a:rPr lang="nl-BE" baseline="0" dirty="0"/>
              <a:t>peciale vloeistof die lang in de buik mag blijven</a:t>
            </a:r>
          </a:p>
          <a:p>
            <a:endParaRPr lang="nl-BE" baseline="0" dirty="0"/>
          </a:p>
          <a:p>
            <a:r>
              <a:rPr lang="nl-BE" baseline="0" dirty="0"/>
              <a:t>Wordt gedaan door TVPK / </a:t>
            </a:r>
            <a:r>
              <a:rPr lang="nl-BE" baseline="0" dirty="0" err="1"/>
              <a:t>pt</a:t>
            </a:r>
            <a:r>
              <a:rPr lang="nl-BE" baseline="0" dirty="0"/>
              <a:t> zelf / mantelzorger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7726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Buikvlies</a:t>
            </a:r>
            <a:r>
              <a:rPr lang="nl-BE" baseline="0" dirty="0"/>
              <a:t> wordt doorgesneden bij buikchirurgie </a:t>
            </a:r>
            <a:r>
              <a:rPr lang="nl-BE" baseline="0" dirty="0">
                <a:sym typeface="Wingdings" panose="05000000000000000000" pitchFamily="2" charset="2"/>
              </a:rPr>
              <a:t> littekenweefsel nadien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Darmziekten kan voor problemen zorgen (peritonitis) bacteriën doorheen darmwand in de buikholte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Functies buikvlies op termijn verloren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Obesitas ++ moeilijk om geschikte </a:t>
            </a:r>
            <a:r>
              <a:rPr lang="nl-BE" baseline="0" dirty="0" err="1">
                <a:sym typeface="Wingdings" panose="05000000000000000000" pitchFamily="2" charset="2"/>
              </a:rPr>
              <a:t>kath</a:t>
            </a:r>
            <a:r>
              <a:rPr lang="nl-BE" baseline="0" dirty="0">
                <a:sym typeface="Wingdings" panose="05000000000000000000" pitchFamily="2" charset="2"/>
              </a:rPr>
              <a:t> te plaatsen  </a:t>
            </a:r>
            <a:r>
              <a:rPr lang="nl-BE" baseline="0" dirty="0" err="1">
                <a:sym typeface="Wingdings" panose="05000000000000000000" pitchFamily="2" charset="2"/>
              </a:rPr>
              <a:t>cuff</a:t>
            </a:r>
            <a:r>
              <a:rPr lang="nl-BE" baseline="0" dirty="0">
                <a:sym typeface="Wingdings" panose="05000000000000000000" pitchFamily="2" charset="2"/>
              </a:rPr>
              <a:t> kan moeilijk blijven zitten in vetweefsel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COPD </a:t>
            </a:r>
            <a:r>
              <a:rPr lang="nl-BE" baseline="0" dirty="0" err="1">
                <a:sym typeface="Wingdings" panose="05000000000000000000" pitchFamily="2" charset="2"/>
              </a:rPr>
              <a:t>ptn</a:t>
            </a:r>
            <a:r>
              <a:rPr lang="nl-BE" baseline="0" dirty="0">
                <a:sym typeface="Wingdings" panose="05000000000000000000" pitchFamily="2" charset="2"/>
              </a:rPr>
              <a:t>: moeilijke AH + 2l </a:t>
            </a:r>
            <a:r>
              <a:rPr lang="nl-BE" baseline="0" dirty="0" err="1">
                <a:sym typeface="Wingdings" panose="05000000000000000000" pitchFamily="2" charset="2"/>
              </a:rPr>
              <a:t>dialysaat</a:t>
            </a:r>
            <a:r>
              <a:rPr lang="nl-BE" baseline="0" dirty="0">
                <a:sym typeface="Wingdings" panose="05000000000000000000" pitchFamily="2" charset="2"/>
              </a:rPr>
              <a:t> (ruimte innemend proces)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Motivatie </a:t>
            </a:r>
            <a:r>
              <a:rPr lang="nl-BE" baseline="0" dirty="0" err="1">
                <a:sym typeface="Wingdings" panose="05000000000000000000" pitchFamily="2" charset="2"/>
              </a:rPr>
              <a:t>pt</a:t>
            </a:r>
            <a:r>
              <a:rPr lang="nl-BE" baseline="0" dirty="0">
                <a:sym typeface="Wingdings" panose="05000000000000000000" pitchFamily="2" charset="2"/>
              </a:rPr>
              <a:t>: </a:t>
            </a:r>
            <a:r>
              <a:rPr lang="nl-BE" baseline="0" dirty="0" err="1">
                <a:sym typeface="Wingdings" panose="05000000000000000000" pitchFamily="2" charset="2"/>
              </a:rPr>
              <a:t>pt</a:t>
            </a:r>
            <a:r>
              <a:rPr lang="nl-BE" baseline="0" dirty="0">
                <a:sym typeface="Wingdings" panose="05000000000000000000" pitchFamily="2" charset="2"/>
              </a:rPr>
              <a:t> moet zelf willen deze behandeling uitvoeren, vraagt dagdagelijkse inzet. Therapie trouw!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Voorbeeld: jonge </a:t>
            </a:r>
            <a:r>
              <a:rPr lang="nl-BE" baseline="0" dirty="0" err="1">
                <a:sym typeface="Wingdings" panose="05000000000000000000" pitchFamily="2" charset="2"/>
              </a:rPr>
              <a:t>pt</a:t>
            </a:r>
            <a:r>
              <a:rPr lang="nl-BE" baseline="0" dirty="0">
                <a:sym typeface="Wingdings" panose="05000000000000000000" pitchFamily="2" charset="2"/>
              </a:rPr>
              <a:t> die in zomervakantie ieder weekend naar festival gaat (geen behandeling in weekend!!)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5706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Opleiding sessies telkens van 9-12u</a:t>
            </a:r>
          </a:p>
          <a:p>
            <a:endParaRPr lang="nl-BE" dirty="0"/>
          </a:p>
          <a:p>
            <a:r>
              <a:rPr lang="nl-BE" dirty="0" err="1"/>
              <a:t>Teach</a:t>
            </a:r>
            <a:r>
              <a:rPr lang="nl-BE" dirty="0"/>
              <a:t> back</a:t>
            </a:r>
            <a:r>
              <a:rPr lang="nl-BE" baseline="0" dirty="0"/>
              <a:t> methode (geplastificeerd, stap voor stap plan)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799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Verzorging door </a:t>
            </a:r>
            <a:r>
              <a:rPr lang="nl-BE" dirty="0" err="1"/>
              <a:t>pt</a:t>
            </a:r>
            <a:r>
              <a:rPr lang="nl-BE" dirty="0"/>
              <a:t> zelf : na 2 weken</a:t>
            </a:r>
          </a:p>
          <a:p>
            <a:endParaRPr lang="nl-BE" dirty="0"/>
          </a:p>
          <a:p>
            <a:r>
              <a:rPr lang="nl-BE" dirty="0"/>
              <a:t>Zonder</a:t>
            </a:r>
            <a:r>
              <a:rPr lang="nl-BE" baseline="0" dirty="0"/>
              <a:t> verband na 6w: wel om de 2d </a:t>
            </a:r>
            <a:r>
              <a:rPr lang="nl-BE" baseline="0" dirty="0" err="1"/>
              <a:t>Bactroban</a:t>
            </a:r>
            <a:r>
              <a:rPr lang="nl-BE" baseline="0" dirty="0"/>
              <a:t> aan insteekplaats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772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722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Fluo</a:t>
            </a:r>
            <a:r>
              <a:rPr lang="nl-BE" baseline="0" dirty="0"/>
              <a:t> bak wordt gebruikt tijdens opleiding PD </a:t>
            </a:r>
            <a:r>
              <a:rPr lang="nl-BE" baseline="0" dirty="0" err="1"/>
              <a:t>ptn</a:t>
            </a:r>
            <a:r>
              <a:rPr lang="nl-BE" baseline="0" dirty="0"/>
              <a:t> om na te gaan, hoe goed ze hun handen ontsmet hebben. (na te vragen bij ZH hygiëne)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921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3w</a:t>
            </a:r>
            <a:r>
              <a:rPr lang="nl-BE" baseline="0" dirty="0"/>
              <a:t> na huisbezoek consultatie bij de arts</a:t>
            </a:r>
          </a:p>
          <a:p>
            <a:endParaRPr lang="nl-BE" baseline="0" dirty="0"/>
          </a:p>
          <a:p>
            <a:r>
              <a:rPr lang="nl-BE" baseline="0" dirty="0"/>
              <a:t>Eerst CAPD, na 1 </a:t>
            </a:r>
            <a:r>
              <a:rPr lang="nl-BE" baseline="0" dirty="0" err="1"/>
              <a:t>mnd</a:t>
            </a:r>
            <a:r>
              <a:rPr lang="nl-BE" baseline="0" dirty="0"/>
              <a:t> – 6w nadien, overschakeling naar APD (2x ½ d opleiding)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4824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34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Basis functies van de</a:t>
            </a:r>
            <a:r>
              <a:rPr lang="nl-BE" baseline="0" dirty="0"/>
              <a:t> nieren overnemen</a:t>
            </a:r>
          </a:p>
          <a:p>
            <a:endParaRPr lang="nl-BE" baseline="0" dirty="0"/>
          </a:p>
          <a:p>
            <a:r>
              <a:rPr lang="nl-BE" baseline="0" dirty="0"/>
              <a:t>Vocht + afvalstoffen verwijderen</a:t>
            </a:r>
          </a:p>
          <a:p>
            <a:r>
              <a:rPr lang="nl-BE" baseline="0" dirty="0"/>
              <a:t>Rest met 	dieet </a:t>
            </a:r>
          </a:p>
          <a:p>
            <a:r>
              <a:rPr lang="nl-BE" baseline="0" dirty="0"/>
              <a:t>	medicatie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3498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41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2567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637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Kalium dieet</a:t>
            </a:r>
            <a:r>
              <a:rPr lang="nl-BE" baseline="0" dirty="0"/>
              <a:t>: veel minder dan bij HD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1255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RX </a:t>
            </a:r>
            <a:r>
              <a:rPr lang="nl-BE" dirty="0" err="1"/>
              <a:t>peritoneografie</a:t>
            </a:r>
            <a:r>
              <a:rPr lang="nl-BE" dirty="0"/>
              <a:t>:</a:t>
            </a:r>
            <a:r>
              <a:rPr lang="nl-BE" baseline="0" dirty="0"/>
              <a:t> om compartimenten uit te sluiten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0901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1815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6788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Om de 6 </a:t>
            </a:r>
            <a:r>
              <a:rPr lang="nl-BE" dirty="0" err="1"/>
              <a:t>mnd</a:t>
            </a:r>
            <a:r>
              <a:rPr lang="nl-BE" baseline="0" dirty="0"/>
              <a:t> </a:t>
            </a:r>
            <a:r>
              <a:rPr lang="nl-BE" baseline="0" dirty="0" err="1"/>
              <a:t>hertraining</a:t>
            </a:r>
            <a:r>
              <a:rPr lang="nl-BE" baseline="0" dirty="0"/>
              <a:t> standaard</a:t>
            </a:r>
          </a:p>
          <a:p>
            <a:r>
              <a:rPr lang="nl-BE" baseline="0" dirty="0"/>
              <a:t>Met quiz (vragenlijst met meerkeuzevragen)</a:t>
            </a:r>
          </a:p>
          <a:p>
            <a:r>
              <a:rPr lang="nl-BE" baseline="0" dirty="0"/>
              <a:t>Spoeling doen op de pop + handhygiëne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257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Leestest: tekst</a:t>
            </a:r>
            <a:r>
              <a:rPr lang="nl-BE" baseline="0" dirty="0"/>
              <a:t> onder </a:t>
            </a:r>
            <a:r>
              <a:rPr lang="nl-BE" baseline="0" dirty="0" err="1"/>
              <a:t>dialysaat</a:t>
            </a:r>
            <a:r>
              <a:rPr lang="nl-BE" baseline="0" dirty="0"/>
              <a:t> zak houden (indien niet leesbaar= troebel)</a:t>
            </a:r>
            <a:endParaRPr lang="nl-BE" dirty="0"/>
          </a:p>
          <a:p>
            <a:r>
              <a:rPr lang="nl-BE" dirty="0"/>
              <a:t>Bij gist</a:t>
            </a:r>
            <a:r>
              <a:rPr lang="nl-BE" baseline="0" dirty="0"/>
              <a:t> of schimmel, katheter verwijderen</a:t>
            </a:r>
          </a:p>
          <a:p>
            <a:r>
              <a:rPr lang="nl-BE" baseline="0" dirty="0"/>
              <a:t>AB in Leuven: </a:t>
            </a:r>
            <a:r>
              <a:rPr lang="nl-BE" baseline="0" dirty="0" err="1"/>
              <a:t>Amukin</a:t>
            </a:r>
            <a:r>
              <a:rPr lang="nl-BE" baseline="0" dirty="0"/>
              <a:t> + cefazoline in </a:t>
            </a:r>
            <a:r>
              <a:rPr lang="nl-BE" baseline="0" dirty="0" err="1"/>
              <a:t>extraneal</a:t>
            </a:r>
            <a:endParaRPr lang="nl-BE" baseline="0" dirty="0"/>
          </a:p>
          <a:p>
            <a:r>
              <a:rPr lang="nl-BE" baseline="0" dirty="0"/>
              <a:t>Wordt door </a:t>
            </a:r>
            <a:r>
              <a:rPr lang="nl-BE" baseline="0" dirty="0" err="1"/>
              <a:t>pt</a:t>
            </a:r>
            <a:r>
              <a:rPr lang="nl-BE" baseline="0" dirty="0"/>
              <a:t> zelf gedaan (na aanleren), meestal door TVPK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4524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Rijverbod:</a:t>
            </a:r>
            <a:r>
              <a:rPr lang="nl-BE" baseline="0" dirty="0"/>
              <a:t> 2 </a:t>
            </a:r>
            <a:r>
              <a:rPr lang="nl-BE" baseline="0" dirty="0" err="1"/>
              <a:t>mnd</a:t>
            </a:r>
            <a:r>
              <a:rPr lang="nl-BE" baseline="0" dirty="0"/>
              <a:t> bij HD</a:t>
            </a:r>
          </a:p>
          <a:p>
            <a:r>
              <a:rPr lang="nl-BE" baseline="0" dirty="0"/>
              <a:t>Rijverbod: 1 </a:t>
            </a:r>
            <a:r>
              <a:rPr lang="nl-BE" baseline="0" dirty="0" err="1"/>
              <a:t>mnd</a:t>
            </a:r>
            <a:r>
              <a:rPr lang="nl-BE" baseline="0" dirty="0"/>
              <a:t> na opleiding = effectieve start</a:t>
            </a:r>
          </a:p>
          <a:p>
            <a:endParaRPr lang="nl-BE" baseline="0" dirty="0"/>
          </a:p>
          <a:p>
            <a:r>
              <a:rPr lang="nl-BE" baseline="0" dirty="0"/>
              <a:t>Zwemmen met stoma zakje / bard HD zakje</a:t>
            </a:r>
          </a:p>
          <a:p>
            <a:endParaRPr lang="nl-BE" baseline="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664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HD (zie andere cursus)</a:t>
            </a:r>
            <a:r>
              <a:rPr lang="nl-BE" baseline="0" dirty="0"/>
              <a:t> zuivering lichaam via bloed</a:t>
            </a:r>
          </a:p>
          <a:p>
            <a:r>
              <a:rPr lang="nl-BE" baseline="0" dirty="0"/>
              <a:t>PD zuivering via buikvlies als filter</a:t>
            </a:r>
          </a:p>
          <a:p>
            <a:endParaRPr lang="nl-BE" baseline="0" dirty="0"/>
          </a:p>
          <a:p>
            <a:r>
              <a:rPr lang="nl-BE" baseline="0" dirty="0"/>
              <a:t>Geschiedenis PD</a:t>
            </a:r>
          </a:p>
          <a:p>
            <a:r>
              <a:rPr lang="nl-BE" baseline="0" dirty="0"/>
              <a:t>1968: benoeming van intermitterende PD via </a:t>
            </a:r>
            <a:r>
              <a:rPr lang="nl-BE" baseline="0" dirty="0" err="1"/>
              <a:t>Tenckhoff</a:t>
            </a:r>
            <a:r>
              <a:rPr lang="nl-BE" baseline="0"/>
              <a:t> katheter</a:t>
            </a:r>
            <a:endParaRPr lang="nl-BE" baseline="0" dirty="0"/>
          </a:p>
          <a:p>
            <a:r>
              <a:rPr lang="nl-BE" baseline="0" dirty="0"/>
              <a:t>1976: CAPD beschreven</a:t>
            </a:r>
          </a:p>
          <a:p>
            <a:r>
              <a:rPr lang="nl-BE" baseline="0" dirty="0"/>
              <a:t>1977: wereldwijd 800 </a:t>
            </a:r>
            <a:r>
              <a:rPr lang="nl-BE" baseline="0" dirty="0" err="1"/>
              <a:t>ptn</a:t>
            </a:r>
            <a:endParaRPr lang="nl-BE" baseline="0" dirty="0"/>
          </a:p>
          <a:p>
            <a:r>
              <a:rPr lang="nl-BE" baseline="0" dirty="0"/>
              <a:t>Jaren ’90: APD ontwikkeling </a:t>
            </a:r>
            <a:r>
              <a:rPr lang="nl-BE" baseline="0" dirty="0">
                <a:sym typeface="Wingdings" panose="05000000000000000000" pitchFamily="2" charset="2"/>
              </a:rPr>
              <a:t> via </a:t>
            </a:r>
            <a:r>
              <a:rPr lang="nl-BE" baseline="0" dirty="0" err="1">
                <a:sym typeface="Wingdings" panose="05000000000000000000" pitchFamily="2" charset="2"/>
              </a:rPr>
              <a:t>cycler</a:t>
            </a:r>
            <a:r>
              <a:rPr lang="nl-BE" baseline="0" dirty="0">
                <a:sym typeface="Wingdings" panose="05000000000000000000" pitchFamily="2" charset="2"/>
              </a:rPr>
              <a:t> / dialyse machine</a:t>
            </a:r>
          </a:p>
          <a:p>
            <a:endParaRPr lang="nl-BE" baseline="0" dirty="0">
              <a:sym typeface="Wingdings" panose="05000000000000000000" pitchFamily="2" charset="2"/>
            </a:endParaRPr>
          </a:p>
          <a:p>
            <a:r>
              <a:rPr lang="nl-BE" baseline="0" dirty="0">
                <a:sym typeface="Wingdings" panose="05000000000000000000" pitchFamily="2" charset="2"/>
              </a:rPr>
              <a:t>In begin PD  peritonitis voornaamste complicatie door staphylococcus epidermis = huidbacterie</a:t>
            </a:r>
          </a:p>
          <a:p>
            <a:r>
              <a:rPr lang="nl-BE" baseline="0" dirty="0">
                <a:sym typeface="Wingdings" panose="05000000000000000000" pitchFamily="2" charset="2"/>
              </a:rPr>
              <a:t>	incidentie peritonitis met 60% gedaald sinds invoering “flush </a:t>
            </a:r>
            <a:r>
              <a:rPr lang="nl-BE" baseline="0" dirty="0" err="1">
                <a:sym typeface="Wingdings" panose="05000000000000000000" pitchFamily="2" charset="2"/>
              </a:rPr>
              <a:t>before</a:t>
            </a:r>
            <a:r>
              <a:rPr lang="nl-BE" baseline="0" dirty="0">
                <a:sym typeface="Wingdings" panose="05000000000000000000" pitchFamily="2" charset="2"/>
              </a:rPr>
              <a:t> </a:t>
            </a:r>
            <a:r>
              <a:rPr lang="nl-BE" baseline="0" dirty="0" err="1">
                <a:sym typeface="Wingdings" panose="05000000000000000000" pitchFamily="2" charset="2"/>
              </a:rPr>
              <a:t>fill</a:t>
            </a:r>
            <a:r>
              <a:rPr lang="nl-BE" baseline="0" dirty="0">
                <a:sym typeface="Wingdings" panose="05000000000000000000" pitchFamily="2" charset="2"/>
              </a:rPr>
              <a:t> systeem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66457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Bij Vera:</a:t>
            </a:r>
            <a:r>
              <a:rPr lang="nl-BE" baseline="0" dirty="0"/>
              <a:t> </a:t>
            </a:r>
          </a:p>
          <a:p>
            <a:r>
              <a:rPr lang="nl-BE" baseline="0" dirty="0"/>
              <a:t>Budget van 50 euro (wettelijk zo voorzien)</a:t>
            </a:r>
          </a:p>
          <a:p>
            <a:r>
              <a:rPr lang="nl-BE" baseline="0" dirty="0"/>
              <a:t>Pt gaat zelf naar IKEA om kastje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7808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In Azië gaan ze buikvlies binnenin</a:t>
            </a:r>
            <a:r>
              <a:rPr lang="nl-BE" baseline="0" dirty="0"/>
              <a:t> afkrabben bij PD falen (kalk en beslag afkrabben) om zo toch PD verder te kunnen doen. HD is daar veel duurder + ZH zijn verder weg.</a:t>
            </a:r>
          </a:p>
          <a:p>
            <a:endParaRPr lang="nl-BE" baseline="0" dirty="0"/>
          </a:p>
          <a:p>
            <a:r>
              <a:rPr lang="nl-BE" baseline="0" dirty="0"/>
              <a:t>Bij Vera: Kt/V vroeger 2,0 nu is 1,5 voldoende om </a:t>
            </a:r>
            <a:r>
              <a:rPr lang="nl-BE" baseline="0"/>
              <a:t>PD verder te </a:t>
            </a:r>
            <a:r>
              <a:rPr lang="nl-BE" baseline="0" dirty="0"/>
              <a:t>kunnen doen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FAB1-35F7-4AD8-B1C0-1F32D624EDF9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3008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Voordelen: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Continue behandeling geeft voordelen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Minder belastend voor hart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Stabiele bloedwaarden, minder opstapeling afvalstoffen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Minder complicaties tijdens behandeling (</a:t>
            </a:r>
            <a:r>
              <a:rPr lang="nl-BE" baseline="0" dirty="0" err="1"/>
              <a:t>vb</a:t>
            </a:r>
            <a:r>
              <a:rPr lang="nl-BE" baseline="0" dirty="0"/>
              <a:t> RR-daling, krampen)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Minder behoefte aan medicatie (</a:t>
            </a:r>
            <a:r>
              <a:rPr lang="nl-BE" baseline="0" dirty="0" err="1"/>
              <a:t>vb</a:t>
            </a:r>
            <a:r>
              <a:rPr lang="nl-BE" baseline="0" dirty="0"/>
              <a:t> kalium – fosforbinders)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Minder streng dieet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Psychosociale voordelen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Minder verplaatsingen ziekenhuis (</a:t>
            </a:r>
            <a:r>
              <a:rPr lang="nl-BE" baseline="0" dirty="0" err="1"/>
              <a:t>vb</a:t>
            </a:r>
            <a:r>
              <a:rPr lang="nl-BE" baseline="0" dirty="0"/>
              <a:t> bij bejaarde </a:t>
            </a:r>
            <a:r>
              <a:rPr lang="nl-BE" baseline="0" dirty="0" err="1"/>
              <a:t>ptn</a:t>
            </a:r>
            <a:r>
              <a:rPr lang="nl-BE" baseline="0" dirty="0"/>
              <a:t> in RVT)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Combinatie met dagelijks leven door flexibiliteit van behandeling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Gemakkelijk op vakantie – weekend (</a:t>
            </a:r>
            <a:r>
              <a:rPr lang="nl-BE" baseline="0" dirty="0" err="1"/>
              <a:t>vb</a:t>
            </a:r>
            <a:r>
              <a:rPr lang="nl-BE" baseline="0" dirty="0"/>
              <a:t> weekend weg zonder iemand lastig te vallen)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l-BE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BE" baseline="0" dirty="0"/>
              <a:t>Nadelen: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Risico peritonitis door </a:t>
            </a:r>
            <a:r>
              <a:rPr lang="nl-BE" baseline="0" dirty="0" err="1"/>
              <a:t>kath</a:t>
            </a:r>
            <a:r>
              <a:rPr lang="nl-BE" baseline="0" dirty="0"/>
              <a:t> in de buik (via bacteriën langs exit site)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Therapietrouw: </a:t>
            </a:r>
            <a:r>
              <a:rPr lang="nl-BE" baseline="0" dirty="0" err="1"/>
              <a:t>pt</a:t>
            </a:r>
            <a:r>
              <a:rPr lang="nl-BE" baseline="0" dirty="0"/>
              <a:t> moet behandeling zelf kunnen uitvoeren  of laten uitvoeren door derden / herkennen van infecties </a:t>
            </a:r>
            <a:r>
              <a:rPr lang="nl-BE" baseline="0" dirty="0">
                <a:sym typeface="Wingdings" panose="05000000000000000000" pitchFamily="2" charset="2"/>
              </a:rPr>
              <a:t> contact opnemen met PD-team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Opslagruimte moet voldoende zijn: 1x/</a:t>
            </a:r>
            <a:r>
              <a:rPr lang="nl-BE" baseline="0" dirty="0" err="1">
                <a:sym typeface="Wingdings" panose="05000000000000000000" pitchFamily="2" charset="2"/>
              </a:rPr>
              <a:t>mnd</a:t>
            </a:r>
            <a:r>
              <a:rPr lang="nl-BE" baseline="0" dirty="0">
                <a:sym typeface="Wingdings" panose="05000000000000000000" pitchFamily="2" charset="2"/>
              </a:rPr>
              <a:t> levering of 2x/mnd. Heel wat dozen + klein materiaal / dozen stapelen gemakkelijk /, nodig volgens firma: grote m2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 err="1">
                <a:sym typeface="Wingdings" panose="05000000000000000000" pitchFamily="2" charset="2"/>
              </a:rPr>
              <a:t>Dialysaat</a:t>
            </a:r>
            <a:r>
              <a:rPr lang="nl-BE" baseline="0" dirty="0">
                <a:sym typeface="Wingdings" panose="05000000000000000000" pitchFamily="2" charset="2"/>
              </a:rPr>
              <a:t> bevat suiker  te lang in de buikholte diffundeert glucose naar bloedbaan (op termijn gewichtstoename mogelijk)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Heel wat training nodig  eenmaal onder de knie, wordt het rustiger voor </a:t>
            </a:r>
            <a:r>
              <a:rPr lang="nl-BE" baseline="0" dirty="0" err="1">
                <a:sym typeface="Wingdings" panose="05000000000000000000" pitchFamily="2" charset="2"/>
              </a:rPr>
              <a:t>pt</a:t>
            </a:r>
            <a:r>
              <a:rPr lang="nl-BE" baseline="0" dirty="0">
                <a:sym typeface="Wingdings" panose="05000000000000000000" pitchFamily="2" charset="2"/>
              </a:rPr>
              <a:t>.</a:t>
            </a:r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1429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Geen vrije dagen /</a:t>
            </a:r>
            <a:r>
              <a:rPr lang="nl-BE" baseline="0" dirty="0"/>
              <a:t> afhankelijk van voorschrift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WZ: insteekpoort = exit site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Dagelijkse verzorging bij douche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Afhankelijk per centra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Al of niet met verband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Handhygiëne is belangrijk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Schema verschillend, soms combinatie van APD en CAPD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Controle 1x/6 weken bij 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Opslagruimte 1x/</a:t>
            </a:r>
            <a:r>
              <a:rPr lang="nl-BE" baseline="0" dirty="0" err="1"/>
              <a:t>mnd</a:t>
            </a:r>
            <a:r>
              <a:rPr lang="nl-BE" baseline="0" dirty="0"/>
              <a:t> of 1x/14d levering door firma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Schema volgen + dieet + medicatie </a:t>
            </a:r>
            <a:r>
              <a:rPr lang="nl-BE" baseline="0" dirty="0">
                <a:sym typeface="Wingdings" panose="05000000000000000000" pitchFamily="2" charset="2"/>
              </a:rPr>
              <a:t> therapie trouw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31399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1697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644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is een nieuwe die ik ertussen heb gezet, omdat er vanuit de predialyse gesprekken vaak bevraagd wordt wat het verschil is tussen HD en PD / wat er beter is. = hiermee wil ik illustreren dat de behandeling evenwaardig is aan mekaar. En niet het een beter dan het andere.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48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Buikvlies bestaat uit</a:t>
            </a:r>
            <a:r>
              <a:rPr lang="nl-BE" baseline="0" dirty="0"/>
              <a:t> 2 vliezen 		</a:t>
            </a:r>
            <a:r>
              <a:rPr lang="nl-BE" baseline="0" dirty="0">
                <a:sym typeface="Wingdings" panose="05000000000000000000" pitchFamily="2" charset="2"/>
              </a:rPr>
              <a:t> voorkant buik-rug</a:t>
            </a:r>
          </a:p>
          <a:p>
            <a:r>
              <a:rPr lang="nl-BE" dirty="0"/>
              <a:t>			</a:t>
            </a:r>
            <a:r>
              <a:rPr lang="nl-BE" dirty="0">
                <a:sym typeface="Wingdings" panose="05000000000000000000" pitchFamily="2" charset="2"/>
              </a:rPr>
              <a:t> rondom de organen</a:t>
            </a:r>
          </a:p>
          <a:p>
            <a:r>
              <a:rPr lang="nl-BE" dirty="0">
                <a:sym typeface="Wingdings" panose="05000000000000000000" pitchFamily="2" charset="2"/>
              </a:rPr>
              <a:t>Daartussen</a:t>
            </a:r>
            <a:r>
              <a:rPr lang="nl-BE" baseline="0" dirty="0">
                <a:sym typeface="Wingdings" panose="05000000000000000000" pitchFamily="2" charset="2"/>
              </a:rPr>
              <a:t> zit holte, normaal geen vocht of lucht daartussen.</a:t>
            </a:r>
          </a:p>
          <a:p>
            <a:r>
              <a:rPr lang="nl-BE" baseline="0" dirty="0">
                <a:sym typeface="Wingdings" panose="05000000000000000000" pitchFamily="2" charset="2"/>
              </a:rPr>
              <a:t>Bij start PD wordt katheter geplaatst tussen de 2 vliezen.</a:t>
            </a:r>
          </a:p>
          <a:p>
            <a:r>
              <a:rPr lang="nl-BE" baseline="0" dirty="0">
                <a:sym typeface="Wingdings" panose="05000000000000000000" pitchFamily="2" charset="2"/>
              </a:rPr>
              <a:t>Via PD-katheter wordt vloeistof / </a:t>
            </a:r>
            <a:r>
              <a:rPr lang="nl-BE" baseline="0" dirty="0" err="1">
                <a:sym typeface="Wingdings" panose="05000000000000000000" pitchFamily="2" charset="2"/>
              </a:rPr>
              <a:t>dialysaat</a:t>
            </a:r>
            <a:r>
              <a:rPr lang="nl-BE" baseline="0" dirty="0">
                <a:sym typeface="Wingdings" panose="05000000000000000000" pitchFamily="2" charset="2"/>
              </a:rPr>
              <a:t> in de buik gelaten + terug eruit laten lopen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24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</a:t>
            </a:r>
            <a:r>
              <a:rPr lang="nl-BE" baseline="0" dirty="0"/>
              <a:t> membraan is er uitwisseling van stoffen: tussen lichaam en </a:t>
            </a:r>
            <a:r>
              <a:rPr lang="nl-BE" baseline="0" dirty="0" err="1"/>
              <a:t>dialysaat</a:t>
            </a:r>
            <a:endParaRPr lang="nl-BE" baseline="0" dirty="0"/>
          </a:p>
          <a:p>
            <a:r>
              <a:rPr lang="nl-BE" baseline="0" dirty="0"/>
              <a:t>Anatomische oppervlakte van dit membraan is ongeveer 1m2 = 1/3 van de totale lichaamsoppervlakte</a:t>
            </a:r>
          </a:p>
          <a:p>
            <a:r>
              <a:rPr lang="nl-BE" baseline="0" dirty="0"/>
              <a:t>Microscopisch bekeken: via 3 poriënmodel gaan verschillende stoffen doorheen </a:t>
            </a:r>
            <a:r>
              <a:rPr lang="nl-BE" baseline="0" dirty="0" err="1"/>
              <a:t>memebraan</a:t>
            </a:r>
            <a:endParaRPr lang="nl-B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/>
              <a:t>Ultra small </a:t>
            </a:r>
            <a:r>
              <a:rPr lang="nl-BE" baseline="0" dirty="0" err="1"/>
              <a:t>pores</a:t>
            </a:r>
            <a:r>
              <a:rPr lang="nl-BE" baseline="0" dirty="0"/>
              <a:t> = </a:t>
            </a:r>
            <a:r>
              <a:rPr lang="nl-BE" baseline="0" dirty="0" err="1"/>
              <a:t>aquaporines</a:t>
            </a:r>
            <a:endParaRPr lang="nl-BE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Enkel doorlaatbaar voor water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2% van de UF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Small </a:t>
            </a:r>
            <a:r>
              <a:rPr lang="nl-BE" baseline="0" dirty="0" err="1"/>
              <a:t>pores</a:t>
            </a:r>
            <a:endParaRPr lang="nl-BE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Zeer doorlaatbaar voor kleine moleculen en water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90% van de UF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99% voor diffusie van kleine moleculen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/>
              <a:t>Large </a:t>
            </a:r>
            <a:r>
              <a:rPr lang="nl-BE" baseline="0" dirty="0" err="1"/>
              <a:t>pores</a:t>
            </a:r>
            <a:endParaRPr lang="nl-BE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Doorlaatbaar voor grote moleculen = proteïnen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Slechts 0,1% van de totale poriën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BE" baseline="0" dirty="0"/>
              <a:t>8% van de UF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nl-BE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nl-BE" baseline="0" dirty="0"/>
              <a:t>Bij iedere </a:t>
            </a:r>
            <a:r>
              <a:rPr lang="nl-BE" baseline="0" dirty="0" err="1"/>
              <a:t>pt</a:t>
            </a:r>
            <a:r>
              <a:rPr lang="nl-BE" baseline="0" dirty="0"/>
              <a:t> ziet membraan er anders uit </a:t>
            </a:r>
            <a:r>
              <a:rPr lang="nl-BE" baseline="0" dirty="0">
                <a:sym typeface="Wingdings" panose="05000000000000000000" pitchFamily="2" charset="2"/>
              </a:rPr>
              <a:t> behandeling wordt per </a:t>
            </a:r>
            <a:r>
              <a:rPr lang="nl-BE" baseline="0" dirty="0" err="1">
                <a:sym typeface="Wingdings" panose="05000000000000000000" pitchFamily="2" charset="2"/>
              </a:rPr>
              <a:t>pt</a:t>
            </a:r>
            <a:r>
              <a:rPr lang="nl-BE" baseline="0" dirty="0">
                <a:sym typeface="Wingdings" panose="05000000000000000000" pitchFamily="2" charset="2"/>
              </a:rPr>
              <a:t> aangepast</a:t>
            </a:r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69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37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Hoe gebeurt het transport</a:t>
            </a:r>
            <a:r>
              <a:rPr lang="nl-BE" baseline="0" dirty="0"/>
              <a:t> van de stoffen doorheen het membraan?</a:t>
            </a:r>
          </a:p>
          <a:p>
            <a:r>
              <a:rPr lang="nl-BE" baseline="0" dirty="0"/>
              <a:t>Via diffusie = afvalstoffen verwijderen</a:t>
            </a:r>
          </a:p>
          <a:p>
            <a:endParaRPr lang="nl-BE" baseline="0" dirty="0"/>
          </a:p>
          <a:p>
            <a:r>
              <a:rPr lang="nl-BE" baseline="0" dirty="0"/>
              <a:t>Stoffen met kleinere diameter dan de poriën zullen migreren doorheen membraan </a:t>
            </a:r>
            <a:r>
              <a:rPr lang="nl-BE" baseline="0" dirty="0" err="1"/>
              <a:t>dmv</a:t>
            </a:r>
            <a:r>
              <a:rPr lang="nl-BE" baseline="0" dirty="0"/>
              <a:t> concentratieverschillen</a:t>
            </a:r>
          </a:p>
          <a:p>
            <a:r>
              <a:rPr lang="nl-BE" baseline="0" dirty="0"/>
              <a:t>Afvalstoffen (ureum, creatinine) worden zo uit het bloed gehaald omdat zij niet voorkomen in </a:t>
            </a:r>
            <a:r>
              <a:rPr lang="nl-BE" baseline="0" dirty="0" err="1"/>
              <a:t>dialysaat</a:t>
            </a:r>
            <a:endParaRPr lang="nl-BE" baseline="0" dirty="0"/>
          </a:p>
          <a:p>
            <a:r>
              <a:rPr lang="nl-BE" baseline="0" dirty="0"/>
              <a:t>Omgekeerd: stoffen vanuit </a:t>
            </a:r>
            <a:r>
              <a:rPr lang="nl-BE" baseline="0" dirty="0" err="1"/>
              <a:t>dialysaat</a:t>
            </a:r>
            <a:r>
              <a:rPr lang="nl-BE" baseline="0" dirty="0"/>
              <a:t> naar het bloed vb. bicarbonaat, calcium</a:t>
            </a:r>
          </a:p>
          <a:p>
            <a:endParaRPr lang="nl-BE" baseline="0" dirty="0"/>
          </a:p>
          <a:p>
            <a:r>
              <a:rPr lang="nl-BE" baseline="0" dirty="0"/>
              <a:t>Proces gaat door tot evenwicht ontstaat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FB651-A450-40A5-937B-BE304E3E156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40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49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89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758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30175"/>
            <a:ext cx="10363200" cy="21018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0D29-58BC-4879-8F97-2FD3140B914C}" type="datetime1">
              <a:rPr lang="nl-BE" smtClean="0"/>
              <a:t>16-11-2023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PD UZ Leuven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0D90-6F24-4CA0-8BC5-469BE5F527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947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30175"/>
            <a:ext cx="10363200" cy="21018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nl-B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srgbClr val="31B6FD"/>
                </a:solidFill>
              </a:rPr>
              <a:t>PD UZ Leuven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793D-6506-4904-AE34-F3BEE549CB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02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83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61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17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673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278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809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02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1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EAF6-CE99-44A5-A816-8B00CEA3E4AE}" type="datetimeFigureOut">
              <a:rPr lang="nl-BE" smtClean="0"/>
              <a:t>16-11-2023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745E-F213-4FEF-AF48-700D02C217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044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29036" cy="1129949"/>
          </a:xfrm>
        </p:spPr>
        <p:txBody>
          <a:bodyPr/>
          <a:lstStyle/>
          <a:p>
            <a:r>
              <a:rPr lang="nl-BE" dirty="0"/>
              <a:t>Basiscursus ORPADT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68378" y="2336365"/>
            <a:ext cx="9487301" cy="3265537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Peritoneale dialyse</a:t>
            </a:r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r>
              <a:rPr lang="nl-BE" dirty="0"/>
              <a:t>Lieselot Mortier 				                    Karen Heijmans </a:t>
            </a:r>
          </a:p>
          <a:p>
            <a:pPr algn="l"/>
            <a:endParaRPr lang="nl-BE" dirty="0"/>
          </a:p>
        </p:txBody>
      </p:sp>
      <p:pic>
        <p:nvPicPr>
          <p:cNvPr id="5" name="Afbeelding 12" descr="Beschrijving: AZ Sint-Lucas (logo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73" y="5073560"/>
            <a:ext cx="871136" cy="49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24" y="4940751"/>
            <a:ext cx="1597312" cy="3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Osmose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Verwijderen overtollig vocht uit lichaam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Door glucose in </a:t>
            </a:r>
            <a:r>
              <a:rPr lang="nl-BE" dirty="0" err="1"/>
              <a:t>dialysaat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Overtollig water vanuit bloed naar </a:t>
            </a:r>
            <a:r>
              <a:rPr lang="nl-BE" dirty="0" err="1"/>
              <a:t>dialysaat</a:t>
            </a:r>
            <a:r>
              <a:rPr lang="nl-B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Gaat door tot een evenwicht optreedt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Hoe hoger glucoseconcentratie in </a:t>
            </a:r>
            <a:r>
              <a:rPr lang="nl-BE" dirty="0" err="1"/>
              <a:t>dialysaat</a:t>
            </a:r>
            <a:r>
              <a:rPr lang="nl-BE" dirty="0"/>
              <a:t>, hoe meer vocht men kan verwijderen</a:t>
            </a:r>
          </a:p>
        </p:txBody>
      </p:sp>
      <p:pic>
        <p:nvPicPr>
          <p:cNvPr id="5" name="Picture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r="5405" b="42777"/>
          <a:stretch/>
        </p:blipFill>
        <p:spPr bwMode="auto">
          <a:xfrm>
            <a:off x="5090982" y="2570204"/>
            <a:ext cx="6227806" cy="2520779"/>
          </a:xfrm>
          <a:prstGeom prst="rect">
            <a:avLst/>
          </a:prstGeom>
          <a:noFill/>
          <a:ln w="9525" cap="flat" cmpd="sng" algn="ctr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138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7A6636F7-7A49-4FC1-8D0C-F12679A2A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671758"/>
              </p:ext>
            </p:extLst>
          </p:nvPr>
        </p:nvGraphicFramePr>
        <p:xfrm>
          <a:off x="2032000" y="719666"/>
          <a:ext cx="8128000" cy="552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13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299F-E161-4F4B-8E73-58734C41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Historiek peritoneale dialyse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941FA2-8253-481D-A72D-850296B1DB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1743: buik “spoeling”.</a:t>
            </a:r>
          </a:p>
          <a:p>
            <a:r>
              <a:rPr lang="nl-BE" dirty="0"/>
              <a:t>1873: experimenten op dieren.</a:t>
            </a:r>
          </a:p>
          <a:p>
            <a:r>
              <a:rPr lang="nl-BE" dirty="0"/>
              <a:t>1920: </a:t>
            </a:r>
            <a:r>
              <a:rPr lang="nl-BE" dirty="0" err="1"/>
              <a:t>Cunningham</a:t>
            </a:r>
            <a:r>
              <a:rPr lang="nl-BE" dirty="0"/>
              <a:t> experimenten op dieren met methyleenblauw.</a:t>
            </a:r>
          </a:p>
          <a:p>
            <a:r>
              <a:rPr lang="nl-BE" dirty="0"/>
              <a:t>1923: </a:t>
            </a:r>
            <a:r>
              <a:rPr lang="nl-BE" dirty="0" err="1"/>
              <a:t>Ganter</a:t>
            </a:r>
            <a:r>
              <a:rPr lang="nl-BE" dirty="0"/>
              <a:t> toepassing bij ANI, continue behandeling met metalen componenten.</a:t>
            </a:r>
          </a:p>
          <a:p>
            <a:r>
              <a:rPr lang="nl-BE" dirty="0"/>
              <a:t>1925: </a:t>
            </a:r>
            <a:r>
              <a:rPr lang="nl-BE" dirty="0" err="1"/>
              <a:t>Rosenak</a:t>
            </a:r>
            <a:r>
              <a:rPr lang="nl-BE" dirty="0"/>
              <a:t> en </a:t>
            </a:r>
            <a:r>
              <a:rPr lang="nl-BE" dirty="0" err="1"/>
              <a:t>Siwon</a:t>
            </a:r>
            <a:r>
              <a:rPr lang="nl-BE" dirty="0"/>
              <a:t> glazen katheter.</a:t>
            </a:r>
          </a:p>
          <a:p>
            <a:endParaRPr lang="nl-BE" dirty="0"/>
          </a:p>
          <a:p>
            <a:r>
              <a:rPr lang="nl-BE" dirty="0"/>
              <a:t>Infectie!!</a:t>
            </a:r>
          </a:p>
        </p:txBody>
      </p:sp>
      <p:pic>
        <p:nvPicPr>
          <p:cNvPr id="1032" name="Picture 8" descr="PERITONEAL DIALYSIS: A HISTORICAL REVIEW">
            <a:extLst>
              <a:ext uri="{FF2B5EF4-FFF2-40B4-BE49-F238E27FC236}">
                <a16:creationId xmlns:a16="http://schemas.microsoft.com/office/drawing/2014/main" id="{C4ED74C0-391A-4B20-8267-FC7A0CA588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79" y="1825625"/>
            <a:ext cx="34534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3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928B2-0996-4A14-B7C5-2487DBF2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419839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Vanaf</a:t>
            </a:r>
            <a:r>
              <a:rPr lang="en-US" sz="5400" dirty="0"/>
              <a:t> 1960: APD </a:t>
            </a:r>
            <a:br>
              <a:rPr lang="en-US" sz="5400" dirty="0"/>
            </a:br>
            <a:r>
              <a:rPr lang="en-US" sz="5400" dirty="0"/>
              <a:t>“Lasker cycler”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The history of peritoneal dialysis: Early years at Toronto Western Hospital  - Oreopoulos - 2010 - Dialysis &amp; Transplantation - Wiley Online Library">
            <a:extLst>
              <a:ext uri="{FF2B5EF4-FFF2-40B4-BE49-F238E27FC236}">
                <a16:creationId xmlns:a16="http://schemas.microsoft.com/office/drawing/2014/main" id="{9B2F4571-8F22-4D53-A822-51132522A8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0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A52174-EA2E-4DA8-98D7-0D0C9754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1968: Dr. Tenckhoff</a:t>
            </a:r>
          </a:p>
        </p:txBody>
      </p:sp>
      <p:sp>
        <p:nvSpPr>
          <p:cNvPr id="309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60F34A-89A8-4984-ACD1-60E5BD166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Ontwerper</a:t>
            </a:r>
            <a:r>
              <a:rPr lang="en-US" sz="2200" dirty="0"/>
              <a:t> 1</a:t>
            </a:r>
            <a:r>
              <a:rPr lang="en-US" sz="2200" baseline="30000" dirty="0"/>
              <a:t>e</a:t>
            </a:r>
            <a:r>
              <a:rPr lang="en-US" sz="2200" dirty="0"/>
              <a:t> </a:t>
            </a:r>
            <a:r>
              <a:rPr lang="en-US" sz="2200" dirty="0" err="1"/>
              <a:t>chronische</a:t>
            </a:r>
            <a:r>
              <a:rPr lang="en-US" sz="2200" dirty="0"/>
              <a:t> PD-catheter met </a:t>
            </a:r>
            <a:r>
              <a:rPr lang="en-US" sz="2200" dirty="0" err="1"/>
              <a:t>dubbele</a:t>
            </a:r>
            <a:r>
              <a:rPr lang="en-US" sz="2200" dirty="0"/>
              <a:t> cuffs.</a:t>
            </a:r>
          </a:p>
          <a:p>
            <a:r>
              <a:rPr lang="en-US" sz="2200" dirty="0" err="1"/>
              <a:t>Chronische</a:t>
            </a:r>
            <a:r>
              <a:rPr lang="en-US" sz="2200" dirty="0"/>
              <a:t> </a:t>
            </a:r>
            <a:r>
              <a:rPr lang="en-US" sz="2200" dirty="0" err="1"/>
              <a:t>behandeling</a:t>
            </a:r>
            <a:r>
              <a:rPr lang="en-US" sz="2200" dirty="0"/>
              <a:t> </a:t>
            </a:r>
            <a:r>
              <a:rPr lang="en-US" sz="2200" dirty="0" err="1"/>
              <a:t>voor</a:t>
            </a:r>
            <a:r>
              <a:rPr lang="en-US" sz="2200" dirty="0"/>
              <a:t> </a:t>
            </a:r>
            <a:r>
              <a:rPr lang="en-US" sz="2200" dirty="0" err="1"/>
              <a:t>nierinsufficiëntie</a:t>
            </a:r>
            <a:endParaRPr lang="en-US" sz="2200" dirty="0"/>
          </a:p>
          <a:p>
            <a:r>
              <a:rPr lang="en-US" sz="2200" dirty="0"/>
              <a:t>1970: 5.000 </a:t>
            </a:r>
            <a:r>
              <a:rPr lang="en-US" sz="2200" dirty="0" err="1"/>
              <a:t>patiënten</a:t>
            </a:r>
            <a:endParaRPr lang="en-US" sz="2200" dirty="0"/>
          </a:p>
          <a:p>
            <a:r>
              <a:rPr lang="en-US" sz="2200" dirty="0"/>
              <a:t>2003: 158.000 </a:t>
            </a:r>
            <a:r>
              <a:rPr lang="en-US" sz="2200" dirty="0" err="1"/>
              <a:t>patiënten</a:t>
            </a:r>
            <a:endParaRPr lang="en-US" sz="2200" dirty="0"/>
          </a:p>
          <a:p>
            <a:pPr lvl="1"/>
            <a:r>
              <a:rPr lang="en-US" sz="2200" dirty="0"/>
              <a:t>CAPD: 108.000</a:t>
            </a:r>
          </a:p>
          <a:p>
            <a:pPr lvl="1"/>
            <a:r>
              <a:rPr lang="en-US" sz="2200" dirty="0"/>
              <a:t>APD: 50.000</a:t>
            </a:r>
          </a:p>
        </p:txBody>
      </p:sp>
      <p:pic>
        <p:nvPicPr>
          <p:cNvPr id="3074" name="Picture 2" descr="for chronic peritoneal dialysis">
            <a:extLst>
              <a:ext uri="{FF2B5EF4-FFF2-40B4-BE49-F238E27FC236}">
                <a16:creationId xmlns:a16="http://schemas.microsoft.com/office/drawing/2014/main" id="{9D435D1C-B91B-4389-AAC8-C36E3F7E7D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r="-1" b="-1"/>
          <a:stretch/>
        </p:blipFill>
        <p:spPr bwMode="auto">
          <a:xfrm>
            <a:off x="6934539" y="640080"/>
            <a:ext cx="378798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3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6165305-EE4A-401F-B28F-2D10E4BC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Volwaardige nierfunctie-vervangende therapie (RRT)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CA07E51-7422-4141-8533-3D8926B8D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278" y="260013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1976: Popovich – Moncrief 	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CAPD - </a:t>
            </a:r>
            <a:r>
              <a:rPr lang="en-US" sz="2200" dirty="0" err="1"/>
              <a:t>Singel</a:t>
            </a:r>
            <a:r>
              <a:rPr lang="en-US" sz="2200" dirty="0"/>
              <a:t> bag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1987: “drain before fill”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CAPD – Twin bag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/>
              <a:t>Minder </a:t>
            </a:r>
            <a:r>
              <a:rPr lang="en-US" sz="2200" dirty="0" err="1"/>
              <a:t>infectie</a:t>
            </a:r>
            <a:r>
              <a:rPr lang="en-US" sz="2200" dirty="0"/>
              <a:t> door Y-set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26" name="Picture 2" descr="Peritoneal Dialysis - NephCure">
            <a:extLst>
              <a:ext uri="{FF2B5EF4-FFF2-40B4-BE49-F238E27FC236}">
                <a16:creationId xmlns:a16="http://schemas.microsoft.com/office/drawing/2014/main" id="{780B0722-9486-4953-9AEE-2F0195754A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7246" y="640080"/>
            <a:ext cx="472257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itoneal Dialysis">
            <a:extLst>
              <a:ext uri="{FF2B5EF4-FFF2-40B4-BE49-F238E27FC236}">
                <a16:creationId xmlns:a16="http://schemas.microsoft.com/office/drawing/2014/main" id="{D9E97D83-CB64-4A17-8209-8358678E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99" y="4727720"/>
            <a:ext cx="3514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7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Toegangsweg peritoneale dialyse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/>
              <a:t>PD katheter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02556" y="2871961"/>
            <a:ext cx="3032250" cy="3076216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/>
              <a:t>Tip katheter in </a:t>
            </a:r>
            <a:r>
              <a:rPr lang="nl-BE" dirty="0" err="1"/>
              <a:t>douglasholte</a:t>
            </a:r>
            <a:r>
              <a:rPr lang="nl-BE" dirty="0"/>
              <a:t> 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439639" y="2809261"/>
            <a:ext cx="2648309" cy="32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2"/>
          <a:stretch/>
        </p:blipFill>
        <p:spPr>
          <a:xfrm>
            <a:off x="-36379" y="448574"/>
            <a:ext cx="11650119" cy="61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7183"/>
            <a:ext cx="10515600" cy="1325563"/>
          </a:xfrm>
        </p:spPr>
        <p:txBody>
          <a:bodyPr/>
          <a:lstStyle/>
          <a:p>
            <a:pPr algn="ctr"/>
            <a:r>
              <a:rPr lang="nl-BE" dirty="0"/>
              <a:t>Plaatsing PD-katheter:</a:t>
            </a:r>
            <a:br>
              <a:rPr lang="nl-BE" dirty="0"/>
            </a:br>
            <a:r>
              <a:rPr lang="nl-BE" sz="4000" dirty="0"/>
              <a:t>Type PD katheters</a:t>
            </a:r>
          </a:p>
        </p:txBody>
      </p:sp>
      <p:pic>
        <p:nvPicPr>
          <p:cNvPr id="4" name="Picture 2" descr="Afbeeldingsresultaat voor swan neck versus tenckhoff">
            <a:extLst>
              <a:ext uri="{FF2B5EF4-FFF2-40B4-BE49-F238E27FC236}">
                <a16:creationId xmlns:a16="http://schemas.microsoft.com/office/drawing/2014/main" id="{1E98BEEE-80FC-0146-8623-D80B4C6CF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39" y="160791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011140" y="1607910"/>
            <a:ext cx="38230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400" dirty="0"/>
              <a:t>Rechte versus gekrulde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 err="1"/>
              <a:t>Tenckhoff</a:t>
            </a:r>
            <a:r>
              <a:rPr lang="nl-BE" sz="2400" dirty="0"/>
              <a:t> </a:t>
            </a:r>
            <a:r>
              <a:rPr lang="nl-BE" sz="2400" dirty="0" err="1"/>
              <a:t>vs</a:t>
            </a:r>
            <a:r>
              <a:rPr lang="nl-BE" sz="2400" dirty="0"/>
              <a:t> </a:t>
            </a:r>
            <a:r>
              <a:rPr lang="nl-BE" sz="2400" dirty="0" err="1"/>
              <a:t>missouri</a:t>
            </a:r>
            <a:r>
              <a:rPr lang="nl-BE" sz="2400" dirty="0"/>
              <a:t> </a:t>
            </a:r>
          </a:p>
          <a:p>
            <a:endParaRPr lang="nl-BE" sz="2400" dirty="0"/>
          </a:p>
          <a:p>
            <a:pPr marL="285750" indent="-285750">
              <a:buFontTx/>
              <a:buChar char="-"/>
            </a:pPr>
            <a:r>
              <a:rPr lang="nl-BE" sz="2400" dirty="0"/>
              <a:t>Swan-</a:t>
            </a:r>
            <a:r>
              <a:rPr lang="nl-BE" sz="2400" dirty="0" err="1"/>
              <a:t>neck</a:t>
            </a:r>
            <a:r>
              <a:rPr lang="nl-BE" sz="2400" dirty="0"/>
              <a:t> versus recht</a:t>
            </a:r>
          </a:p>
          <a:p>
            <a:r>
              <a:rPr lang="nl-BE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nl-BE" sz="2400" dirty="0"/>
              <a:t>Double-</a:t>
            </a:r>
            <a:r>
              <a:rPr lang="nl-BE" sz="2400" dirty="0" err="1"/>
              <a:t>cuff</a:t>
            </a:r>
            <a:r>
              <a:rPr lang="nl-BE" sz="2400" dirty="0"/>
              <a:t> (standaard)versus single-</a:t>
            </a:r>
            <a:r>
              <a:rPr lang="nl-BE" sz="2400" dirty="0" err="1"/>
              <a:t>cuff</a:t>
            </a:r>
            <a:endParaRPr lang="nl-BE" sz="2400" dirty="0"/>
          </a:p>
          <a:p>
            <a:endParaRPr lang="nl-BE" sz="2400" dirty="0"/>
          </a:p>
          <a:p>
            <a:pPr marL="342900" indent="-342900">
              <a:buFontTx/>
              <a:buChar char="-"/>
            </a:pPr>
            <a:r>
              <a:rPr lang="nl-BE" sz="2400" dirty="0" err="1"/>
              <a:t>Self-located</a:t>
            </a:r>
            <a:r>
              <a:rPr lang="nl-BE" sz="2400" dirty="0"/>
              <a:t> Katheter </a:t>
            </a:r>
            <a:r>
              <a:rPr lang="nl-BE" sz="1200" i="1" dirty="0"/>
              <a:t>(= met gewichtje)</a:t>
            </a:r>
          </a:p>
          <a:p>
            <a:pPr marL="342900" indent="-342900">
              <a:buFontTx/>
              <a:buChar char="-"/>
            </a:pPr>
            <a:endParaRPr lang="nl-BE" sz="1200" i="1" dirty="0"/>
          </a:p>
          <a:p>
            <a:pPr marL="342900" indent="-342900">
              <a:buFontTx/>
              <a:buChar char="-"/>
            </a:pPr>
            <a:endParaRPr lang="nl-BE" sz="1200" i="1" dirty="0"/>
          </a:p>
        </p:txBody>
      </p:sp>
    </p:spTree>
    <p:extLst>
      <p:ext uri="{BB962C8B-B14F-4D97-AF65-F5344CB8AC3E}">
        <p14:creationId xmlns:p14="http://schemas.microsoft.com/office/powerpoint/2010/main" val="234134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BE" altLang="nl-BE" dirty="0"/>
            </a:br>
            <a:r>
              <a:rPr lang="nl-BE" altLang="nl-BE" sz="4900" dirty="0"/>
              <a:t>Plaatsing </a:t>
            </a:r>
            <a:r>
              <a:rPr lang="nl-BE" altLang="nl-BE" dirty="0"/>
              <a:t>PD-katheter</a:t>
            </a:r>
            <a:br>
              <a:rPr lang="nl-NL" altLang="nl-BE" dirty="0"/>
            </a:b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altLang="nl-BE" dirty="0" err="1"/>
              <a:t>Laparascopisch</a:t>
            </a:r>
            <a:r>
              <a:rPr lang="nl-BE" altLang="nl-BE" dirty="0"/>
              <a:t> of percutane plaatsing door nefroloog/radioloog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Algemene narcose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 err="1"/>
              <a:t>Pre-operatief</a:t>
            </a:r>
            <a:r>
              <a:rPr lang="nl-BE" altLang="nl-BE" dirty="0"/>
              <a:t> AB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laxeren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24 uur  relatieve bedrust </a:t>
            </a:r>
          </a:p>
          <a:p>
            <a:pPr marL="0" indent="0">
              <a:buNone/>
            </a:pPr>
            <a:r>
              <a:rPr lang="nl-BE" altLang="nl-BE" sz="1900" i="1" dirty="0"/>
              <a:t> 	( ZH gebonden)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Ontslag na </a:t>
            </a:r>
            <a:r>
              <a:rPr lang="nl-NL" altLang="nl-BE" dirty="0"/>
              <a:t>±</a:t>
            </a:r>
            <a:r>
              <a:rPr lang="nl-BE" altLang="nl-BE" dirty="0"/>
              <a:t> 2 dagen</a:t>
            </a:r>
          </a:p>
          <a:p>
            <a:pPr marL="0" indent="0">
              <a:buNone/>
            </a:pPr>
            <a:endParaRPr lang="nl-BE" altLang="nl-BE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nl-BE" altLang="nl-BE" b="1" dirty="0">
                <a:solidFill>
                  <a:srgbClr val="0070C0"/>
                </a:solidFill>
              </a:rPr>
              <a:t>Start dialyse na 14 dagen</a:t>
            </a:r>
          </a:p>
          <a:p>
            <a:endParaRPr lang="nl-BE" dirty="0"/>
          </a:p>
        </p:txBody>
      </p:sp>
      <p:pic>
        <p:nvPicPr>
          <p:cNvPr id="2050" name="Picture 2" descr="Peritoneal Dialysis Catheters | IntechOpen">
            <a:extLst>
              <a:ext uri="{FF2B5EF4-FFF2-40B4-BE49-F238E27FC236}">
                <a16:creationId xmlns:a16="http://schemas.microsoft.com/office/drawing/2014/main" id="{3D65A262-97D8-4703-87AF-14D7C36B6B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521273"/>
            <a:ext cx="5921446" cy="47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1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1237" t="24306" r="29980" b="14356"/>
          <a:stretch/>
        </p:blipFill>
        <p:spPr>
          <a:xfrm>
            <a:off x="457200" y="132280"/>
            <a:ext cx="11239500" cy="65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2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476673"/>
            <a:ext cx="7416824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JL-OMLAAG 3"/>
          <p:cNvSpPr/>
          <p:nvPr/>
        </p:nvSpPr>
        <p:spPr>
          <a:xfrm>
            <a:off x="6672064" y="429309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53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PD UZ Leuven 2014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764704"/>
            <a:ext cx="7992888" cy="5616624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8688289" y="2708920"/>
            <a:ext cx="45392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39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2267" y="11274"/>
            <a:ext cx="9478578" cy="1486812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Plaatsing PD katheter:</a:t>
            </a:r>
            <a:br>
              <a:rPr lang="nl-BE" dirty="0"/>
            </a:br>
            <a:r>
              <a:rPr lang="nl-BE" sz="4000" dirty="0"/>
              <a:t>Katheterverband </a:t>
            </a:r>
            <a:r>
              <a:rPr lang="nl-BE" sz="4000" dirty="0" err="1"/>
              <a:t>post-op</a:t>
            </a:r>
            <a:r>
              <a:rPr lang="nl-BE" sz="4000" dirty="0"/>
              <a:t> : 14 dagen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14" y="1627105"/>
            <a:ext cx="2530760" cy="189807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98" y="1627105"/>
            <a:ext cx="2629917" cy="189807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1615831"/>
            <a:ext cx="2545793" cy="19093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28" y="3783213"/>
            <a:ext cx="2573644" cy="19586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4" y="3783213"/>
            <a:ext cx="2611546" cy="195866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66007" y="5852160"/>
            <a:ext cx="10573789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nl-BE" altLang="nl-BE" sz="2052" dirty="0">
              <a:solidFill>
                <a:srgbClr val="0070C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nl-BE" altLang="nl-BE" sz="2052" dirty="0">
                <a:solidFill>
                  <a:srgbClr val="0070C0"/>
                </a:solidFill>
              </a:rPr>
              <a:t>Verzorging enkel door PD-verpleegkundige 1x/week</a:t>
            </a:r>
            <a:endParaRPr lang="nl-NL" altLang="nl-BE" sz="2052" dirty="0">
              <a:solidFill>
                <a:srgbClr val="0070C0"/>
              </a:solidFill>
            </a:endParaRPr>
          </a:p>
          <a:p>
            <a:endParaRPr lang="nl-BE" sz="1539" dirty="0"/>
          </a:p>
        </p:txBody>
      </p:sp>
    </p:spTree>
    <p:extLst>
      <p:ext uri="{BB962C8B-B14F-4D97-AF65-F5344CB8AC3E}">
        <p14:creationId xmlns:p14="http://schemas.microsoft.com/office/powerpoint/2010/main" val="638902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692696"/>
            <a:ext cx="7772400" cy="762000"/>
          </a:xfrm>
        </p:spPr>
        <p:txBody>
          <a:bodyPr/>
          <a:lstStyle/>
          <a:p>
            <a:pPr algn="ctr" eaLnBrk="1" hangingPunct="1"/>
            <a:r>
              <a:rPr lang="nl-BE" altLang="nl-BE" dirty="0"/>
              <a:t>    PD-katheter: fixatie?</a:t>
            </a:r>
            <a:endParaRPr lang="nl-NL" altLang="nl-BE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4767" y="4642618"/>
            <a:ext cx="3124944" cy="790600"/>
          </a:xfrm>
        </p:spPr>
        <p:txBody>
          <a:bodyPr>
            <a:noAutofit/>
          </a:bodyPr>
          <a:lstStyle/>
          <a:p>
            <a:pPr marL="365760" lvl="1" indent="0" algn="ctr">
              <a:buNone/>
            </a:pPr>
            <a:r>
              <a:rPr lang="nl-BE" altLang="nl-BE" sz="3200" dirty="0"/>
              <a:t>Elastische buikband</a:t>
            </a:r>
            <a:endParaRPr lang="nl-NL" altLang="nl-B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0" y="1758142"/>
            <a:ext cx="2964168" cy="22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36799" y="4553277"/>
            <a:ext cx="4200701" cy="134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altLang="nl-BE" sz="3200" dirty="0"/>
              <a:t>katheter zonder verband</a:t>
            </a:r>
          </a:p>
          <a:p>
            <a:pPr marL="0" indent="0" algn="ctr">
              <a:buNone/>
            </a:pPr>
            <a:endParaRPr lang="nl-NL" altLang="nl-BE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60" y="1794444"/>
            <a:ext cx="3095137" cy="218525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95" y="1794444"/>
            <a:ext cx="2913675" cy="2185256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791794" y="4653029"/>
            <a:ext cx="3314009" cy="1847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 algn="ctr">
              <a:buFont typeface="Arial" panose="020B0604020202020204" pitchFamily="34" charset="0"/>
              <a:buNone/>
            </a:pPr>
            <a:r>
              <a:rPr lang="nl-BE" altLang="nl-BE" sz="3200" dirty="0"/>
              <a:t>Voorbeeld Alternatief voor buikgordel</a:t>
            </a:r>
            <a:endParaRPr lang="nl-NL" altLang="nl-BE" sz="3200" dirty="0"/>
          </a:p>
        </p:txBody>
      </p:sp>
    </p:spTree>
    <p:extLst>
      <p:ext uri="{BB962C8B-B14F-4D97-AF65-F5344CB8AC3E}">
        <p14:creationId xmlns:p14="http://schemas.microsoft.com/office/powerpoint/2010/main" val="13546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Plaatsing PD-Katheter:</a:t>
            </a:r>
            <a:br>
              <a:rPr lang="nl-BE" dirty="0"/>
            </a:br>
            <a:r>
              <a:rPr lang="nl-BE" sz="4000" dirty="0"/>
              <a:t>Chronologisch verloop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 rot="10800000" flipV="1">
            <a:off x="-1" y="6173787"/>
            <a:ext cx="11837324" cy="71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400" b="1" dirty="0"/>
              <a:t>                                            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DAG</a:t>
            </a:r>
            <a:r>
              <a:rPr lang="nl-BE" sz="1800" b="1" dirty="0">
                <a:solidFill>
                  <a:schemeClr val="accent1">
                    <a:lumMod val="75000"/>
                  </a:schemeClr>
                </a:solidFill>
              </a:rPr>
              <a:t> 0          	      1                     	                               3                       7            	 14</a:t>
            </a:r>
            <a:r>
              <a:rPr lang="nl-BE" sz="1800" b="1" dirty="0"/>
              <a:t>	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2304126" y="6165304"/>
            <a:ext cx="796833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2351584" y="2330789"/>
            <a:ext cx="0" cy="3834516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213658" y="1753653"/>
            <a:ext cx="272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Katheterplaatsing + 24 u bedrust</a:t>
            </a:r>
            <a:r>
              <a:rPr lang="nl-BE" sz="1600" b="1" dirty="0">
                <a:solidFill>
                  <a:schemeClr val="bg1"/>
                </a:solidFill>
              </a:rPr>
              <a:t>rust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3890799" y="3129557"/>
            <a:ext cx="0" cy="3024336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012281" y="2479640"/>
            <a:ext cx="208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Proefspoeling + verband katheter</a:t>
            </a:r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5377583" y="3815948"/>
            <a:ext cx="0" cy="2301635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4401042" y="3485968"/>
            <a:ext cx="1727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Ontslag </a:t>
            </a:r>
            <a:endParaRPr lang="nl-BE" sz="1600" b="1" dirty="0">
              <a:solidFill>
                <a:schemeClr val="bg1"/>
              </a:solidFill>
            </a:endParaRPr>
          </a:p>
        </p:txBody>
      </p:sp>
      <p:cxnSp>
        <p:nvCxnSpPr>
          <p:cNvPr id="28" name="Rechte verbindingslijn met pijl 27"/>
          <p:cNvCxnSpPr/>
          <p:nvPr/>
        </p:nvCxnSpPr>
        <p:spPr>
          <a:xfrm flipV="1">
            <a:off x="6749106" y="4462482"/>
            <a:ext cx="0" cy="169141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6148595" y="3863469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Verbandwissel  + proefspoeling</a:t>
            </a:r>
            <a:r>
              <a:rPr lang="nl-BE" sz="1400" b="1" dirty="0">
                <a:solidFill>
                  <a:schemeClr val="bg1"/>
                </a:solidFill>
              </a:rPr>
              <a:t> </a:t>
            </a:r>
          </a:p>
          <a:p>
            <a:endParaRPr lang="nl-B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2" name="Rechte verbindingslijn met pijl 31"/>
          <p:cNvCxnSpPr/>
          <p:nvPr/>
        </p:nvCxnSpPr>
        <p:spPr>
          <a:xfrm flipV="1">
            <a:off x="8447183" y="5011865"/>
            <a:ext cx="0" cy="114202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8601796" y="6436360"/>
            <a:ext cx="3341336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tx2">
                    <a:lumMod val="75000"/>
                  </a:schemeClr>
                </a:solidFill>
              </a:rPr>
              <a:t>        </a:t>
            </a:r>
            <a:r>
              <a:rPr lang="nl-BE" sz="1600" b="1" dirty="0">
                <a:solidFill>
                  <a:schemeClr val="bg1"/>
                </a:solidFill>
              </a:rPr>
              <a:t>START BEHANDELING THUIS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897038" y="422547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Start opleiding</a:t>
            </a:r>
            <a:endParaRPr lang="nl-BE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5" grpId="0"/>
      <p:bldP spid="30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PD-wissel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6" y="1825625"/>
            <a:ext cx="6358118" cy="4238745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Aansluiten</a:t>
            </a:r>
          </a:p>
          <a:p>
            <a:r>
              <a:rPr lang="nl-BE" dirty="0"/>
              <a:t>Uitloop</a:t>
            </a:r>
          </a:p>
          <a:p>
            <a:r>
              <a:rPr lang="nl-BE" dirty="0"/>
              <a:t>Flush</a:t>
            </a:r>
          </a:p>
          <a:p>
            <a:r>
              <a:rPr lang="nl-BE" dirty="0"/>
              <a:t>Inloop</a:t>
            </a:r>
          </a:p>
          <a:p>
            <a:r>
              <a:rPr lang="nl-BE" dirty="0"/>
              <a:t>Afsluiten</a:t>
            </a:r>
          </a:p>
          <a:p>
            <a:r>
              <a:rPr lang="nl-BE" dirty="0"/>
              <a:t>Verblijftijd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3914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Verschillende opties peritoneale dialyse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Handmatig		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rgbClr val="FF0000"/>
                </a:solidFill>
              </a:rPr>
              <a:t>CAPD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C</a:t>
            </a:r>
            <a:r>
              <a:rPr lang="nl-BE" dirty="0"/>
              <a:t>ontinue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A</a:t>
            </a:r>
            <a:r>
              <a:rPr lang="nl-BE" dirty="0"/>
              <a:t>mbulante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P</a:t>
            </a:r>
            <a:r>
              <a:rPr lang="nl-BE" dirty="0"/>
              <a:t>eritoneale 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D</a:t>
            </a:r>
            <a:r>
              <a:rPr lang="nl-BE" dirty="0"/>
              <a:t>ialyse	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Automatisch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rgbClr val="FF0000"/>
                </a:solidFill>
              </a:rPr>
              <a:t>APD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A</a:t>
            </a:r>
            <a:r>
              <a:rPr lang="nl-BE" dirty="0"/>
              <a:t>utomatische 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P</a:t>
            </a:r>
            <a:r>
              <a:rPr lang="nl-BE" dirty="0"/>
              <a:t>eritoneale</a:t>
            </a:r>
          </a:p>
          <a:p>
            <a:pPr lvl="1"/>
            <a:r>
              <a:rPr lang="nl-BE" dirty="0">
                <a:solidFill>
                  <a:srgbClr val="FF0000"/>
                </a:solidFill>
              </a:rPr>
              <a:t>D</a:t>
            </a:r>
            <a:r>
              <a:rPr lang="nl-BE" dirty="0"/>
              <a:t>ialyse</a:t>
            </a:r>
          </a:p>
        </p:txBody>
      </p:sp>
    </p:spTree>
    <p:extLst>
      <p:ext uri="{BB962C8B-B14F-4D97-AF65-F5344CB8AC3E}">
        <p14:creationId xmlns:p14="http://schemas.microsoft.com/office/powerpoint/2010/main" val="3454283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CAPD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PD-wissel overdag</a:t>
            </a:r>
          </a:p>
          <a:p>
            <a:r>
              <a:rPr lang="nl-BE" dirty="0"/>
              <a:t>Standaard 4 wissels per dag</a:t>
            </a:r>
          </a:p>
          <a:p>
            <a:r>
              <a:rPr lang="nl-BE" dirty="0"/>
              <a:t>+/- 30 minuten per wissel</a:t>
            </a:r>
          </a:p>
          <a:p>
            <a:r>
              <a:rPr lang="nl-BE" dirty="0"/>
              <a:t>“</a:t>
            </a:r>
            <a:r>
              <a:rPr lang="nl-BE" dirty="0" err="1"/>
              <a:t>Twinbag</a:t>
            </a:r>
            <a:r>
              <a:rPr lang="nl-BE" dirty="0"/>
              <a:t>” systeem</a:t>
            </a:r>
          </a:p>
          <a:p>
            <a:endParaRPr lang="nl-B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7346" y="483079"/>
            <a:ext cx="4257121" cy="50814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b="18888"/>
          <a:stretch/>
        </p:blipFill>
        <p:spPr>
          <a:xfrm>
            <a:off x="1681791" y="4001294"/>
            <a:ext cx="3198826" cy="18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0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APD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PD-wissels d.m.v. toestel</a:t>
            </a:r>
          </a:p>
          <a:p>
            <a:r>
              <a:rPr lang="nl-BE" dirty="0"/>
              <a:t>Gedurende de nacht</a:t>
            </a:r>
          </a:p>
          <a:p>
            <a:r>
              <a:rPr lang="nl-BE" dirty="0"/>
              <a:t>Gemiddeld 9u. Behandeltijd</a:t>
            </a:r>
          </a:p>
          <a:p>
            <a:r>
              <a:rPr lang="nl-BE" dirty="0"/>
              <a:t>Voorbereidingstijd +/- 30 minuten</a:t>
            </a:r>
          </a:p>
          <a:p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8971" y="1473529"/>
            <a:ext cx="5934385" cy="50555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-1499" t="-9860" r="1499" b="9860"/>
          <a:stretch/>
        </p:blipFill>
        <p:spPr>
          <a:xfrm>
            <a:off x="2032424" y="4234207"/>
            <a:ext cx="172635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2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Contra indicaties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Abdominale chirurgie </a:t>
            </a:r>
            <a:r>
              <a:rPr lang="nl-BE" dirty="0">
                <a:sym typeface="Wingdings" panose="05000000000000000000" pitchFamily="2" charset="2"/>
              </a:rPr>
              <a:t> buikvlies is niet intact</a:t>
            </a:r>
          </a:p>
          <a:p>
            <a:r>
              <a:rPr lang="nl-BE" dirty="0"/>
              <a:t>Diverticulitis en andere chronische darmziekten</a:t>
            </a:r>
          </a:p>
          <a:p>
            <a:r>
              <a:rPr lang="nl-BE" dirty="0"/>
              <a:t>Onvoldoende functie van het buikvlies</a:t>
            </a:r>
          </a:p>
          <a:p>
            <a:r>
              <a:rPr lang="nl-BE" dirty="0"/>
              <a:t>Extreem overgewicht</a:t>
            </a:r>
          </a:p>
          <a:p>
            <a:r>
              <a:rPr lang="nl-BE" dirty="0"/>
              <a:t>Ernstige COPD – patiënten</a:t>
            </a:r>
          </a:p>
          <a:p>
            <a:r>
              <a:rPr lang="nl-BE" dirty="0"/>
              <a:t>Therapie ontrouw  motivatie is van belang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045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Wat is dialyse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= Nierfunctie vervangende therapie</a:t>
            </a:r>
          </a:p>
          <a:p>
            <a:endParaRPr lang="nl-BE" dirty="0"/>
          </a:p>
          <a:p>
            <a:r>
              <a:rPr lang="nl-BE" dirty="0"/>
              <a:t>Een methode om </a:t>
            </a:r>
          </a:p>
          <a:p>
            <a:pPr lvl="1"/>
            <a:r>
              <a:rPr lang="nl-BE" dirty="0"/>
              <a:t>Overtollig lichaamsvocht te verwijderen</a:t>
            </a:r>
          </a:p>
          <a:p>
            <a:pPr lvl="1"/>
            <a:r>
              <a:rPr lang="nl-BE" dirty="0"/>
              <a:t>Afvalproducten te verwijderen</a:t>
            </a:r>
          </a:p>
          <a:p>
            <a:pPr lvl="1"/>
            <a:endParaRPr lang="nl-BE" dirty="0"/>
          </a:p>
          <a:p>
            <a:r>
              <a:rPr lang="nl-BE" dirty="0"/>
              <a:t>In combinatie met </a:t>
            </a:r>
          </a:p>
          <a:p>
            <a:pPr lvl="1"/>
            <a:r>
              <a:rPr lang="nl-BE" dirty="0"/>
              <a:t>Juiste dieet</a:t>
            </a:r>
          </a:p>
          <a:p>
            <a:pPr lvl="1"/>
            <a:r>
              <a:rPr lang="nl-BE" dirty="0"/>
              <a:t>Correcte inname medicatie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5533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8711" y="274807"/>
            <a:ext cx="7772400" cy="762000"/>
          </a:xfrm>
        </p:spPr>
        <p:txBody>
          <a:bodyPr/>
          <a:lstStyle/>
          <a:p>
            <a:pPr algn="ctr"/>
            <a:r>
              <a:rPr lang="nl-BE" altLang="nl-BE" dirty="0"/>
              <a:t>Opleiding</a:t>
            </a:r>
            <a:endParaRPr lang="nl-NL" altLang="nl-B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7623" y="1767099"/>
            <a:ext cx="11267812" cy="46455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Opleiding ambulant ( 3 sessies -&gt; 3 HALVE dagen)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Multidisciplinaire omkadering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Individuele aanpak ( duur of methode aanpassen)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Educatie is </a:t>
            </a:r>
            <a:r>
              <a:rPr lang="nl-BE" altLang="nl-BE" dirty="0" err="1"/>
              <a:t>gestrucureerd</a:t>
            </a:r>
            <a:r>
              <a:rPr lang="nl-BE" altLang="nl-BE" dirty="0"/>
              <a:t> ( </a:t>
            </a:r>
            <a:r>
              <a:rPr lang="nl-BE" altLang="nl-BE" sz="2000" i="1" dirty="0"/>
              <a:t>vb. </a:t>
            </a:r>
            <a:r>
              <a:rPr lang="nl-BE" altLang="nl-BE" sz="2000" i="1" dirty="0" err="1"/>
              <a:t>teach</a:t>
            </a:r>
            <a:r>
              <a:rPr lang="nl-BE" altLang="nl-BE" sz="2000" i="1" dirty="0"/>
              <a:t>-back methode, educatieplan per dag, volgbladen</a:t>
            </a:r>
            <a:r>
              <a:rPr lang="nl-BE" altLang="nl-BE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Huisbezoek bij opstart ( dag 3)</a:t>
            </a:r>
          </a:p>
          <a:p>
            <a:pPr marL="0" indent="0">
              <a:buNone/>
            </a:pPr>
            <a:endParaRPr lang="nl-BE" altLang="nl-BE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nl-BE" altLang="nl-BE" b="1" dirty="0">
                <a:solidFill>
                  <a:schemeClr val="accent1">
                    <a:lumMod val="75000"/>
                  </a:schemeClr>
                </a:solidFill>
              </a:rPr>
              <a:t>Belangrijkste Focus ligt op handhygiëne, steriele connectie en herkennen van peritonitis !!!</a:t>
            </a:r>
          </a:p>
        </p:txBody>
      </p:sp>
    </p:spTree>
    <p:extLst>
      <p:ext uri="{BB962C8B-B14F-4D97-AF65-F5344CB8AC3E}">
        <p14:creationId xmlns:p14="http://schemas.microsoft.com/office/powerpoint/2010/main" val="1277325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548640" y="482138"/>
            <a:ext cx="10748355" cy="1263534"/>
          </a:xfrm>
        </p:spPr>
        <p:txBody>
          <a:bodyPr>
            <a:normAutofit fontScale="90000"/>
          </a:bodyPr>
          <a:lstStyle/>
          <a:p>
            <a:pPr algn="ctr"/>
            <a:r>
              <a:rPr lang="nl-BE" altLang="nl-BE" sz="4900" dirty="0"/>
              <a:t>Verzorging: Exit site: </a:t>
            </a:r>
            <a:br>
              <a:rPr lang="nl-BE" altLang="nl-BE" dirty="0"/>
            </a:br>
            <a:endParaRPr lang="nl-NL" altLang="nl-BE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04553" y="1338349"/>
            <a:ext cx="11548147" cy="5212079"/>
          </a:xfrm>
        </p:spPr>
        <p:txBody>
          <a:bodyPr>
            <a:normAutofit fontScale="77500" lnSpcReduction="20000"/>
          </a:bodyPr>
          <a:lstStyle/>
          <a:p>
            <a:pPr marL="69850" indent="0">
              <a:buNone/>
            </a:pPr>
            <a:r>
              <a:rPr lang="nl-BE" altLang="nl-BE" sz="3200" u="sng" dirty="0"/>
              <a:t>Verzorging door: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Patiënt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Partner of familielid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Thuisverpleegkundige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altLang="nl-BE" sz="2400" dirty="0"/>
          </a:p>
          <a:p>
            <a:pPr marL="69850" indent="0">
              <a:buNone/>
            </a:pPr>
            <a:r>
              <a:rPr lang="nl-BE" altLang="nl-BE" sz="3200" u="sng" dirty="0"/>
              <a:t>Verzorging: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Met verband : 3x/week DAV met Chloramine en </a:t>
            </a:r>
            <a:r>
              <a:rPr lang="nl-BE" altLang="nl-BE" dirty="0" err="1"/>
              <a:t>Bactroban</a:t>
            </a:r>
            <a:r>
              <a:rPr lang="nl-BE" altLang="nl-BE" dirty="0"/>
              <a:t>®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Zonder verband: elke dag douchen en 3x/week </a:t>
            </a:r>
            <a:r>
              <a:rPr lang="nl-BE" altLang="nl-BE" dirty="0" err="1"/>
              <a:t>Bactroban</a:t>
            </a:r>
            <a:r>
              <a:rPr lang="nl-BE" altLang="nl-BE" dirty="0"/>
              <a:t>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Bij granulatie weefsel: Zilvernitraat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Bij eczeem: Corticoïde zalf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Bij pseudomonas: azijnzuur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altLang="nl-BE" dirty="0"/>
          </a:p>
          <a:p>
            <a:pPr marL="0" indent="0">
              <a:buNone/>
            </a:pPr>
            <a:endParaRPr lang="nl-BE" altLang="nl-BE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nl-NL" altLang="nl-BE" sz="3800" dirty="0">
                <a:solidFill>
                  <a:schemeClr val="accent1">
                    <a:lumMod val="75000"/>
                  </a:schemeClr>
                </a:solidFill>
              </a:rPr>
              <a:t>Beste resultaten zien we met dagelijks douchen + zonder verband</a:t>
            </a:r>
          </a:p>
        </p:txBody>
      </p:sp>
      <p:pic>
        <p:nvPicPr>
          <p:cNvPr id="4" name="Afbeelding 3" descr="\\toaster\home13\kheijm0\Mijn afbeeldingen\2017-11-29 pd tablet\pd tablet 0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1176" r="7265" b="2379"/>
          <a:stretch/>
        </p:blipFill>
        <p:spPr bwMode="auto">
          <a:xfrm>
            <a:off x="7511375" y="648392"/>
            <a:ext cx="2833755" cy="2527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 descr="\\UZ\Data\Nefrologie\PD\AFBEELDINGEN prodecures\foto's educatiebord\Verband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65" y="3541221"/>
            <a:ext cx="3562350" cy="237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133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262" y="134937"/>
            <a:ext cx="10515600" cy="1325563"/>
          </a:xfrm>
        </p:spPr>
        <p:txBody>
          <a:bodyPr/>
          <a:lstStyle/>
          <a:p>
            <a:pPr algn="ctr"/>
            <a:r>
              <a:rPr lang="nl-BE" dirty="0"/>
              <a:t>Opleiding: </a:t>
            </a:r>
            <a:r>
              <a:rPr lang="nl-BE" sz="4000" dirty="0"/>
              <a:t>inhoud</a:t>
            </a:r>
            <a:r>
              <a:rPr lang="nl-BE" dirty="0"/>
              <a:t> (1)</a:t>
            </a:r>
          </a:p>
        </p:txBody>
      </p:sp>
      <p:pic>
        <p:nvPicPr>
          <p:cNvPr id="7" name="Afbeelding 6" descr="C:\Users\kheijm0\AppData\Local\Microsoft\Windows\INetCache\Content.Word\20191119_1125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646" r="13848" b="6540"/>
          <a:stretch/>
        </p:blipFill>
        <p:spPr bwMode="auto">
          <a:xfrm>
            <a:off x="1599508" y="2168582"/>
            <a:ext cx="4252652" cy="414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C:\Users\kheijm0\AppData\Local\Microsoft\Windows\INetCache\Content.Word\20191119_1127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19" b="6759"/>
          <a:stretch/>
        </p:blipFill>
        <p:spPr bwMode="auto">
          <a:xfrm>
            <a:off x="6449262" y="2168582"/>
            <a:ext cx="4240906" cy="414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954576" y="1305098"/>
            <a:ext cx="10374285" cy="773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BE" dirty="0">
                <a:solidFill>
                  <a:srgbClr val="0070C0"/>
                </a:solidFill>
              </a:rPr>
              <a:t>Opleiding met oefenschort</a:t>
            </a:r>
          </a:p>
        </p:txBody>
      </p:sp>
    </p:spTree>
    <p:extLst>
      <p:ext uri="{BB962C8B-B14F-4D97-AF65-F5344CB8AC3E}">
        <p14:creationId xmlns:p14="http://schemas.microsoft.com/office/powerpoint/2010/main" val="823144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6503"/>
            <a:ext cx="10515600" cy="1325563"/>
          </a:xfrm>
        </p:spPr>
        <p:txBody>
          <a:bodyPr/>
          <a:lstStyle/>
          <a:p>
            <a:pPr algn="ctr"/>
            <a:r>
              <a:rPr lang="nl-BE" dirty="0"/>
              <a:t>Opleiding: </a:t>
            </a:r>
            <a:r>
              <a:rPr lang="nl-BE" sz="4000" dirty="0"/>
              <a:t>inhoud (2)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47553" y="1579851"/>
            <a:ext cx="2306782" cy="585066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Handhygiëne</a:t>
            </a:r>
          </a:p>
          <a:p>
            <a:endParaRPr lang="nl-BE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76" y="4297984"/>
            <a:ext cx="2157150" cy="12134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71" y="2676698"/>
            <a:ext cx="2615147" cy="1471164"/>
          </a:xfrm>
          <a:prstGeom prst="rect">
            <a:avLst/>
          </a:prstGeom>
        </p:spPr>
      </p:pic>
      <p:pic>
        <p:nvPicPr>
          <p:cNvPr id="7" name="Afbeelding 6" descr="\\UZ\Data\Nefrologie\PD\AFBEELDINGEN prodecures\foto's educatiebord\Houding pink-ringvinger wijsvinger- duim 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r="21131" b="6966"/>
          <a:stretch/>
        </p:blipFill>
        <p:spPr bwMode="auto">
          <a:xfrm rot="16200000">
            <a:off x="5690067" y="3000382"/>
            <a:ext cx="2676684" cy="237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42" y="2532307"/>
            <a:ext cx="2504901" cy="1878676"/>
          </a:xfrm>
          <a:prstGeom prst="rect">
            <a:avLst/>
          </a:prstGeom>
        </p:spPr>
      </p:pic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8BF81F7E-0676-4BD7-A4D6-D8A4D703D6FC}"/>
              </a:ext>
            </a:extLst>
          </p:cNvPr>
          <p:cNvSpPr txBox="1">
            <a:spLocks/>
          </p:cNvSpPr>
          <p:nvPr/>
        </p:nvSpPr>
        <p:spPr>
          <a:xfrm>
            <a:off x="7028409" y="1607127"/>
            <a:ext cx="3371735" cy="65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/>
              <a:t>Steriele connectie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2929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" y="407324"/>
            <a:ext cx="9661890" cy="1236079"/>
          </a:xfrm>
        </p:spPr>
        <p:txBody>
          <a:bodyPr>
            <a:normAutofit fontScale="90000"/>
          </a:bodyPr>
          <a:lstStyle/>
          <a:p>
            <a:pPr algn="ctr"/>
            <a:r>
              <a:rPr lang="nl-BE" sz="4900" dirty="0"/>
              <a:t>Opleiding: inhoud (3)</a:t>
            </a:r>
            <a:br>
              <a:rPr lang="nl-BE" dirty="0"/>
            </a:b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0550" y="1573700"/>
            <a:ext cx="2086079" cy="2781439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83" y="4116212"/>
            <a:ext cx="2276729" cy="27814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48" y="2494476"/>
            <a:ext cx="2272389" cy="2472123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6"/>
          <a:srcRect l="15046" t="26450" r="64947" b="15360"/>
          <a:stretch/>
        </p:blipFill>
        <p:spPr bwMode="auto">
          <a:xfrm>
            <a:off x="7756028" y="2403707"/>
            <a:ext cx="2967390" cy="366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hoek 2"/>
          <p:cNvSpPr/>
          <p:nvPr/>
        </p:nvSpPr>
        <p:spPr>
          <a:xfrm>
            <a:off x="4547764" y="1811718"/>
            <a:ext cx="263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b="1" dirty="0">
                <a:solidFill>
                  <a:srgbClr val="0070C0"/>
                </a:solidFill>
              </a:rPr>
              <a:t>Dagelijkse Parameters </a:t>
            </a:r>
          </a:p>
        </p:txBody>
      </p:sp>
    </p:spTree>
    <p:extLst>
      <p:ext uri="{BB962C8B-B14F-4D97-AF65-F5344CB8AC3E}">
        <p14:creationId xmlns:p14="http://schemas.microsoft.com/office/powerpoint/2010/main" val="2018393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830264"/>
            <a:ext cx="8460432" cy="701675"/>
          </a:xfrm>
        </p:spPr>
        <p:txBody>
          <a:bodyPr/>
          <a:lstStyle/>
          <a:p>
            <a:pPr algn="ctr"/>
            <a:r>
              <a:rPr lang="nl-BE" altLang="nl-BE" dirty="0"/>
              <a:t>Opvolging PD-patiënten</a:t>
            </a:r>
            <a:endParaRPr lang="nl-NL" altLang="nl-B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BE" altLang="nl-BE" dirty="0"/>
              <a:t>Om de acht weken multidisciplinaire raadpleging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BE" altLang="nl-BE" dirty="0"/>
              <a:t>Arts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BE" altLang="nl-BE" dirty="0"/>
              <a:t>Verpleegkundige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BE" altLang="nl-BE" dirty="0"/>
              <a:t>Sociaal Werkster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BE" altLang="nl-BE" dirty="0"/>
              <a:t>Diëtiste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BE" altLang="nl-BE" dirty="0"/>
          </a:p>
          <a:p>
            <a:pPr marL="457200" lvl="1" indent="0">
              <a:lnSpc>
                <a:spcPct val="90000"/>
              </a:lnSpc>
              <a:buNone/>
            </a:pPr>
            <a:endParaRPr lang="nl-BE" altLang="nl-BE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BE" altLang="nl-BE" dirty="0"/>
              <a:t>24 / 24 uur bereikbaarheid PD-verpleegkundige en de dienst Nefrologie</a:t>
            </a:r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580820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362355"/>
            <a:ext cx="7772400" cy="762000"/>
          </a:xfrm>
        </p:spPr>
        <p:txBody>
          <a:bodyPr/>
          <a:lstStyle/>
          <a:p>
            <a:pPr algn="ctr"/>
            <a:r>
              <a:rPr lang="nl-BE" altLang="nl-BE" dirty="0"/>
              <a:t>De PD-kamer thuis</a:t>
            </a:r>
            <a:endParaRPr lang="nl-NL" altLang="nl-B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65017" y="1870363"/>
            <a:ext cx="11309731" cy="45109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Propere ruimte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 err="1"/>
              <a:t>Stofarme</a:t>
            </a:r>
            <a:r>
              <a:rPr lang="nl-BE" altLang="nl-BE" dirty="0"/>
              <a:t> ruimte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Geen huisdieren in de spoelruimte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Niet in de badkamer (vochtige ruimte)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Liefst zo weinig mogelijk “ziekenhuis”</a:t>
            </a:r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4052546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548680"/>
            <a:ext cx="7772400" cy="762000"/>
          </a:xfrm>
        </p:spPr>
        <p:txBody>
          <a:bodyPr/>
          <a:lstStyle/>
          <a:p>
            <a:pPr algn="ctr"/>
            <a:r>
              <a:rPr lang="nl-BE" altLang="nl-BE" dirty="0"/>
              <a:t>Spoelruimte buitenshuis</a:t>
            </a:r>
            <a:endParaRPr lang="nl-NL" altLang="nl-B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15389" y="1737360"/>
            <a:ext cx="10972977" cy="4391066"/>
          </a:xfrm>
        </p:spPr>
        <p:txBody>
          <a:bodyPr/>
          <a:lstStyle/>
          <a:p>
            <a:pPr marL="69850" indent="0">
              <a:buNone/>
            </a:pPr>
            <a:r>
              <a:rPr lang="nl-BE" altLang="nl-BE" dirty="0"/>
              <a:t>Vereisten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altLang="nl-BE" dirty="0"/>
              <a:t>Hygiëne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altLang="nl-BE" dirty="0"/>
              <a:t>Discreet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altLang="nl-BE" dirty="0"/>
              <a:t>Beperkte nood aan materiaal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BE" altLang="nl-BE" dirty="0"/>
          </a:p>
          <a:p>
            <a:pPr marL="69850" indent="0">
              <a:buNone/>
            </a:pPr>
            <a:r>
              <a:rPr lang="nl-BE" altLang="nl-BE" dirty="0"/>
              <a:t>Vakantie &amp; Uitstap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altLang="nl-BE" dirty="0"/>
              <a:t>Mogelijkheid om ter plaatse te leveren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altLang="nl-BE" dirty="0"/>
              <a:t>Toestel meenemen als handbagage </a:t>
            </a:r>
            <a:r>
              <a:rPr lang="nl-BE" altLang="nl-BE" dirty="0" err="1"/>
              <a:t>ism</a:t>
            </a:r>
            <a:r>
              <a:rPr lang="nl-BE" altLang="nl-BE" dirty="0"/>
              <a:t> met luchtvaartmaatschappij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altLang="nl-BE" dirty="0"/>
              <a:t>Verwarmplaat voor wagen</a:t>
            </a:r>
          </a:p>
          <a:p>
            <a:pPr lvl="1"/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1355869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357" y="409402"/>
            <a:ext cx="7772400" cy="762000"/>
          </a:xfrm>
        </p:spPr>
        <p:txBody>
          <a:bodyPr/>
          <a:lstStyle/>
          <a:p>
            <a:pPr algn="ctr"/>
            <a:r>
              <a:rPr lang="nl-BE" altLang="nl-BE" dirty="0"/>
              <a:t>Materiaal/levering</a:t>
            </a:r>
            <a:endParaRPr lang="nl-NL" altLang="nl-B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35825" y="1665315"/>
            <a:ext cx="3095105" cy="44029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BE" altLang="nl-BE" dirty="0"/>
              <a:t>Alle benodigdheden worden door het ziekenhuis ter beschikking gesteld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nl-BE" altLang="nl-BE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nl-BE" altLang="nl-BE" dirty="0"/>
              <a:t>Firma levert maandelijks aan huis, kan ook tweewekelijks</a:t>
            </a:r>
          </a:p>
          <a:p>
            <a:pPr lvl="1">
              <a:lnSpc>
                <a:spcPct val="90000"/>
              </a:lnSpc>
            </a:pPr>
            <a:endParaRPr lang="nl-NL" altLang="nl-BE" dirty="0"/>
          </a:p>
        </p:txBody>
      </p:sp>
      <p:pic>
        <p:nvPicPr>
          <p:cNvPr id="4" name="Picture 3" descr="DSCN3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562100"/>
            <a:ext cx="59436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96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895" y="800100"/>
            <a:ext cx="10573789" cy="895696"/>
          </a:xfrm>
        </p:spPr>
        <p:txBody>
          <a:bodyPr>
            <a:normAutofit/>
          </a:bodyPr>
          <a:lstStyle/>
          <a:p>
            <a:pPr algn="ctr"/>
            <a:r>
              <a:rPr lang="nl-BE" altLang="nl-BE" dirty="0"/>
              <a:t>Dieet</a:t>
            </a:r>
            <a:endParaRPr lang="nl-NL" altLang="nl-B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90451" y="1753985"/>
            <a:ext cx="9421973" cy="45553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Het dieet wordt </a:t>
            </a:r>
            <a:r>
              <a:rPr lang="nl-BE" altLang="nl-BE" u="sng" dirty="0"/>
              <a:t>individueel aangepast en opgevolgd door vaste diëtiste.</a:t>
            </a:r>
          </a:p>
          <a:p>
            <a:pPr marL="69850" indent="0">
              <a:buNone/>
            </a:pPr>
            <a:endParaRPr lang="nl-BE" alt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Enkele basisprincipes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Zoutbeperking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Fosforbeperking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kaliumbeperking </a:t>
            </a:r>
            <a:r>
              <a:rPr lang="nl-BE" altLang="nl-BE" sz="2000" i="1" dirty="0">
                <a:solidFill>
                  <a:schemeClr val="accent1">
                    <a:lumMod val="75000"/>
                  </a:schemeClr>
                </a:solidFill>
              </a:rPr>
              <a:t>(minder dan HD)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Licht eiwitrijke voeding </a:t>
            </a:r>
            <a:r>
              <a:rPr lang="nl-BE" altLang="nl-BE" sz="2000" i="1" dirty="0">
                <a:solidFill>
                  <a:schemeClr val="accent1">
                    <a:lumMod val="75000"/>
                  </a:schemeClr>
                </a:solidFill>
              </a:rPr>
              <a:t>( verlies via buikvlies)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Beperking overtollige suikers </a:t>
            </a:r>
            <a:r>
              <a:rPr lang="nl-BE" altLang="nl-BE" sz="2000" i="1" dirty="0">
                <a:solidFill>
                  <a:schemeClr val="accent1">
                    <a:lumMod val="75000"/>
                  </a:schemeClr>
                </a:solidFill>
              </a:rPr>
              <a:t>( glucose –</a:t>
            </a:r>
            <a:r>
              <a:rPr lang="nl-BE" altLang="nl-BE" sz="2000" i="1" dirty="0" err="1">
                <a:solidFill>
                  <a:schemeClr val="accent1">
                    <a:lumMod val="75000"/>
                  </a:schemeClr>
                </a:solidFill>
              </a:rPr>
              <a:t>dialysaat</a:t>
            </a:r>
            <a:r>
              <a:rPr lang="nl-BE" altLang="nl-BE" sz="2000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nl-NL" altLang="nl-BE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altLang="nl-BE" sz="2400" dirty="0"/>
          </a:p>
        </p:txBody>
      </p:sp>
    </p:spTree>
    <p:extLst>
      <p:ext uri="{BB962C8B-B14F-4D97-AF65-F5344CB8AC3E}">
        <p14:creationId xmlns:p14="http://schemas.microsoft.com/office/powerpoint/2010/main" val="289809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Soorten dialyse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Peritoneale dialyse			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4" y="2608336"/>
            <a:ext cx="3509318" cy="3993938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Hemodialyse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4742"/>
            <a:ext cx="5183188" cy="3665254"/>
          </a:xfrm>
        </p:spPr>
      </p:pic>
    </p:spTree>
    <p:extLst>
      <p:ext uri="{BB962C8B-B14F-4D97-AF65-F5344CB8AC3E}">
        <p14:creationId xmlns:p14="http://schemas.microsoft.com/office/powerpoint/2010/main" val="3186862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6194"/>
            <a:ext cx="10515600" cy="1147791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/>
              <a:t>Verwikkelingen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Mechanisch</a:t>
            </a:r>
          </a:p>
          <a:p>
            <a:r>
              <a:rPr lang="nl-BE" dirty="0"/>
              <a:t>Infectieus</a:t>
            </a:r>
          </a:p>
          <a:p>
            <a:r>
              <a:rPr lang="nl-BE" dirty="0" err="1"/>
              <a:t>Psycho-sociale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4123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69479"/>
            <a:ext cx="10515600" cy="83127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4900" dirty="0"/>
              <a:t>Verwikkelingen:</a:t>
            </a:r>
            <a:br>
              <a:rPr lang="nl-BE" dirty="0"/>
            </a:b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4309" y="1400752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</a:t>
            </a:r>
            <a:r>
              <a:rPr lang="nl-BE" b="1" dirty="0"/>
              <a:t>Mechanisch </a:t>
            </a:r>
          </a:p>
          <a:p>
            <a:pPr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    </a:t>
            </a:r>
            <a:r>
              <a:rPr lang="nl-BE" u="sng" dirty="0">
                <a:solidFill>
                  <a:srgbClr val="FF0000"/>
                </a:solidFill>
              </a:rPr>
              <a:t>Malpositie katheter </a:t>
            </a:r>
            <a:r>
              <a:rPr lang="nl-BE" dirty="0"/>
              <a:t>( slechte uitloop )</a:t>
            </a:r>
          </a:p>
          <a:p>
            <a:pPr>
              <a:buNone/>
            </a:pPr>
            <a:r>
              <a:rPr lang="nl-BE" dirty="0"/>
              <a:t>      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sz="1800" dirty="0" err="1"/>
              <a:t>Rx</a:t>
            </a:r>
            <a:r>
              <a:rPr lang="nl-BE" sz="1800" dirty="0"/>
              <a:t> abdomen , Laxeren , </a:t>
            </a:r>
            <a:r>
              <a:rPr lang="nl-BE" sz="1800" dirty="0" err="1"/>
              <a:t>Rx</a:t>
            </a:r>
            <a:r>
              <a:rPr lang="nl-BE" sz="1800" dirty="0"/>
              <a:t> </a:t>
            </a:r>
            <a:r>
              <a:rPr lang="nl-BE" sz="1800" dirty="0" err="1"/>
              <a:t>peritoneografie</a:t>
            </a:r>
            <a:r>
              <a:rPr lang="nl-BE" sz="1800" dirty="0"/>
              <a:t>,  herpositionering</a:t>
            </a:r>
          </a:p>
          <a:p>
            <a:pPr>
              <a:buNone/>
            </a:pPr>
            <a:r>
              <a:rPr lang="nl-BE" sz="1800" dirty="0"/>
              <a:t>     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    </a:t>
            </a:r>
            <a:r>
              <a:rPr lang="nl-BE" u="sng" dirty="0">
                <a:solidFill>
                  <a:srgbClr val="FF0000"/>
                </a:solidFill>
              </a:rPr>
              <a:t>Obstructie fibrine/omentum</a:t>
            </a:r>
            <a:r>
              <a:rPr lang="nl-BE" dirty="0"/>
              <a:t>( geen in- of uitloop )</a:t>
            </a:r>
          </a:p>
          <a:p>
            <a:pPr>
              <a:buNone/>
            </a:pPr>
            <a:r>
              <a:rPr lang="nl-BE" dirty="0"/>
              <a:t>      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sz="1800" dirty="0"/>
              <a:t>Heparine , urokinase ,</a:t>
            </a:r>
            <a:r>
              <a:rPr lang="nl-BE" sz="1800" dirty="0" err="1"/>
              <a:t>omentectomie</a:t>
            </a:r>
            <a:r>
              <a:rPr lang="nl-BE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    </a:t>
            </a:r>
            <a:r>
              <a:rPr lang="nl-BE" u="sng" dirty="0">
                <a:solidFill>
                  <a:srgbClr val="FF0000"/>
                </a:solidFill>
              </a:rPr>
              <a:t>Defect katheter</a:t>
            </a:r>
          </a:p>
          <a:p>
            <a:pPr>
              <a:buNone/>
            </a:pPr>
            <a:r>
              <a:rPr lang="nl-BE" dirty="0"/>
              <a:t>      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sz="1800" dirty="0"/>
              <a:t>Herstellen defect , preventief AB</a:t>
            </a:r>
            <a:r>
              <a:rPr lang="nl-BE" dirty="0"/>
              <a:t> </a:t>
            </a:r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13" y="3772731"/>
            <a:ext cx="1404574" cy="18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3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30449"/>
            <a:ext cx="7772400" cy="762000"/>
          </a:xfrm>
        </p:spPr>
        <p:txBody>
          <a:bodyPr/>
          <a:lstStyle/>
          <a:p>
            <a:pPr algn="ctr"/>
            <a:r>
              <a:rPr lang="nl-BE" alt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Infectieuze Verwikkelingen (1)</a:t>
            </a:r>
            <a:endParaRPr lang="nl-NL" alt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54975" y="1704108"/>
            <a:ext cx="8053393" cy="395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BE" altLang="nl-BE" b="1" dirty="0"/>
              <a:t>Infectieuze</a:t>
            </a:r>
            <a:endParaRPr lang="nl-BE" altLang="nl-BE" dirty="0"/>
          </a:p>
          <a:p>
            <a:pPr marL="1238250" lvl="3" indent="-342900">
              <a:buFont typeface="Arial" panose="020B0604020202020204" pitchFamily="34" charset="0"/>
              <a:buAutoNum type="arabicParenR"/>
            </a:pPr>
            <a:r>
              <a:rPr lang="nl-BE" altLang="nl-BE" sz="2400" dirty="0"/>
              <a:t>Exit – site infectie( </a:t>
            </a:r>
            <a:r>
              <a:rPr lang="nl-BE" altLang="nl-BE" sz="2400" dirty="0" err="1"/>
              <a:t>Twardowski</a:t>
            </a:r>
            <a:r>
              <a:rPr lang="nl-BE" altLang="nl-BE" sz="2400" dirty="0"/>
              <a:t> score)</a:t>
            </a:r>
          </a:p>
          <a:p>
            <a:pPr marL="1238250" lvl="3" indent="-342900">
              <a:buAutoNum type="arabicParenR"/>
            </a:pPr>
            <a:r>
              <a:rPr lang="nl-BE" altLang="nl-BE" sz="2400" dirty="0"/>
              <a:t>Peritonitis </a:t>
            </a:r>
          </a:p>
          <a:p>
            <a:pPr marL="1238250" lvl="3" indent="-342900">
              <a:buAutoNum type="arabicParenR"/>
            </a:pPr>
            <a:r>
              <a:rPr lang="nl-BE" altLang="nl-BE" sz="2400" dirty="0"/>
              <a:t>Tunnelinfectie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nl-BE" altLang="nl-BE" dirty="0"/>
          </a:p>
          <a:p>
            <a:pPr>
              <a:buFontTx/>
              <a:buNone/>
            </a:pPr>
            <a:endParaRPr lang="nl-NL" altLang="nl-B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69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5143" y="1537854"/>
            <a:ext cx="9822636" cy="4555375"/>
          </a:xfrm>
        </p:spPr>
        <p:txBody>
          <a:bodyPr rtlCol="0">
            <a:normAutofit/>
          </a:bodyPr>
          <a:lstStyle/>
          <a:p>
            <a:pPr indent="-274320">
              <a:buNone/>
              <a:defRPr/>
            </a:pPr>
            <a:r>
              <a:rPr lang="fr-BE" b="1" i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</a:rPr>
              <a:t> 2) E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</a:rPr>
              <a:t>xit-site </a:t>
            </a:r>
            <a:r>
              <a:rPr lang="fr-BE" b="1" dirty="0" err="1">
                <a:solidFill>
                  <a:schemeClr val="bg2">
                    <a:lumMod val="25000"/>
                  </a:schemeClr>
                </a:solidFill>
              </a:rPr>
              <a:t>infectie</a:t>
            </a:r>
            <a:endParaRPr lang="fr-BE" b="1" dirty="0">
              <a:solidFill>
                <a:schemeClr val="bg2">
                  <a:lumMod val="25000"/>
                </a:schemeClr>
              </a:solidFill>
            </a:endParaRPr>
          </a:p>
          <a:p>
            <a:pPr indent="-274320">
              <a:buNone/>
              <a:defRPr/>
            </a:pPr>
            <a:endParaRPr lang="fr-BE" sz="1800" b="1" dirty="0">
              <a:solidFill>
                <a:srgbClr val="FF0000"/>
              </a:solidFill>
              <a:latin typeface="+mj-lt"/>
            </a:endParaRP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 err="1">
                <a:latin typeface="+mj-lt"/>
              </a:rPr>
              <a:t>Symptomen</a:t>
            </a:r>
            <a:r>
              <a:rPr lang="en-US" sz="2200" dirty="0">
                <a:latin typeface="+mj-lt"/>
              </a:rPr>
              <a:t> : </a:t>
            </a:r>
            <a:r>
              <a:rPr lang="en-US" sz="2200" dirty="0" err="1">
                <a:latin typeface="+mj-lt"/>
              </a:rPr>
              <a:t>roodheid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pijn</a:t>
            </a:r>
            <a:r>
              <a:rPr lang="en-US" sz="2200" dirty="0">
                <a:latin typeface="+mj-lt"/>
              </a:rPr>
              <a:t> , </a:t>
            </a:r>
            <a:r>
              <a:rPr lang="en-US" sz="2200" dirty="0" err="1">
                <a:latin typeface="+mj-lt"/>
              </a:rPr>
              <a:t>vocht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etter</a:t>
            </a:r>
            <a:r>
              <a:rPr lang="en-US" sz="2200" dirty="0">
                <a:latin typeface="+mj-lt"/>
              </a:rPr>
              <a:t>  (</a:t>
            </a:r>
            <a:r>
              <a:rPr lang="en-US" sz="2200" dirty="0" err="1">
                <a:latin typeface="+mj-lt"/>
              </a:rPr>
              <a:t>wisser</a:t>
            </a:r>
            <a:r>
              <a:rPr lang="en-US" sz="2200" dirty="0">
                <a:latin typeface="+mj-lt"/>
              </a:rPr>
              <a:t>)</a:t>
            </a:r>
          </a:p>
          <a:p>
            <a:pPr marL="685800" lvl="2" indent="0">
              <a:buClr>
                <a:schemeClr val="tx2"/>
              </a:buClr>
              <a:buNone/>
              <a:defRPr/>
            </a:pPr>
            <a:endParaRPr lang="en-US" sz="2200" dirty="0">
              <a:latin typeface="+mj-lt"/>
            </a:endParaRP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 err="1">
                <a:latin typeface="+mj-lt"/>
              </a:rPr>
              <a:t>Behandeling</a:t>
            </a:r>
            <a:r>
              <a:rPr lang="en-US" sz="2200" dirty="0">
                <a:latin typeface="+mj-lt"/>
              </a:rPr>
              <a:t> : </a:t>
            </a:r>
            <a:r>
              <a:rPr lang="en-US" sz="2200" dirty="0" err="1">
                <a:latin typeface="+mj-lt"/>
              </a:rPr>
              <a:t>lokaal</a:t>
            </a:r>
            <a:r>
              <a:rPr lang="en-US" sz="2200" dirty="0">
                <a:latin typeface="+mj-lt"/>
              </a:rPr>
              <a:t> + </a:t>
            </a:r>
            <a:r>
              <a:rPr lang="en-US" sz="2200" dirty="0" err="1">
                <a:latin typeface="+mj-lt"/>
              </a:rPr>
              <a:t>algemeen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aangepaste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ontsmetting</a:t>
            </a:r>
            <a:r>
              <a:rPr lang="en-US" sz="2200" dirty="0">
                <a:latin typeface="+mj-lt"/>
              </a:rPr>
              <a:t> + AB)</a:t>
            </a:r>
          </a:p>
          <a:p>
            <a:pPr marL="914400" lvl="2" indent="0">
              <a:buClr>
                <a:schemeClr val="tx2"/>
              </a:buClr>
              <a:buNone/>
              <a:defRPr/>
            </a:pPr>
            <a:endParaRPr lang="en-US" sz="2200" dirty="0">
              <a:latin typeface="+mj-lt"/>
            </a:endParaRP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 err="1">
                <a:latin typeface="+mj-lt"/>
              </a:rPr>
              <a:t>Douchen</a:t>
            </a:r>
            <a:r>
              <a:rPr lang="en-US" sz="2200" dirty="0">
                <a:latin typeface="+mj-lt"/>
              </a:rPr>
              <a:t> met </a:t>
            </a:r>
            <a:r>
              <a:rPr lang="en-US" sz="2200" dirty="0" err="1">
                <a:latin typeface="+mj-lt"/>
              </a:rPr>
              <a:t>verband</a:t>
            </a:r>
            <a:endParaRPr lang="en-US" sz="2200" dirty="0">
              <a:latin typeface="+mj-lt"/>
            </a:endParaRPr>
          </a:p>
          <a:p>
            <a:pPr marL="914400" lvl="2" indent="0">
              <a:buClr>
                <a:schemeClr val="tx2"/>
              </a:buClr>
              <a:buNone/>
              <a:defRPr/>
            </a:pPr>
            <a:endParaRPr lang="en-US" sz="2200" dirty="0">
              <a:latin typeface="+mj-lt"/>
            </a:endParaRPr>
          </a:p>
          <a:p>
            <a:pPr lvl="2" algn="ctr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2" algn="ctr"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Beoordeling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volgens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TWARDOWSKI Score</a:t>
            </a:r>
          </a:p>
          <a:p>
            <a:pPr marL="914400" lvl="2" indent="0">
              <a:buClr>
                <a:schemeClr val="tx2"/>
              </a:buClr>
              <a:buNone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30449"/>
            <a:ext cx="7772400" cy="762000"/>
          </a:xfrm>
        </p:spPr>
        <p:txBody>
          <a:bodyPr/>
          <a:lstStyle/>
          <a:p>
            <a:pPr algn="ctr"/>
            <a:r>
              <a:rPr lang="nl-BE" alt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Infectieuze Verwikkelingen (3)</a:t>
            </a:r>
            <a:endParaRPr lang="nl-NL" alt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4415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304" y="210630"/>
            <a:ext cx="7772400" cy="1116249"/>
          </a:xfrm>
        </p:spPr>
        <p:txBody>
          <a:bodyPr>
            <a:normAutofit/>
          </a:bodyPr>
          <a:lstStyle/>
          <a:p>
            <a:pPr algn="ctr"/>
            <a:r>
              <a:rPr lang="nl-BE" alt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TWARDOWSKI SCORE</a:t>
            </a:r>
            <a:endParaRPr lang="nl-NL" alt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1687634" y="1422813"/>
            <a:ext cx="1548330" cy="136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3270859" y="1420320"/>
            <a:ext cx="1553876" cy="137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6589678" y="1416176"/>
            <a:ext cx="1553879" cy="137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4891081" y="1397173"/>
            <a:ext cx="1553878" cy="14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8254424" y="1425476"/>
            <a:ext cx="1553876" cy="13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20" y="2880756"/>
            <a:ext cx="7931684" cy="397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85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554" y="764705"/>
            <a:ext cx="7414592" cy="1035273"/>
          </a:xfrm>
        </p:spPr>
        <p:txBody>
          <a:bodyPr/>
          <a:lstStyle/>
          <a:p>
            <a:pPr algn="ctr"/>
            <a:r>
              <a:rPr lang="nl-BE" dirty="0"/>
              <a:t>TWARDOWSKI Score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458075" cy="4040088"/>
          </a:xfrm>
        </p:spPr>
        <p:txBody>
          <a:bodyPr/>
          <a:lstStyle/>
          <a:p>
            <a:pPr marL="69850" indent="0" algn="ctr">
              <a:buNone/>
            </a:pPr>
            <a:r>
              <a:rPr lang="nl-BE" b="1" dirty="0"/>
              <a:t>Exit-site infectie</a:t>
            </a:r>
          </a:p>
          <a:p>
            <a:pPr marL="69850" indent="0" algn="ctr">
              <a:buNone/>
            </a:pPr>
            <a:r>
              <a:rPr lang="nl-BE" b="1" dirty="0"/>
              <a:t>Score: Perfect </a:t>
            </a:r>
          </a:p>
        </p:txBody>
      </p:sp>
      <p:pic>
        <p:nvPicPr>
          <p:cNvPr id="6" name="Tijdelijke aanduiding voor onlineafbeelding 5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54216"/>
            <a:ext cx="3973521" cy="2335744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3051861" y="3418039"/>
            <a:ext cx="2806314" cy="247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48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554" y="764705"/>
            <a:ext cx="7414592" cy="1035273"/>
          </a:xfrm>
        </p:spPr>
        <p:txBody>
          <a:bodyPr/>
          <a:lstStyle/>
          <a:p>
            <a:pPr algn="ctr"/>
            <a:r>
              <a:rPr lang="nl-BE" dirty="0"/>
              <a:t>TWARDOWSKI Score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458075" cy="4040088"/>
          </a:xfrm>
        </p:spPr>
        <p:txBody>
          <a:bodyPr/>
          <a:lstStyle/>
          <a:p>
            <a:pPr marL="69850" indent="0" algn="ctr">
              <a:buNone/>
            </a:pPr>
            <a:r>
              <a:rPr lang="nl-BE" b="1" dirty="0"/>
              <a:t>Exit-site infectie</a:t>
            </a:r>
          </a:p>
          <a:p>
            <a:pPr marL="69850" indent="0" algn="ctr">
              <a:buNone/>
            </a:pPr>
            <a:r>
              <a:rPr lang="nl-BE" b="1" dirty="0"/>
              <a:t>Score: Goed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0" y="3403326"/>
            <a:ext cx="3193324" cy="212546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2910927" y="3205916"/>
            <a:ext cx="284175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81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554" y="764705"/>
            <a:ext cx="7414592" cy="1035273"/>
          </a:xfrm>
        </p:spPr>
        <p:txBody>
          <a:bodyPr/>
          <a:lstStyle/>
          <a:p>
            <a:pPr algn="ctr"/>
            <a:r>
              <a:rPr lang="nl-BE" dirty="0"/>
              <a:t>TWARDOWSKI Score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458075" cy="4040088"/>
          </a:xfrm>
        </p:spPr>
        <p:txBody>
          <a:bodyPr/>
          <a:lstStyle/>
          <a:p>
            <a:pPr marL="69850" indent="0" algn="ctr">
              <a:buNone/>
            </a:pPr>
            <a:r>
              <a:rPr lang="nl-BE" b="1" dirty="0"/>
              <a:t>Exit-site infectie</a:t>
            </a:r>
          </a:p>
          <a:p>
            <a:pPr marL="69850" indent="0" algn="ctr">
              <a:buNone/>
            </a:pPr>
            <a:r>
              <a:rPr lang="nl-BE" b="1" dirty="0"/>
              <a:t>Score: Twijfelachtig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42" y="3279775"/>
            <a:ext cx="3810000" cy="257175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2826324" y="3402803"/>
            <a:ext cx="2431777" cy="222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3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554" y="764705"/>
            <a:ext cx="7414592" cy="1035273"/>
          </a:xfrm>
        </p:spPr>
        <p:txBody>
          <a:bodyPr/>
          <a:lstStyle/>
          <a:p>
            <a:pPr algn="ctr"/>
            <a:r>
              <a:rPr lang="nl-BE" dirty="0"/>
              <a:t>TWARDOWSKI Score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458075" cy="4040088"/>
          </a:xfrm>
        </p:spPr>
        <p:txBody>
          <a:bodyPr/>
          <a:lstStyle/>
          <a:p>
            <a:pPr marL="69850" indent="0" algn="ctr">
              <a:buNone/>
            </a:pPr>
            <a:r>
              <a:rPr lang="nl-BE" b="1" dirty="0"/>
              <a:t>Exit-site infectie</a:t>
            </a:r>
          </a:p>
          <a:p>
            <a:pPr marL="69850" indent="0" algn="ctr">
              <a:buNone/>
            </a:pPr>
            <a:r>
              <a:rPr lang="nl-BE" b="1" dirty="0"/>
              <a:t>Score: Acute ontsteking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14" y="3173801"/>
            <a:ext cx="3404096" cy="258711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2653979" y="3318914"/>
            <a:ext cx="2970777" cy="262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00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554" y="764705"/>
            <a:ext cx="7414592" cy="1035273"/>
          </a:xfrm>
        </p:spPr>
        <p:txBody>
          <a:bodyPr/>
          <a:lstStyle/>
          <a:p>
            <a:pPr algn="ctr"/>
            <a:r>
              <a:rPr lang="nl-BE" dirty="0"/>
              <a:t>TWARDOWSKI Score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209800" y="1981200"/>
            <a:ext cx="7458075" cy="4040088"/>
          </a:xfrm>
        </p:spPr>
        <p:txBody>
          <a:bodyPr/>
          <a:lstStyle/>
          <a:p>
            <a:pPr marL="69850" indent="0" algn="ctr">
              <a:buNone/>
            </a:pPr>
            <a:r>
              <a:rPr lang="nl-BE" b="1" dirty="0"/>
              <a:t>Exit-site infectie</a:t>
            </a:r>
          </a:p>
          <a:p>
            <a:pPr marL="69850" indent="0" algn="ctr">
              <a:buNone/>
            </a:pPr>
            <a:r>
              <a:rPr lang="nl-BE" b="1" dirty="0"/>
              <a:t>Score: Chronische ontsteking</a:t>
            </a:r>
          </a:p>
          <a:p>
            <a:pPr marL="69850" indent="0" algn="ctr">
              <a:buNone/>
            </a:pPr>
            <a:endParaRPr lang="nl-BE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36" y="3145743"/>
            <a:ext cx="3620120" cy="2733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t="54440" r="23460" b="11856"/>
          <a:stretch>
            <a:fillRect/>
          </a:stretch>
        </p:blipFill>
        <p:spPr bwMode="auto">
          <a:xfrm rot="5400000">
            <a:off x="2598348" y="3354338"/>
            <a:ext cx="2951938" cy="257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5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92D72BA0-4D87-4497-92B3-92E372166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4040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517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39487" y="1284413"/>
            <a:ext cx="7824744" cy="5464730"/>
          </a:xfrm>
        </p:spPr>
        <p:txBody>
          <a:bodyPr>
            <a:normAutofit/>
          </a:bodyPr>
          <a:lstStyle/>
          <a:p>
            <a:pPr marL="69850" indent="0">
              <a:buNone/>
            </a:pPr>
            <a:r>
              <a:rPr lang="nl-BE" b="1" dirty="0"/>
              <a:t>3) Tunnelinfectie  </a:t>
            </a:r>
          </a:p>
          <a:p>
            <a:pPr>
              <a:buFontTx/>
              <a:buChar char="-"/>
            </a:pPr>
            <a:r>
              <a:rPr lang="nl-BE" sz="2000" dirty="0" err="1"/>
              <a:t>Roodheid,zwelling</a:t>
            </a:r>
            <a:r>
              <a:rPr lang="nl-BE" sz="2000" dirty="0"/>
              <a:t> en pijn over het subcutane traject</a:t>
            </a:r>
          </a:p>
          <a:p>
            <a:pPr>
              <a:buFontTx/>
              <a:buChar char="-"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Etter loopt er spontaan uit langs de exit – site of bij manipulatie</a:t>
            </a:r>
          </a:p>
          <a:p>
            <a:pPr>
              <a:buFontTx/>
              <a:buChar char="-"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Ev. geur ( pseudomonas…?)</a:t>
            </a:r>
          </a:p>
          <a:p>
            <a:pPr>
              <a:buFontTx/>
              <a:buChar char="-"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Echo over tunneltraject + advies chirurgen</a:t>
            </a:r>
          </a:p>
          <a:p>
            <a:pPr>
              <a:buFontTx/>
              <a:buChar char="-"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Soms </a:t>
            </a:r>
            <a:r>
              <a:rPr lang="nl-BE" sz="2000" dirty="0" err="1"/>
              <a:t>cuff</a:t>
            </a:r>
            <a:r>
              <a:rPr lang="nl-BE" sz="2000" dirty="0"/>
              <a:t> </a:t>
            </a:r>
            <a:r>
              <a:rPr lang="nl-BE" sz="2000" dirty="0" err="1"/>
              <a:t>shaving</a:t>
            </a:r>
            <a:r>
              <a:rPr lang="nl-BE" sz="2000" dirty="0"/>
              <a:t> aangewezen</a:t>
            </a:r>
          </a:p>
          <a:p>
            <a:pPr marL="0" indent="0">
              <a:buNone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Tunnelinfectie + peritonitis -&gt; katheterverwijdering!</a:t>
            </a:r>
          </a:p>
          <a:p>
            <a:pPr>
              <a:buFontTx/>
              <a:buChar char="-"/>
            </a:pPr>
            <a:endParaRPr lang="nl-BE" sz="2000" dirty="0"/>
          </a:p>
          <a:p>
            <a:pPr>
              <a:buFontTx/>
              <a:buChar char="-"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>
              <a:buFontTx/>
              <a:buChar char="-"/>
            </a:pPr>
            <a:endParaRPr lang="nl-BE" b="1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58073" y="249139"/>
            <a:ext cx="7414592" cy="1035273"/>
          </a:xfrm>
        </p:spPr>
        <p:txBody>
          <a:bodyPr/>
          <a:lstStyle/>
          <a:p>
            <a:pPr algn="ctr"/>
            <a:r>
              <a:rPr lang="nl-BE" altLang="nl-BE" dirty="0">
                <a:latin typeface="Calibri Light" panose="020F0302020204030204" pitchFamily="34" charset="0"/>
                <a:cs typeface="Calibri Light" panose="020F0302020204030204" pitchFamily="34" charset="0"/>
              </a:rPr>
              <a:t>Infectieuze Verwikkelingen (4)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25" y="1858898"/>
            <a:ext cx="2726679" cy="3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8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399" y="138884"/>
            <a:ext cx="10363200" cy="1569843"/>
          </a:xfrm>
        </p:spPr>
        <p:txBody>
          <a:bodyPr/>
          <a:lstStyle/>
          <a:p>
            <a:pPr algn="ctr"/>
            <a:r>
              <a:rPr lang="nl-BE" dirty="0"/>
              <a:t>Infectieuze verwikkelingen: </a:t>
            </a:r>
            <a:br>
              <a:rPr lang="nl-BE" dirty="0"/>
            </a:br>
            <a:r>
              <a:rPr lang="nl-BE" dirty="0"/>
              <a:t>Peritonitis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80291" y="1625600"/>
            <a:ext cx="10666679" cy="4470400"/>
          </a:xfrm>
        </p:spPr>
        <p:txBody>
          <a:bodyPr/>
          <a:lstStyle/>
          <a:p>
            <a:r>
              <a:rPr lang="nl-BE" b="1" u="sng" dirty="0"/>
              <a:t>Preventie: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opleiding: Hoe peritonitis herkennen?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systematische </a:t>
            </a:r>
            <a:r>
              <a:rPr lang="nl-BE" dirty="0" err="1"/>
              <a:t>hertraining</a:t>
            </a:r>
            <a:r>
              <a:rPr lang="nl-BE" dirty="0"/>
              <a:t> ( vb. tijdens consult)</a:t>
            </a:r>
          </a:p>
          <a:p>
            <a:r>
              <a:rPr lang="nl-BE" b="1" u="sng" dirty="0"/>
              <a:t>Oorzaken:</a:t>
            </a:r>
          </a:p>
          <a:p>
            <a:pPr>
              <a:buFontTx/>
              <a:buChar char="-"/>
            </a:pPr>
            <a:r>
              <a:rPr lang="nl-BE" dirty="0"/>
              <a:t>Manipulatiefouten</a:t>
            </a:r>
          </a:p>
          <a:p>
            <a:pPr>
              <a:buFontTx/>
              <a:buChar char="-"/>
            </a:pPr>
            <a:r>
              <a:rPr lang="nl-BE" dirty="0"/>
              <a:t>Onbehandelde exit-site of tunnelinfectie</a:t>
            </a:r>
          </a:p>
          <a:p>
            <a:pPr>
              <a:buFontTx/>
              <a:buChar char="-"/>
            </a:pPr>
            <a:r>
              <a:rPr lang="nl-BE" dirty="0"/>
              <a:t>Onbekend</a:t>
            </a:r>
          </a:p>
          <a:p>
            <a:pPr>
              <a:buFontTx/>
              <a:buChar char="-"/>
            </a:pPr>
            <a:r>
              <a:rPr lang="nl-BE" dirty="0"/>
              <a:t>Interne abdominale pathologie</a:t>
            </a:r>
          </a:p>
        </p:txBody>
      </p:sp>
    </p:spTree>
    <p:extLst>
      <p:ext uri="{BB962C8B-B14F-4D97-AF65-F5344CB8AC3E}">
        <p14:creationId xmlns:p14="http://schemas.microsoft.com/office/powerpoint/2010/main" val="2978322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0327" y="1729046"/>
            <a:ext cx="6470073" cy="4557453"/>
          </a:xfrm>
        </p:spPr>
        <p:txBody>
          <a:bodyPr rtlCol="0">
            <a:normAutofit/>
          </a:bodyPr>
          <a:lstStyle/>
          <a:p>
            <a:pPr marL="68580" indent="0" defTabSz="225425">
              <a:buNone/>
              <a:defRPr/>
            </a:pP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fr-BE" b="1" dirty="0" err="1">
                <a:solidFill>
                  <a:schemeClr val="bg2">
                    <a:lumMod val="25000"/>
                  </a:schemeClr>
                </a:solidFill>
              </a:rPr>
              <a:t>Peritonitis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fr-BE" dirty="0" err="1">
                <a:solidFill>
                  <a:schemeClr val="bg2">
                    <a:lumMod val="25000"/>
                  </a:schemeClr>
                </a:solidFill>
              </a:rPr>
              <a:t>buikvliesontsteking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68580" indent="0" defTabSz="225425">
              <a:buNone/>
              <a:defRPr/>
            </a:pPr>
            <a:endParaRPr lang="fr-BE" dirty="0">
              <a:solidFill>
                <a:schemeClr val="bg2">
                  <a:lumMod val="25000"/>
                </a:schemeClr>
              </a:solidFill>
            </a:endParaRPr>
          </a:p>
          <a:p>
            <a:pPr marL="68580" indent="0" defTabSz="225425">
              <a:buNone/>
              <a:defRPr/>
            </a:pPr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fr-BE" b="1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BE" sz="2400" b="1" u="sng" dirty="0" err="1"/>
              <a:t>Symptomen</a:t>
            </a:r>
            <a:r>
              <a:rPr lang="fr-BE" sz="2400" b="1" u="sng" dirty="0"/>
              <a:t> </a:t>
            </a:r>
            <a:r>
              <a:rPr lang="fr-BE" sz="2400" dirty="0"/>
              <a:t>: </a:t>
            </a:r>
          </a:p>
          <a:p>
            <a:pPr marL="876300" lvl="1" indent="-342900" defTabSz="225425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fr-BE" dirty="0"/>
              <a:t>	abdominale </a:t>
            </a:r>
            <a:r>
              <a:rPr lang="fr-BE" dirty="0" err="1"/>
              <a:t>pijn</a:t>
            </a:r>
            <a:r>
              <a:rPr lang="fr-BE" dirty="0"/>
              <a:t>, </a:t>
            </a:r>
            <a:r>
              <a:rPr lang="fr-BE" dirty="0" err="1"/>
              <a:t>koorts</a:t>
            </a:r>
            <a:r>
              <a:rPr lang="fr-BE" dirty="0"/>
              <a:t>, </a:t>
            </a:r>
            <a:r>
              <a:rPr lang="fr-BE" dirty="0" err="1"/>
              <a:t>braken</a:t>
            </a:r>
            <a:endParaRPr lang="fr-BE" dirty="0"/>
          </a:p>
          <a:p>
            <a:pPr marL="876300" lvl="1" indent="-342900" defTabSz="225425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fr-BE" dirty="0"/>
              <a:t>	</a:t>
            </a:r>
            <a:r>
              <a:rPr lang="fr-BE" b="1" dirty="0" err="1">
                <a:solidFill>
                  <a:srgbClr val="00B050"/>
                </a:solidFill>
              </a:rPr>
              <a:t>troebel</a:t>
            </a:r>
            <a:r>
              <a:rPr lang="fr-BE" b="1" dirty="0">
                <a:solidFill>
                  <a:srgbClr val="00B050"/>
                </a:solidFill>
              </a:rPr>
              <a:t> </a:t>
            </a:r>
            <a:r>
              <a:rPr lang="fr-BE" b="1" dirty="0" err="1">
                <a:solidFill>
                  <a:srgbClr val="00B050"/>
                </a:solidFill>
              </a:rPr>
              <a:t>dialysaat</a:t>
            </a:r>
            <a:r>
              <a:rPr lang="fr-BE" b="1" dirty="0">
                <a:solidFill>
                  <a:srgbClr val="00B050"/>
                </a:solidFill>
              </a:rPr>
              <a:t> !!! </a:t>
            </a:r>
            <a:r>
              <a:rPr lang="fr-BE" sz="1400" b="1" i="1" dirty="0">
                <a:solidFill>
                  <a:srgbClr val="00B050"/>
                </a:solidFill>
              </a:rPr>
              <a:t>(</a:t>
            </a:r>
            <a:r>
              <a:rPr lang="fr-BE" sz="1400" b="1" i="1" dirty="0" err="1">
                <a:solidFill>
                  <a:srgbClr val="00B050"/>
                </a:solidFill>
              </a:rPr>
              <a:t>leestest</a:t>
            </a:r>
            <a:r>
              <a:rPr lang="fr-BE" sz="1400" b="1" i="1" dirty="0">
                <a:solidFill>
                  <a:srgbClr val="00B050"/>
                </a:solidFill>
              </a:rPr>
              <a:t>)</a:t>
            </a:r>
          </a:p>
          <a:p>
            <a:pPr marL="876300" lvl="1" indent="-342900" defTabSz="225425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endParaRPr lang="fr-BE" dirty="0"/>
          </a:p>
          <a:p>
            <a:pPr marL="533400" lvl="1" indent="0" defTabSz="225425">
              <a:buClr>
                <a:srgbClr val="FF0000"/>
              </a:buClr>
              <a:buNone/>
              <a:defRPr/>
            </a:pPr>
            <a:r>
              <a:rPr lang="fr-BE" b="1" u="sng" dirty="0" err="1">
                <a:solidFill>
                  <a:schemeClr val="bg2">
                    <a:lumMod val="25000"/>
                  </a:schemeClr>
                </a:solidFill>
              </a:rPr>
              <a:t>Behandeling</a:t>
            </a:r>
            <a:r>
              <a:rPr lang="fr-BE" b="1" u="sng" dirty="0">
                <a:solidFill>
                  <a:schemeClr val="bg2">
                    <a:lumMod val="25000"/>
                  </a:schemeClr>
                </a:solidFill>
              </a:rPr>
              <a:t> :</a:t>
            </a:r>
          </a:p>
          <a:p>
            <a:pPr marL="876300" lvl="1" indent="-342900" defTabSz="225425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fr-BE" dirty="0"/>
              <a:t> AB I.P. </a:t>
            </a:r>
          </a:p>
          <a:p>
            <a:pPr marL="876300" lvl="1" indent="-342900" defTabSz="225425">
              <a:buClr>
                <a:schemeClr val="tx2"/>
              </a:buClr>
              <a:buFont typeface="Wingdings" panose="05000000000000000000" pitchFamily="2" charset="2"/>
              <a:buChar char="ü"/>
              <a:defRPr/>
            </a:pPr>
            <a:r>
              <a:rPr lang="fr-BE" dirty="0"/>
              <a:t>	(pat.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gehosp</a:t>
            </a:r>
            <a:r>
              <a:rPr lang="fr-BE" dirty="0"/>
              <a:t>. of ambulant via </a:t>
            </a:r>
            <a:r>
              <a:rPr lang="fr-BE" dirty="0" err="1"/>
              <a:t>thuisvpk</a:t>
            </a:r>
            <a:r>
              <a:rPr lang="fr-BE" dirty="0"/>
              <a:t>)</a:t>
            </a:r>
          </a:p>
        </p:txBody>
      </p:sp>
      <p:pic>
        <p:nvPicPr>
          <p:cNvPr id="18435" name="Picture 4" descr="TROEBE~1.JPG                                                   00000002NOUVEAU                        B4D6AD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2500313"/>
            <a:ext cx="2971800" cy="2743200"/>
          </a:xfrm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279576" y="762000"/>
            <a:ext cx="7035874" cy="5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nl-BE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40327" y="292105"/>
            <a:ext cx="107243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altLang="nl-BE" sz="4400" dirty="0">
                <a:latin typeface="+mj-lt"/>
              </a:rPr>
              <a:t>Infectieuze </a:t>
            </a:r>
            <a:r>
              <a:rPr lang="nl-BE" altLang="nl-BE" sz="44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Verwikkelingen: </a:t>
            </a:r>
          </a:p>
          <a:p>
            <a:pPr algn="ctr"/>
            <a:r>
              <a:rPr lang="nl-BE" altLang="nl-BE" sz="4400" dirty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Peritonitis (2)</a:t>
            </a: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928513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30175"/>
            <a:ext cx="10363200" cy="1050232"/>
          </a:xfrm>
        </p:spPr>
        <p:txBody>
          <a:bodyPr/>
          <a:lstStyle/>
          <a:p>
            <a:pPr algn="ctr"/>
            <a:r>
              <a:rPr lang="nl-BE" dirty="0"/>
              <a:t>Verwikkelingen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90205" y="1097281"/>
            <a:ext cx="11040464" cy="56609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</a:t>
            </a:r>
            <a:r>
              <a:rPr lang="nl-BE" b="1" dirty="0" err="1"/>
              <a:t>Psycho-sociaal</a:t>
            </a:r>
            <a:endParaRPr lang="nl-BE" b="1" dirty="0"/>
          </a:p>
          <a:p>
            <a:pPr marL="0" indent="0">
              <a:buNone/>
            </a:pPr>
            <a:endParaRPr lang="nl-BE" b="1" dirty="0"/>
          </a:p>
          <a:p>
            <a:r>
              <a:rPr lang="nl-BE" sz="2400" dirty="0"/>
              <a:t>Rijverbod: 1 maand bij start PD</a:t>
            </a:r>
          </a:p>
          <a:p>
            <a:r>
              <a:rPr lang="nl-BE" sz="2400" dirty="0"/>
              <a:t> Beweging en sport:</a:t>
            </a:r>
          </a:p>
          <a:p>
            <a:pPr lvl="1"/>
            <a:r>
              <a:rPr lang="nl-BE" dirty="0"/>
              <a:t>Contactsporten zijn best te vermijden</a:t>
            </a:r>
          </a:p>
          <a:p>
            <a:pPr lvl="1"/>
            <a:r>
              <a:rPr lang="nl-BE" dirty="0"/>
              <a:t>Zwemmen? Enkel chloorhoudende zwembaden + goed afgedekt</a:t>
            </a:r>
          </a:p>
          <a:p>
            <a:r>
              <a:rPr lang="nl-BE" sz="2400" dirty="0"/>
              <a:t> Werk en werkhervatting </a:t>
            </a:r>
          </a:p>
          <a:p>
            <a:r>
              <a:rPr lang="nl-BE" sz="2400" dirty="0"/>
              <a:t> Restaurantbezoekjes, feestjes,…</a:t>
            </a:r>
          </a:p>
          <a:p>
            <a:r>
              <a:rPr lang="nl-BE" sz="2400" dirty="0"/>
              <a:t> Vakantie = mogelijk, maar vraagt planning en organisatie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4262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550" y="486492"/>
            <a:ext cx="9867208" cy="822960"/>
          </a:xfrm>
        </p:spPr>
        <p:txBody>
          <a:bodyPr/>
          <a:lstStyle/>
          <a:p>
            <a:pPr algn="ctr"/>
            <a:r>
              <a:rPr lang="nl-BE" altLang="nl-BE" dirty="0"/>
              <a:t>Wat kost PD voor de patiënt?</a:t>
            </a:r>
            <a:endParaRPr lang="nl-NL" altLang="nl-BE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Specifiek PD-materiaal: </a:t>
            </a:r>
            <a:r>
              <a:rPr lang="nl-BE" altLang="nl-BE" b="1" dirty="0"/>
              <a:t>GRATIS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Onkostenvergoeding afval/elektriciteit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dirty="0"/>
              <a:t>Blijvende kosten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Hospitalisatiekosten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Medicatiekosten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Consultatiekosten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altLang="nl-BE" dirty="0"/>
              <a:t>Kosten voor onderzoeken</a:t>
            </a:r>
          </a:p>
          <a:p>
            <a:pPr lvl="1"/>
            <a:endParaRPr lang="nl-NL" altLang="nl-BE" dirty="0"/>
          </a:p>
        </p:txBody>
      </p:sp>
    </p:spTree>
    <p:extLst>
      <p:ext uri="{BB962C8B-B14F-4D97-AF65-F5344CB8AC3E}">
        <p14:creationId xmlns:p14="http://schemas.microsoft.com/office/powerpoint/2010/main" val="1172217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2209800" y="796925"/>
            <a:ext cx="7772400" cy="768350"/>
          </a:xfrm>
        </p:spPr>
        <p:txBody>
          <a:bodyPr/>
          <a:lstStyle/>
          <a:p>
            <a:pPr algn="ctr"/>
            <a:r>
              <a:rPr lang="nl-BE" altLang="nl-BE" dirty="0"/>
              <a:t>Wanneer stop PD? </a:t>
            </a:r>
          </a:p>
        </p:txBody>
      </p:sp>
      <p:sp>
        <p:nvSpPr>
          <p:cNvPr id="2048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15143" y="1745673"/>
            <a:ext cx="8430434" cy="42788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Overlijden ( katheter blijft)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Transplantatie ( katheter uit na 3 </a:t>
            </a:r>
            <a:r>
              <a:rPr lang="nl-BE" altLang="nl-BE" sz="2000" dirty="0" err="1"/>
              <a:t>mnd</a:t>
            </a:r>
            <a:r>
              <a:rPr lang="nl-BE" altLang="nl-BE" sz="20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Peritonitis door schimmel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Recidiverende peritonitis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Tunnelinfectie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Darmperforatie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Lekkage ( Thorax)                                   	</a:t>
            </a:r>
            <a:r>
              <a:rPr lang="nl-BE" altLang="nl-BE" sz="2000" b="1" dirty="0"/>
              <a:t>Katheter uit: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Abdominale breuken                                   	</a:t>
            </a:r>
            <a:r>
              <a:rPr lang="nl-BE" altLang="nl-BE" sz="2000" b="1" dirty="0"/>
              <a:t>-&gt; Start HD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PD Falen/ UF falen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altLang="nl-BE" sz="2000" dirty="0"/>
              <a:t>Therapieontrouw</a:t>
            </a:r>
          </a:p>
          <a:p>
            <a:endParaRPr lang="nl-BE" altLang="nl-BE" sz="2000" dirty="0"/>
          </a:p>
          <a:p>
            <a:endParaRPr lang="nl-BE" altLang="nl-BE" sz="1800" dirty="0"/>
          </a:p>
        </p:txBody>
      </p:sp>
      <p:sp>
        <p:nvSpPr>
          <p:cNvPr id="6" name="Rechteraccolade 5"/>
          <p:cNvSpPr/>
          <p:nvPr/>
        </p:nvSpPr>
        <p:spPr bwMode="auto">
          <a:xfrm>
            <a:off x="3688918" y="2579915"/>
            <a:ext cx="719137" cy="3214116"/>
          </a:xfrm>
          <a:prstGeom prst="rightBr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BE" sz="2800">
              <a:solidFill>
                <a:srgbClr val="073E87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76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3856" y="173981"/>
            <a:ext cx="10515600" cy="1325563"/>
          </a:xfrm>
        </p:spPr>
        <p:txBody>
          <a:bodyPr/>
          <a:lstStyle/>
          <a:p>
            <a:r>
              <a:rPr lang="nl-BE" dirty="0"/>
              <a:t>Voordelen en nadelen peritoneale dialyse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1643802" y="1681163"/>
            <a:ext cx="4893705" cy="469557"/>
          </a:xfrm>
        </p:spPr>
        <p:txBody>
          <a:bodyPr/>
          <a:lstStyle/>
          <a:p>
            <a:pPr algn="ctr"/>
            <a:r>
              <a:rPr lang="nl-BE" dirty="0"/>
              <a:t>           </a:t>
            </a:r>
            <a:r>
              <a:rPr lang="nl-BE" dirty="0">
                <a:solidFill>
                  <a:srgbClr val="00B050"/>
                </a:solidFill>
              </a:rPr>
              <a:t> Voordelen</a:t>
            </a:r>
            <a:r>
              <a:rPr lang="nl-BE" dirty="0"/>
              <a:t>			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Minder belastend voor hart</a:t>
            </a:r>
          </a:p>
          <a:p>
            <a:r>
              <a:rPr lang="nl-BE" dirty="0"/>
              <a:t>Minder bloeddruk schommelingen</a:t>
            </a:r>
          </a:p>
          <a:p>
            <a:r>
              <a:rPr lang="nl-BE" dirty="0"/>
              <a:t>Minder bloedverlies</a:t>
            </a:r>
          </a:p>
          <a:p>
            <a:r>
              <a:rPr lang="nl-BE" dirty="0"/>
              <a:t>Minder behoefte aan geneesmiddelen door continue behandeling</a:t>
            </a:r>
          </a:p>
          <a:p>
            <a:r>
              <a:rPr lang="nl-BE" dirty="0"/>
              <a:t>Minder dieet beperking</a:t>
            </a:r>
          </a:p>
          <a:p>
            <a:r>
              <a:rPr lang="nl-BE" dirty="0"/>
              <a:t>Minder verplaatsingen ziekenhuis</a:t>
            </a:r>
          </a:p>
          <a:p>
            <a:r>
              <a:rPr lang="nl-BE" dirty="0"/>
              <a:t>Flexibele integratie in dagelijks leven</a:t>
            </a:r>
          </a:p>
          <a:p>
            <a:r>
              <a:rPr lang="nl-BE" dirty="0"/>
              <a:t>Eenvoudig aan te leren technieken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6261656" y="1681163"/>
            <a:ext cx="5093731" cy="460675"/>
          </a:xfrm>
        </p:spPr>
        <p:txBody>
          <a:bodyPr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Nadelen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Risico op buikvliesontsteking door permanente PD-katheter</a:t>
            </a:r>
          </a:p>
          <a:p>
            <a:r>
              <a:rPr lang="nl-BE" sz="2400" dirty="0"/>
              <a:t>Grote verantwoordelijkheid gevraagd van patiënt (uitvoeren techniek + herkennen infecties)</a:t>
            </a:r>
          </a:p>
          <a:p>
            <a:r>
              <a:rPr lang="nl-BE" sz="2400" dirty="0"/>
              <a:t>Nood aan opslagruimte </a:t>
            </a:r>
          </a:p>
          <a:p>
            <a:r>
              <a:rPr lang="nl-BE" sz="2400" dirty="0"/>
              <a:t>Mogelijke gewichtstoename door suiker in </a:t>
            </a:r>
            <a:r>
              <a:rPr lang="nl-BE" sz="2400" dirty="0" err="1"/>
              <a:t>dialysaat</a:t>
            </a:r>
            <a:endParaRPr lang="nl-BE" sz="2400" dirty="0"/>
          </a:p>
          <a:p>
            <a:r>
              <a:rPr lang="nl-BE" sz="2400" dirty="0"/>
              <a:t>Intensieve training is vereist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5394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Peritoneale dialyse: samengevat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1285" y="1322962"/>
            <a:ext cx="11042515" cy="5262664"/>
          </a:xfrm>
        </p:spPr>
        <p:txBody>
          <a:bodyPr>
            <a:normAutofit fontScale="92500" lnSpcReduction="20000"/>
          </a:bodyPr>
          <a:lstStyle/>
          <a:p>
            <a:r>
              <a:rPr lang="nl-BE" b="1" dirty="0"/>
              <a:t>PD = dagelijks</a:t>
            </a:r>
          </a:p>
          <a:p>
            <a:endParaRPr lang="nl-BE" b="1" dirty="0"/>
          </a:p>
          <a:p>
            <a:r>
              <a:rPr lang="nl-BE" b="1" dirty="0"/>
              <a:t>Hygiëne </a:t>
            </a:r>
            <a:r>
              <a:rPr lang="nl-BE" dirty="0"/>
              <a:t>= </a:t>
            </a:r>
            <a:r>
              <a:rPr lang="nl-BE" b="1" dirty="0">
                <a:solidFill>
                  <a:srgbClr val="FF0000"/>
                </a:solidFill>
              </a:rPr>
              <a:t>belangrijk!-&gt; </a:t>
            </a:r>
            <a:r>
              <a:rPr lang="nl-BE" sz="1200" i="1" dirty="0"/>
              <a:t>om peritonitis te voorkomen</a:t>
            </a:r>
          </a:p>
          <a:p>
            <a:pPr lvl="1"/>
            <a:r>
              <a:rPr lang="nl-BE" dirty="0"/>
              <a:t>Verzorging en opvolging </a:t>
            </a:r>
            <a:r>
              <a:rPr lang="nl-BE" b="1" dirty="0"/>
              <a:t>exit site </a:t>
            </a:r>
            <a:r>
              <a:rPr lang="nl-BE" dirty="0"/>
              <a:t>PD-katheter </a:t>
            </a:r>
          </a:p>
          <a:p>
            <a:pPr lvl="1"/>
            <a:r>
              <a:rPr lang="nl-BE" b="1" dirty="0"/>
              <a:t>Strikte handhygiëne  </a:t>
            </a:r>
          </a:p>
          <a:p>
            <a:pPr lvl="1"/>
            <a:endParaRPr lang="nl-BE" b="1" dirty="0"/>
          </a:p>
          <a:p>
            <a:r>
              <a:rPr lang="nl-BE" b="1" dirty="0"/>
              <a:t>Flexibele behandelschema’s </a:t>
            </a:r>
            <a:r>
              <a:rPr lang="nl-BE" dirty="0"/>
              <a:t>is mogelijk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Mogelijk met </a:t>
            </a:r>
            <a:r>
              <a:rPr lang="nl-BE" b="1" dirty="0"/>
              <a:t>VPK assistentie</a:t>
            </a:r>
          </a:p>
          <a:p>
            <a:pPr marL="0" indent="0">
              <a:buNone/>
            </a:pPr>
            <a:endParaRPr lang="nl-BE" b="1" dirty="0"/>
          </a:p>
          <a:p>
            <a:r>
              <a:rPr lang="nl-BE" dirty="0"/>
              <a:t>Controles in het ziekenhuis om de 6-8 weken </a:t>
            </a:r>
            <a:r>
              <a:rPr lang="nl-BE" sz="1600" dirty="0"/>
              <a:t>(labo, </a:t>
            </a:r>
            <a:r>
              <a:rPr lang="nl-BE" sz="1600" dirty="0" err="1"/>
              <a:t>pd</a:t>
            </a:r>
            <a:r>
              <a:rPr lang="nl-BE" sz="1600" dirty="0"/>
              <a:t>-verpleegkundige, nefroloog, diëtiste…)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b="1" dirty="0"/>
              <a:t>Voldoende opslagruimte thuis </a:t>
            </a:r>
            <a:r>
              <a:rPr lang="nl-BE" dirty="0"/>
              <a:t>is aangeraden</a:t>
            </a:r>
          </a:p>
        </p:txBody>
      </p:sp>
    </p:spTree>
    <p:extLst>
      <p:ext uri="{BB962C8B-B14F-4D97-AF65-F5344CB8AC3E}">
        <p14:creationId xmlns:p14="http://schemas.microsoft.com/office/powerpoint/2010/main" val="30691922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886E4-EC40-4830-A6E9-12E260A2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Casussen/stellingen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3F0CADE-0381-D71F-8E2C-BD13FB79CA2A}"/>
              </a:ext>
            </a:extLst>
          </p:cNvPr>
          <p:cNvSpPr txBox="1"/>
          <p:nvPr/>
        </p:nvSpPr>
        <p:spPr>
          <a:xfrm>
            <a:off x="68095" y="1511059"/>
            <a:ext cx="11760739" cy="645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endParaRPr lang="nl-BE" sz="1800" dirty="0"/>
          </a:p>
          <a:p>
            <a:pPr algn="l" rtl="0" fontAlgn="base"/>
            <a:r>
              <a:rPr lang="nl-BE" sz="1800" dirty="0"/>
              <a:t>1) Patiënt wil onmiddellijk starten met APD. Leg hem uit waarom hij eerst moet starten met CAPD en dan kan overschakelen naar APD.</a:t>
            </a:r>
            <a:endParaRPr lang="nl-BE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 rtl="0" fontAlgn="base"/>
            <a:endParaRPr lang="nl-BE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nl-BE" sz="12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algn="l" rtl="0" fontAlgn="base"/>
            <a:br>
              <a:rPr lang="nl-BE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br>
              <a:rPr lang="nl-BE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endParaRPr lang="nl-BE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b="0" i="0" dirty="0">
                <a:solidFill>
                  <a:srgbClr val="242424"/>
                </a:solidFill>
                <a:effectLst/>
              </a:rPr>
              <a:t>2) Stel: je bent van wacht en krijgt een </a:t>
            </a:r>
            <a:r>
              <a:rPr lang="nl-BE" b="0" i="0" dirty="0" err="1">
                <a:solidFill>
                  <a:srgbClr val="242424"/>
                </a:solidFill>
                <a:effectLst/>
              </a:rPr>
              <a:t>pd</a:t>
            </a:r>
            <a:r>
              <a:rPr lang="nl-BE" b="0" i="0" dirty="0">
                <a:solidFill>
                  <a:srgbClr val="242424"/>
                </a:solidFill>
                <a:effectLst/>
              </a:rPr>
              <a:t> </a:t>
            </a:r>
            <a:r>
              <a:rPr lang="nl-BE" b="0" i="0" dirty="0" err="1">
                <a:solidFill>
                  <a:srgbClr val="242424"/>
                </a:solidFill>
                <a:effectLst/>
              </a:rPr>
              <a:t>pte</a:t>
            </a:r>
            <a:r>
              <a:rPr lang="nl-BE" b="0" i="0" dirty="0">
                <a:solidFill>
                  <a:srgbClr val="242424"/>
                </a:solidFill>
                <a:effectLst/>
              </a:rPr>
              <a:t> aan de lijn met klachten van buikpijn en algemeen onwel gevoel. Vocht is niet zo troebel, zegt de </a:t>
            </a:r>
            <a:r>
              <a:rPr lang="nl-BE" b="0" i="0" dirty="0" err="1">
                <a:solidFill>
                  <a:srgbClr val="242424"/>
                </a:solidFill>
                <a:effectLst/>
              </a:rPr>
              <a:t>pt</a:t>
            </a:r>
            <a:r>
              <a:rPr lang="nl-BE" b="0" i="0" dirty="0">
                <a:solidFill>
                  <a:srgbClr val="242424"/>
                </a:solidFill>
                <a:effectLst/>
              </a:rPr>
              <a:t>? Aan wat denk je meteen en welk advies geef je hem? </a:t>
            </a:r>
          </a:p>
          <a:p>
            <a:pPr algn="l" rtl="0" fontAlgn="base"/>
            <a:endParaRPr lang="nl-BE" dirty="0">
              <a:solidFill>
                <a:srgbClr val="242424"/>
              </a:solidFill>
            </a:endParaRPr>
          </a:p>
          <a:p>
            <a:pPr algn="l" rtl="0" fontAlgn="base"/>
            <a:endParaRPr lang="nl-BE" b="0" i="0" dirty="0">
              <a:solidFill>
                <a:srgbClr val="242424"/>
              </a:solidFill>
              <a:effectLst/>
            </a:endParaRPr>
          </a:p>
          <a:p>
            <a:pPr algn="l" rtl="0" fontAlgn="base"/>
            <a:endParaRPr lang="nl-BE" dirty="0">
              <a:solidFill>
                <a:srgbClr val="242424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nl-BE" sz="1800" dirty="0"/>
              <a:t>3) Dhr. SRJ doet nu CAPD en gaat over naar APD. Je beschikt over volgende gegevens.</a:t>
            </a:r>
          </a:p>
          <a:p>
            <a:pPr marL="0" indent="0">
              <a:lnSpc>
                <a:spcPct val="70000"/>
              </a:lnSpc>
              <a:buNone/>
            </a:pPr>
            <a:endParaRPr lang="nl-BE" sz="1600" i="1" dirty="0"/>
          </a:p>
          <a:p>
            <a:pPr>
              <a:lnSpc>
                <a:spcPct val="70000"/>
              </a:lnSpc>
            </a:pPr>
            <a:r>
              <a:rPr lang="nl-BE" sz="1600" i="1" dirty="0"/>
              <a:t>	- Restdiurese: 700 ml/24h</a:t>
            </a:r>
          </a:p>
          <a:p>
            <a:pPr>
              <a:lnSpc>
                <a:spcPct val="70000"/>
              </a:lnSpc>
            </a:pPr>
            <a:r>
              <a:rPr lang="nl-BE" sz="1600" i="1" dirty="0"/>
              <a:t>	- </a:t>
            </a:r>
            <a:r>
              <a:rPr lang="nl-BE" sz="1600" i="1" dirty="0" err="1"/>
              <a:t>Diabetespatient</a:t>
            </a:r>
            <a:endParaRPr lang="nl-BE" sz="1600" i="1" dirty="0"/>
          </a:p>
          <a:p>
            <a:pPr>
              <a:lnSpc>
                <a:spcPct val="70000"/>
              </a:lnSpc>
            </a:pPr>
            <a:r>
              <a:rPr lang="nl-BE" sz="1600" i="1" dirty="0"/>
              <a:t>	- Intra peritoneale druk van 18 cmH2O bij 2000 ml</a:t>
            </a:r>
          </a:p>
          <a:p>
            <a:pPr>
              <a:lnSpc>
                <a:spcPct val="70000"/>
              </a:lnSpc>
            </a:pPr>
            <a:r>
              <a:rPr lang="nl-BE" sz="1600" i="1" dirty="0"/>
              <a:t>	- </a:t>
            </a:r>
            <a:r>
              <a:rPr lang="nl-BE" sz="1600" i="1" dirty="0" err="1"/>
              <a:t>Uitloopijn</a:t>
            </a:r>
            <a:r>
              <a:rPr lang="nl-BE" sz="1600" i="1" dirty="0"/>
              <a:t> bij CAPD wissel</a:t>
            </a:r>
          </a:p>
          <a:p>
            <a:pPr>
              <a:lnSpc>
                <a:spcPct val="70000"/>
              </a:lnSpc>
            </a:pPr>
            <a:endParaRPr lang="nl-BE" sz="1800" dirty="0"/>
          </a:p>
          <a:p>
            <a:pPr marL="0" indent="0">
              <a:lnSpc>
                <a:spcPct val="70000"/>
              </a:lnSpc>
              <a:buNone/>
            </a:pPr>
            <a:r>
              <a:rPr lang="nl-BE" sz="1800" dirty="0"/>
              <a:t>	Stel een gepast PD-order op voor deze </a:t>
            </a:r>
            <a:r>
              <a:rPr lang="nl-BE" sz="1800" dirty="0" err="1"/>
              <a:t>pt</a:t>
            </a:r>
            <a:r>
              <a:rPr lang="nl-BE" sz="1800" dirty="0"/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nl-BE" sz="1800" dirty="0"/>
              <a:t>	Wat kan je nog doen bij verslechterende labowaarden?</a:t>
            </a:r>
          </a:p>
          <a:p>
            <a:pPr algn="l" rtl="0" fontAlgn="base"/>
            <a:endParaRPr lang="nl-BE" b="0" i="0" dirty="0">
              <a:solidFill>
                <a:srgbClr val="242424"/>
              </a:solidFill>
              <a:effectLst/>
            </a:endParaRPr>
          </a:p>
          <a:p>
            <a:pPr algn="l" rtl="0" fontAlgn="base"/>
            <a:endParaRPr lang="nl-BE" dirty="0">
              <a:solidFill>
                <a:srgbClr val="242424"/>
              </a:solidFill>
            </a:endParaRPr>
          </a:p>
          <a:p>
            <a:pPr algn="l" rtl="0" fontAlgn="base"/>
            <a:endParaRPr lang="nl-BE" b="0" i="0" dirty="0">
              <a:solidFill>
                <a:srgbClr val="242424"/>
              </a:solidFill>
              <a:effectLst/>
            </a:endParaRPr>
          </a:p>
          <a:p>
            <a:pPr algn="l" rtl="0" fontAlgn="base"/>
            <a:endParaRPr lang="nl-BE" b="0" i="0" dirty="0">
              <a:solidFill>
                <a:srgbClr val="242424"/>
              </a:solidFill>
              <a:effectLst/>
            </a:endParaRPr>
          </a:p>
          <a:p>
            <a:pPr algn="l" rtl="0" fontAlgn="base"/>
            <a:br>
              <a:rPr lang="nl-BE" sz="12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endParaRPr lang="nl-BE" sz="1200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40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886E4-EC40-4830-A6E9-12E260A2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Casussen/stellingen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E0D7F0-D149-3C91-F342-61C3A54F92DF}"/>
              </a:ext>
            </a:extLst>
          </p:cNvPr>
          <p:cNvSpPr txBox="1"/>
          <p:nvPr/>
        </p:nvSpPr>
        <p:spPr>
          <a:xfrm>
            <a:off x="654185" y="1805597"/>
            <a:ext cx="1103846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buFont typeface="Wingdings" panose="05000000000000000000" pitchFamily="2" charset="2"/>
              <a:buChar char="Ø"/>
            </a:pPr>
            <a:r>
              <a:rPr lang="nl-BE" sz="2400" b="0" i="0" dirty="0">
                <a:solidFill>
                  <a:srgbClr val="242424"/>
                </a:solidFill>
                <a:effectLst/>
              </a:rPr>
              <a:t>Waarom maar 1 </a:t>
            </a:r>
            <a:r>
              <a:rPr lang="nl-BE" sz="2400" b="0" i="0" dirty="0" err="1">
                <a:solidFill>
                  <a:srgbClr val="242424"/>
                </a:solidFill>
                <a:effectLst/>
              </a:rPr>
              <a:t>nutrineal</a:t>
            </a:r>
            <a:r>
              <a:rPr lang="nl-BE" sz="2400" b="0" i="0" dirty="0">
                <a:solidFill>
                  <a:srgbClr val="242424"/>
                </a:solidFill>
                <a:effectLst/>
              </a:rPr>
              <a:t> per dag?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endParaRPr lang="nl-BE" sz="2400" b="0" i="0" dirty="0">
              <a:solidFill>
                <a:srgbClr val="242424"/>
              </a:solidFill>
              <a:effectLst/>
            </a:endParaRP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r>
              <a:rPr lang="nl-BE" sz="2400" b="0" i="0" dirty="0">
                <a:solidFill>
                  <a:srgbClr val="242424"/>
                </a:solidFill>
                <a:effectLst/>
              </a:rPr>
              <a:t>Welke keuze zou jij maken? PD of HD en waarom? 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endParaRPr lang="nl-BE" sz="2400" dirty="0">
              <a:solidFill>
                <a:srgbClr val="242424"/>
              </a:solidFill>
            </a:endParaRP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r>
              <a:rPr lang="nl-BE" sz="2400" b="0" i="0" dirty="0">
                <a:solidFill>
                  <a:srgbClr val="242424"/>
                </a:solidFill>
                <a:effectLst/>
              </a:rPr>
              <a:t>Overschakelen van HD naar PD of omgekeerd? Is dat mogelijk?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endParaRPr lang="nl-BE" sz="2400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r>
              <a:rPr lang="nl-BE" sz="2400" b="0" i="0" dirty="0">
                <a:solidFill>
                  <a:srgbClr val="242424"/>
                </a:solidFill>
                <a:effectLst/>
              </a:rPr>
              <a:t>Wat denk je? Hoeveel kilocalorieën extra bij PD? </a:t>
            </a:r>
          </a:p>
          <a:p>
            <a:pPr marL="914400" lvl="1" indent="-457200" fontAlgn="base">
              <a:buFont typeface="+mj-lt"/>
              <a:buAutoNum type="alphaUcPeriod"/>
            </a:pPr>
            <a:r>
              <a:rPr lang="nl-BE" dirty="0">
                <a:solidFill>
                  <a:srgbClr val="242424"/>
                </a:solidFill>
              </a:rPr>
              <a:t>100 – 200 Kcal</a:t>
            </a:r>
          </a:p>
          <a:p>
            <a:pPr marL="914400" lvl="1" indent="-457200" fontAlgn="base">
              <a:buFont typeface="+mj-lt"/>
              <a:buAutoNum type="alphaUcPeriod"/>
            </a:pPr>
            <a:r>
              <a:rPr lang="nl-BE" b="0" i="0" dirty="0">
                <a:solidFill>
                  <a:srgbClr val="242424"/>
                </a:solidFill>
                <a:effectLst/>
              </a:rPr>
              <a:t>200-300 Kcal</a:t>
            </a:r>
          </a:p>
          <a:p>
            <a:pPr marL="914400" lvl="1" indent="-457200" fontAlgn="base">
              <a:buFont typeface="+mj-lt"/>
              <a:buAutoNum type="alphaUcPeriod"/>
            </a:pPr>
            <a:r>
              <a:rPr lang="nl-BE" dirty="0">
                <a:solidFill>
                  <a:srgbClr val="242424"/>
                </a:solidFill>
              </a:rPr>
              <a:t>300-500 Kcal</a:t>
            </a:r>
            <a:endParaRPr lang="nl-BE" b="0" i="0" dirty="0">
              <a:solidFill>
                <a:srgbClr val="242424"/>
              </a:solidFill>
              <a:effectLst/>
            </a:endParaRP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endParaRPr lang="nl-BE" sz="2400" b="0" i="0" dirty="0">
              <a:solidFill>
                <a:srgbClr val="242424"/>
              </a:solidFill>
              <a:effectLst/>
            </a:endParaRPr>
          </a:p>
          <a:p>
            <a:pPr algn="l" rtl="0" fontAlgn="base"/>
            <a:endParaRPr lang="nl-BE" sz="2400" dirty="0">
              <a:solidFill>
                <a:srgbClr val="242424"/>
              </a:solidFill>
            </a:endParaRPr>
          </a:p>
          <a:p>
            <a:pPr algn="l" rtl="0" fontAlgn="base"/>
            <a:r>
              <a:rPr lang="nl-BE" sz="2400" b="0" i="0" dirty="0">
                <a:solidFill>
                  <a:srgbClr val="242424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816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Peritoneale dialyse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8454" y="1455354"/>
            <a:ext cx="4304633" cy="5316149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Peritoneale holte is een ruimte in de buik</a:t>
            </a:r>
          </a:p>
          <a:p>
            <a:r>
              <a:rPr lang="nl-BE" dirty="0"/>
              <a:t>Het peritoneale membraan bedekt deze ruimte</a:t>
            </a:r>
          </a:p>
          <a:p>
            <a:r>
              <a:rPr lang="nl-BE" dirty="0"/>
              <a:t>Het membraan wordt als filter gebruikt</a:t>
            </a:r>
          </a:p>
          <a:p>
            <a:pPr lvl="1"/>
            <a:r>
              <a:rPr lang="nl-BE" dirty="0" err="1"/>
              <a:t>Semi-permeabel</a:t>
            </a:r>
            <a:r>
              <a:rPr lang="nl-BE" dirty="0"/>
              <a:t> membraan</a:t>
            </a:r>
          </a:p>
          <a:p>
            <a:pPr lvl="1"/>
            <a:r>
              <a:rPr lang="nl-BE" dirty="0"/>
              <a:t>Transport van overtollig lichaamsvocht en afvalstoffen</a:t>
            </a:r>
          </a:p>
        </p:txBody>
      </p:sp>
    </p:spTree>
    <p:extLst>
      <p:ext uri="{BB962C8B-B14F-4D97-AF65-F5344CB8AC3E}">
        <p14:creationId xmlns:p14="http://schemas.microsoft.com/office/powerpoint/2010/main" val="3956684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Zijn er nog vragen?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96" y="2566958"/>
            <a:ext cx="4526608" cy="3106823"/>
          </a:xfrm>
        </p:spPr>
      </p:pic>
    </p:spTree>
    <p:extLst>
      <p:ext uri="{BB962C8B-B14F-4D97-AF65-F5344CB8AC3E}">
        <p14:creationId xmlns:p14="http://schemas.microsoft.com/office/powerpoint/2010/main" val="295841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Semipermeabel membraan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BE" dirty="0"/>
              <a:t>Diffusie</a:t>
            </a:r>
          </a:p>
          <a:p>
            <a:endParaRPr lang="nl-BE" dirty="0"/>
          </a:p>
          <a:p>
            <a:r>
              <a:rPr lang="nl-BE" dirty="0"/>
              <a:t>Osmose</a:t>
            </a:r>
          </a:p>
          <a:p>
            <a:endParaRPr lang="nl-BE" dirty="0"/>
          </a:p>
        </p:txBody>
      </p:sp>
      <p:pic>
        <p:nvPicPr>
          <p:cNvPr id="7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2584" y="1825625"/>
            <a:ext cx="4569751" cy="3454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642" y="1825625"/>
            <a:ext cx="2437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5E0BB-4C8E-451E-BE12-D57B00E9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3 Poriënmodel</a:t>
            </a:r>
          </a:p>
        </p:txBody>
      </p:sp>
      <p:pic>
        <p:nvPicPr>
          <p:cNvPr id="1026" name="Picture 2" descr="Cell membrane permeability - Animated membrane physiology - YouTube">
            <a:extLst>
              <a:ext uri="{FF2B5EF4-FFF2-40B4-BE49-F238E27FC236}">
                <a16:creationId xmlns:a16="http://schemas.microsoft.com/office/drawing/2014/main" id="{E441294B-445D-4F17-B5AF-8710F0B47EC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2314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F35F39-E8F0-430A-9717-7D79EDA1E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Ultra Small </a:t>
            </a:r>
            <a:r>
              <a:rPr lang="en-US" sz="1800" dirty="0" err="1"/>
              <a:t>Poriën</a:t>
            </a:r>
            <a:r>
              <a:rPr lang="en-US" sz="1800" dirty="0"/>
              <a:t>: </a:t>
            </a:r>
            <a:r>
              <a:rPr lang="en-US" sz="1800" dirty="0" err="1"/>
              <a:t>enkel</a:t>
            </a:r>
            <a:r>
              <a:rPr lang="en-US" sz="1800" dirty="0"/>
              <a:t> </a:t>
            </a:r>
            <a:r>
              <a:rPr lang="en-US" sz="1800" dirty="0" err="1"/>
              <a:t>waterdoorlaatbaar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Small </a:t>
            </a:r>
            <a:r>
              <a:rPr lang="en-US" sz="1800" dirty="0" err="1"/>
              <a:t>Poriën</a:t>
            </a:r>
            <a:r>
              <a:rPr lang="en-US" sz="1800" dirty="0"/>
              <a:t>: </a:t>
            </a:r>
            <a:r>
              <a:rPr lang="en-US" sz="1800" dirty="0" err="1"/>
              <a:t>doorlaatbaar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kleine</a:t>
            </a:r>
            <a:r>
              <a:rPr lang="en-US" sz="1800" dirty="0"/>
              <a:t> </a:t>
            </a:r>
            <a:r>
              <a:rPr lang="en-US" sz="1800" dirty="0" err="1"/>
              <a:t>moleculen</a:t>
            </a:r>
            <a:r>
              <a:rPr lang="en-US" sz="1800" dirty="0"/>
              <a:t> en water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Large </a:t>
            </a:r>
            <a:r>
              <a:rPr lang="en-US" sz="1800" dirty="0" err="1"/>
              <a:t>Poriën</a:t>
            </a:r>
            <a:r>
              <a:rPr lang="en-US" sz="1800" dirty="0"/>
              <a:t>: </a:t>
            </a:r>
            <a:r>
              <a:rPr lang="en-US" sz="1800" dirty="0" err="1"/>
              <a:t>doorlaatbaar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grote</a:t>
            </a:r>
            <a:r>
              <a:rPr lang="en-US" sz="1800" dirty="0"/>
              <a:t> </a:t>
            </a:r>
            <a:r>
              <a:rPr lang="en-US" sz="1800" dirty="0" err="1"/>
              <a:t>moleculen</a:t>
            </a:r>
            <a:r>
              <a:rPr lang="en-US" sz="1800" dirty="0"/>
              <a:t> (</a:t>
            </a:r>
            <a:r>
              <a:rPr lang="en-US" sz="1800" dirty="0" err="1"/>
              <a:t>eiwitten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106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Diffusie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Uitwisseling tussen 2 compartimenten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Concentratieverschil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Bloed wordt gezuiverd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Afvalstoffen naar </a:t>
            </a:r>
            <a:r>
              <a:rPr lang="nl-BE" dirty="0" err="1"/>
              <a:t>dialysaat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Bepaalde stoffen van </a:t>
            </a:r>
            <a:r>
              <a:rPr lang="nl-BE" dirty="0" err="1"/>
              <a:t>dialysaat</a:t>
            </a:r>
            <a:r>
              <a:rPr lang="nl-BE" dirty="0"/>
              <a:t> naar bloed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Gaat door tot een evenwicht optreedt</a:t>
            </a:r>
          </a:p>
        </p:txBody>
      </p:sp>
      <p:pic>
        <p:nvPicPr>
          <p:cNvPr id="6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9908" r="1589" b="34984"/>
          <a:stretch/>
        </p:blipFill>
        <p:spPr bwMode="auto">
          <a:xfrm>
            <a:off x="5041557" y="2425789"/>
            <a:ext cx="6313831" cy="2475727"/>
          </a:xfrm>
          <a:prstGeom prst="rect">
            <a:avLst/>
          </a:prstGeom>
          <a:noFill/>
          <a:ln w="9525" cap="flat" cmpd="sng" algn="ctr">
            <a:solidFill>
              <a:srgbClr val="333333"/>
            </a:solidFill>
            <a:prstDash val="solid"/>
            <a:miter lim="800000"/>
            <a:headEnd type="none" w="sm" len="sm"/>
            <a:tailEnd type="none" w="sm" len="sm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78872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3111</Words>
  <Application>Microsoft Office PowerPoint</Application>
  <PresentationFormat>Breedbeeld</PresentationFormat>
  <Paragraphs>644</Paragraphs>
  <Slides>60</Slides>
  <Notes>45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Segoe UI</vt:lpstr>
      <vt:lpstr>Times New Roman</vt:lpstr>
      <vt:lpstr>Wingdings</vt:lpstr>
      <vt:lpstr>Kantoorthema</vt:lpstr>
      <vt:lpstr>Basiscursus ORPADT</vt:lpstr>
      <vt:lpstr>PowerPoint-presentatie</vt:lpstr>
      <vt:lpstr>Wat is dialyse ?</vt:lpstr>
      <vt:lpstr>Soorten dialyse</vt:lpstr>
      <vt:lpstr>PowerPoint-presentatie</vt:lpstr>
      <vt:lpstr>Peritoneale dialyse</vt:lpstr>
      <vt:lpstr>Semipermeabel membraan</vt:lpstr>
      <vt:lpstr>3 Poriënmodel</vt:lpstr>
      <vt:lpstr>Diffusie</vt:lpstr>
      <vt:lpstr>Osmose</vt:lpstr>
      <vt:lpstr>PowerPoint-presentatie</vt:lpstr>
      <vt:lpstr>Historiek peritoneale dialyse</vt:lpstr>
      <vt:lpstr>Vanaf 1960: APD  “Lasker cycler”</vt:lpstr>
      <vt:lpstr>1968: Dr. Tenckhoff</vt:lpstr>
      <vt:lpstr>Volwaardige nierfunctie-vervangende therapie (RRT) </vt:lpstr>
      <vt:lpstr>Toegangsweg peritoneale dialyse</vt:lpstr>
      <vt:lpstr>PowerPoint-presentatie</vt:lpstr>
      <vt:lpstr>Plaatsing PD-katheter: Type PD katheters</vt:lpstr>
      <vt:lpstr> Plaatsing PD-katheter </vt:lpstr>
      <vt:lpstr>PowerPoint-presentatie</vt:lpstr>
      <vt:lpstr>PowerPoint-presentatie</vt:lpstr>
      <vt:lpstr>Plaatsing PD katheter: Katheterverband post-op : 14 dagen</vt:lpstr>
      <vt:lpstr>    PD-katheter: fixatie?</vt:lpstr>
      <vt:lpstr>Plaatsing PD-Katheter: Chronologisch verloop</vt:lpstr>
      <vt:lpstr>PD-wissel</vt:lpstr>
      <vt:lpstr>Verschillende opties peritoneale dialyse</vt:lpstr>
      <vt:lpstr>CAPD</vt:lpstr>
      <vt:lpstr>APD</vt:lpstr>
      <vt:lpstr>Contra indicaties</vt:lpstr>
      <vt:lpstr>Opleiding</vt:lpstr>
      <vt:lpstr>Verzorging: Exit site:  </vt:lpstr>
      <vt:lpstr>Opleiding: inhoud (1)</vt:lpstr>
      <vt:lpstr>Opleiding: inhoud (2)</vt:lpstr>
      <vt:lpstr>Opleiding: inhoud (3) </vt:lpstr>
      <vt:lpstr>Opvolging PD-patiënten</vt:lpstr>
      <vt:lpstr>De PD-kamer thuis</vt:lpstr>
      <vt:lpstr>Spoelruimte buitenshuis</vt:lpstr>
      <vt:lpstr>Materiaal/levering</vt:lpstr>
      <vt:lpstr>Dieet</vt:lpstr>
      <vt:lpstr>Verwikkelingen </vt:lpstr>
      <vt:lpstr>Verwikkelingen: </vt:lpstr>
      <vt:lpstr>Infectieuze Verwikkelingen (1)</vt:lpstr>
      <vt:lpstr>Infectieuze Verwikkelingen (3)</vt:lpstr>
      <vt:lpstr>TWARDOWSKI SCORE</vt:lpstr>
      <vt:lpstr>TWARDOWSKI Score</vt:lpstr>
      <vt:lpstr>TWARDOWSKI Score</vt:lpstr>
      <vt:lpstr>TWARDOWSKI Score</vt:lpstr>
      <vt:lpstr>TWARDOWSKI Score</vt:lpstr>
      <vt:lpstr>TWARDOWSKI Score</vt:lpstr>
      <vt:lpstr>Infectieuze Verwikkelingen (4)</vt:lpstr>
      <vt:lpstr>Infectieuze verwikkelingen:  Peritonitis</vt:lpstr>
      <vt:lpstr>PowerPoint-presentatie</vt:lpstr>
      <vt:lpstr>Verwikkelingen</vt:lpstr>
      <vt:lpstr>Wat kost PD voor de patiënt?</vt:lpstr>
      <vt:lpstr>Wanneer stop PD? </vt:lpstr>
      <vt:lpstr>Voordelen en nadelen peritoneale dialyse</vt:lpstr>
      <vt:lpstr>Peritoneale dialyse: samengevat</vt:lpstr>
      <vt:lpstr>Casussen/stellingen</vt:lpstr>
      <vt:lpstr>Casussen/stellingen </vt:lpstr>
      <vt:lpstr>Zijn er nog vragen?</vt:lpstr>
    </vt:vector>
  </TitlesOfParts>
  <Company>AZ Sint Lucas Brugge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Basiscursus</dc:title>
  <dc:creator>Mortier Lieselot</dc:creator>
  <cp:lastModifiedBy>Karen Heijmans</cp:lastModifiedBy>
  <cp:revision>88</cp:revision>
  <cp:lastPrinted>2020-10-20T11:53:54Z</cp:lastPrinted>
  <dcterms:created xsi:type="dcterms:W3CDTF">2019-10-17T12:29:51Z</dcterms:created>
  <dcterms:modified xsi:type="dcterms:W3CDTF">2023-11-16T14:50:58Z</dcterms:modified>
</cp:coreProperties>
</file>