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8" r:id="rId4"/>
    <p:sldId id="304" r:id="rId5"/>
    <p:sldId id="303" r:id="rId6"/>
    <p:sldId id="306" r:id="rId7"/>
    <p:sldId id="305" r:id="rId8"/>
    <p:sldId id="308" r:id="rId9"/>
    <p:sldId id="307" r:id="rId10"/>
    <p:sldId id="309" r:id="rId11"/>
    <p:sldId id="257" r:id="rId12"/>
    <p:sldId id="290" r:id="rId13"/>
    <p:sldId id="291" r:id="rId14"/>
    <p:sldId id="292" r:id="rId15"/>
    <p:sldId id="294" r:id="rId16"/>
    <p:sldId id="293" r:id="rId17"/>
    <p:sldId id="295" r:id="rId18"/>
    <p:sldId id="296" r:id="rId19"/>
    <p:sldId id="300" r:id="rId20"/>
    <p:sldId id="299" r:id="rId21"/>
    <p:sldId id="301" r:id="rId22"/>
    <p:sldId id="298" r:id="rId23"/>
    <p:sldId id="258" r:id="rId24"/>
    <p:sldId id="259" r:id="rId25"/>
    <p:sldId id="260" r:id="rId26"/>
    <p:sldId id="261" r:id="rId27"/>
    <p:sldId id="263" r:id="rId28"/>
    <p:sldId id="264" r:id="rId29"/>
    <p:sldId id="265" r:id="rId30"/>
    <p:sldId id="267" r:id="rId31"/>
    <p:sldId id="262" r:id="rId32"/>
    <p:sldId id="273" r:id="rId33"/>
    <p:sldId id="266" r:id="rId34"/>
    <p:sldId id="269" r:id="rId35"/>
    <p:sldId id="275" r:id="rId36"/>
    <p:sldId id="270" r:id="rId37"/>
    <p:sldId id="284" r:id="rId38"/>
    <p:sldId id="285" r:id="rId39"/>
    <p:sldId id="288" r:id="rId40"/>
    <p:sldId id="271" r:id="rId41"/>
    <p:sldId id="272" r:id="rId42"/>
    <p:sldId id="274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7" r:id="rId52"/>
    <p:sldId id="286" r:id="rId53"/>
    <p:sldId id="28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6FB5-2C63-46E9-81F2-A6C0C2065093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13BE-6C41-4314-AC57-826933C76C9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GB" dirty="0" smtClean="0"/>
              <a:t>De AV </a:t>
            </a:r>
            <a:r>
              <a:rPr lang="en-GB" dirty="0" err="1" smtClean="0"/>
              <a:t>fistel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248544"/>
          </a:xfrm>
        </p:spPr>
        <p:txBody>
          <a:bodyPr/>
          <a:lstStyle/>
          <a:p>
            <a:r>
              <a:rPr lang="en-GB" dirty="0" err="1" smtClean="0"/>
              <a:t>D’Haeninck</a:t>
            </a:r>
            <a:r>
              <a:rPr lang="en-GB" dirty="0" smtClean="0"/>
              <a:t> </a:t>
            </a:r>
            <a:r>
              <a:rPr lang="en-GB" dirty="0" err="1" smtClean="0"/>
              <a:t>Annick</a:t>
            </a:r>
            <a:endParaRPr lang="en-GB" dirty="0" smtClean="0"/>
          </a:p>
          <a:p>
            <a:r>
              <a:rPr lang="en-GB" dirty="0" smtClean="0"/>
              <a:t>Jan </a:t>
            </a:r>
            <a:r>
              <a:rPr lang="en-GB" dirty="0" err="1" smtClean="0"/>
              <a:t>Yperman</a:t>
            </a:r>
            <a:r>
              <a:rPr lang="en-GB" dirty="0" smtClean="0"/>
              <a:t> </a:t>
            </a:r>
            <a:r>
              <a:rPr lang="en-GB" dirty="0" err="1" smtClean="0"/>
              <a:t>Ziekenhuis</a:t>
            </a:r>
            <a:endParaRPr lang="en-GB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129979" cy="19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877197" cy="20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88034" cy="20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08" y="3068960"/>
            <a:ext cx="8523472" cy="20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Klinisch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Inspectie</a:t>
            </a:r>
            <a:endParaRPr lang="en-GB" dirty="0" smtClean="0"/>
          </a:p>
          <a:p>
            <a:pPr lvl="1"/>
            <a:r>
              <a:rPr lang="en-GB" dirty="0" smtClean="0"/>
              <a:t>Hals/</a:t>
            </a:r>
            <a:r>
              <a:rPr lang="en-GB" dirty="0" err="1" smtClean="0"/>
              <a:t>borst</a:t>
            </a:r>
            <a:r>
              <a:rPr lang="en-GB" dirty="0"/>
              <a:t>/</a:t>
            </a:r>
            <a:r>
              <a:rPr lang="en-GB" dirty="0" smtClean="0"/>
              <a:t>arm</a:t>
            </a:r>
          </a:p>
          <a:p>
            <a:pPr lvl="1"/>
            <a:r>
              <a:rPr lang="en-GB" dirty="0" err="1" smtClean="0"/>
              <a:t>Zwelling</a:t>
            </a:r>
            <a:r>
              <a:rPr lang="en-GB" dirty="0" smtClean="0"/>
              <a:t>/</a:t>
            </a:r>
            <a:r>
              <a:rPr lang="en-GB" dirty="0" err="1" smtClean="0"/>
              <a:t>oedeem</a:t>
            </a:r>
            <a:endParaRPr lang="en-GB" dirty="0" smtClean="0"/>
          </a:p>
          <a:p>
            <a:pPr lvl="1"/>
            <a:r>
              <a:rPr lang="en-GB" dirty="0" err="1" smtClean="0"/>
              <a:t>Veneuze</a:t>
            </a:r>
            <a:r>
              <a:rPr lang="en-GB" dirty="0" smtClean="0"/>
              <a:t> </a:t>
            </a:r>
            <a:r>
              <a:rPr lang="en-GB" dirty="0" err="1" smtClean="0"/>
              <a:t>collateralen</a:t>
            </a:r>
            <a:endParaRPr lang="en-GB" dirty="0" smtClean="0"/>
          </a:p>
          <a:p>
            <a:pPr lvl="1"/>
            <a:r>
              <a:rPr lang="en-GB" dirty="0" err="1" smtClean="0"/>
              <a:t>Aneurysmale</a:t>
            </a:r>
            <a:r>
              <a:rPr lang="en-GB" dirty="0" smtClean="0"/>
              <a:t> </a:t>
            </a:r>
            <a:r>
              <a:rPr lang="en-GB" dirty="0" err="1" smtClean="0"/>
              <a:t>dilatatie</a:t>
            </a:r>
            <a:endParaRPr lang="en-GB" dirty="0" smtClean="0"/>
          </a:p>
          <a:p>
            <a:pPr lvl="1"/>
            <a:r>
              <a:rPr lang="en-GB" dirty="0" err="1" smtClean="0"/>
              <a:t>Warme</a:t>
            </a:r>
            <a:r>
              <a:rPr lang="en-GB" dirty="0" smtClean="0"/>
              <a:t> </a:t>
            </a:r>
            <a:r>
              <a:rPr lang="en-GB" dirty="0" err="1" smtClean="0"/>
              <a:t>roze</a:t>
            </a:r>
            <a:r>
              <a:rPr lang="en-GB" dirty="0" smtClean="0"/>
              <a:t> hand</a:t>
            </a:r>
          </a:p>
          <a:p>
            <a:r>
              <a:rPr lang="en-GB" dirty="0" err="1" smtClean="0"/>
              <a:t>Palaptie</a:t>
            </a:r>
            <a:r>
              <a:rPr lang="en-GB" dirty="0" smtClean="0"/>
              <a:t> en </a:t>
            </a:r>
            <a:r>
              <a:rPr lang="en-GB" dirty="0" err="1" smtClean="0"/>
              <a:t>auscultatie</a:t>
            </a:r>
            <a:endParaRPr lang="en-GB" dirty="0" smtClean="0"/>
          </a:p>
          <a:p>
            <a:pPr lvl="1"/>
            <a:r>
              <a:rPr lang="en-GB" dirty="0" smtClean="0"/>
              <a:t>Thrill/</a:t>
            </a:r>
            <a:r>
              <a:rPr lang="en-GB" dirty="0" err="1" smtClean="0"/>
              <a:t>souffle</a:t>
            </a:r>
            <a:r>
              <a:rPr lang="en-GB" dirty="0" smtClean="0"/>
              <a:t>/</a:t>
            </a:r>
            <a:r>
              <a:rPr lang="en-GB" dirty="0" err="1" smtClean="0"/>
              <a:t>pulsatie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Aneurysma</a:t>
            </a:r>
            <a:endParaRPr lang="en-GB" dirty="0"/>
          </a:p>
        </p:txBody>
      </p:sp>
      <p:pic>
        <p:nvPicPr>
          <p:cNvPr id="5" name="Afbeelding 4" descr="20170316_152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639389" cy="2047156"/>
          </a:xfrm>
          <a:prstGeom prst="rect">
            <a:avLst/>
          </a:prstGeo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195622" cy="20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683568" y="501317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Echt</a:t>
            </a:r>
            <a:r>
              <a:rPr lang="en-GB" sz="2400" dirty="0" smtClean="0"/>
              <a:t> </a:t>
            </a:r>
            <a:r>
              <a:rPr lang="en-GB" sz="2400" dirty="0" err="1" smtClean="0"/>
              <a:t>aneurysma</a:t>
            </a:r>
            <a:r>
              <a:rPr lang="en-GB" sz="2400" dirty="0" smtClean="0"/>
              <a:t>: </a:t>
            </a:r>
            <a:r>
              <a:rPr lang="en-GB" sz="2400" dirty="0" err="1" smtClean="0"/>
              <a:t>intacte</a:t>
            </a:r>
            <a:r>
              <a:rPr lang="en-GB" sz="2400" dirty="0" smtClean="0"/>
              <a:t> </a:t>
            </a:r>
            <a:r>
              <a:rPr lang="en-GB" sz="2400" dirty="0" err="1" smtClean="0"/>
              <a:t>vaatwand</a:t>
            </a:r>
            <a:endParaRPr lang="en-GB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5436096" y="50131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Vals</a:t>
            </a:r>
            <a:r>
              <a:rPr lang="en-GB" sz="2400" dirty="0" smtClean="0"/>
              <a:t> </a:t>
            </a:r>
            <a:r>
              <a:rPr lang="en-GB" sz="2400" dirty="0" err="1" smtClean="0"/>
              <a:t>Aneurysma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Aneurysma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00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17232"/>
            <a:ext cx="6153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Echt</a:t>
            </a:r>
            <a:r>
              <a:rPr lang="en-GB" dirty="0" smtClean="0"/>
              <a:t> </a:t>
            </a:r>
            <a:r>
              <a:rPr lang="en-GB" dirty="0" err="1" smtClean="0"/>
              <a:t>Aneurysma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Behandeling</a:t>
            </a:r>
            <a:r>
              <a:rPr lang="en-GB" sz="2400" dirty="0" smtClean="0"/>
              <a:t>: </a:t>
            </a:r>
            <a:r>
              <a:rPr lang="en-GB" sz="2400" dirty="0" err="1" smtClean="0"/>
              <a:t>niet</a:t>
            </a:r>
            <a:r>
              <a:rPr lang="en-GB" sz="2400" dirty="0" smtClean="0"/>
              <a:t> op </a:t>
            </a:r>
            <a:r>
              <a:rPr lang="en-GB" sz="2400" dirty="0" err="1" smtClean="0"/>
              <a:t>afmeting</a:t>
            </a:r>
            <a:r>
              <a:rPr lang="en-GB" sz="2400" dirty="0" smtClean="0"/>
              <a:t>, </a:t>
            </a:r>
            <a:r>
              <a:rPr lang="en-GB" sz="2400" dirty="0" err="1" smtClean="0"/>
              <a:t>wel</a:t>
            </a:r>
            <a:r>
              <a:rPr lang="en-GB" sz="2400" dirty="0" smtClean="0"/>
              <a:t> op </a:t>
            </a:r>
            <a:r>
              <a:rPr lang="en-GB" sz="2400" dirty="0" err="1" smtClean="0"/>
              <a:t>symptomen</a:t>
            </a:r>
            <a:r>
              <a:rPr lang="en-GB" sz="2400" dirty="0" smtClean="0"/>
              <a:t> !!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err="1" smtClean="0"/>
              <a:t>Oorzaak</a:t>
            </a:r>
            <a:r>
              <a:rPr lang="en-GB" sz="2400" dirty="0" smtClean="0"/>
              <a:t>?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59375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42" y="2431529"/>
            <a:ext cx="4196174" cy="265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377" y="2583569"/>
            <a:ext cx="2806055" cy="23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Aneurysma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2552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2988171" cy="170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Trombose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= </a:t>
            </a:r>
            <a:r>
              <a:rPr lang="en-GB" dirty="0" err="1" smtClean="0"/>
              <a:t>Verlies</a:t>
            </a:r>
            <a:r>
              <a:rPr lang="en-GB" dirty="0" smtClean="0"/>
              <a:t> van thrill en </a:t>
            </a:r>
            <a:r>
              <a:rPr lang="en-GB" dirty="0" err="1" smtClean="0"/>
              <a:t>souffle</a:t>
            </a:r>
            <a:endParaRPr lang="en-GB" dirty="0" smtClean="0"/>
          </a:p>
          <a:p>
            <a:pPr algn="ctr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Timing?</a:t>
            </a:r>
            <a:endParaRPr lang="en-GB" sz="40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2699792" y="2924944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788024" y="2924944"/>
            <a:ext cx="172819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899592" y="40050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Urgentie</a:t>
            </a:r>
            <a:endParaRPr lang="en-GB" sz="2400" dirty="0" smtClean="0"/>
          </a:p>
          <a:p>
            <a:pPr algn="ctr"/>
            <a:r>
              <a:rPr lang="en-GB" sz="2400" dirty="0" err="1" smtClean="0"/>
              <a:t>Organisatie</a:t>
            </a:r>
            <a:r>
              <a:rPr lang="en-GB" sz="2400" dirty="0" smtClean="0"/>
              <a:t>  </a:t>
            </a:r>
            <a:r>
              <a:rPr lang="en-GB" sz="2400" dirty="0" err="1" smtClean="0"/>
              <a:t>klonter</a:t>
            </a:r>
            <a:endParaRPr lang="en-GB" sz="2400" dirty="0" smtClean="0"/>
          </a:p>
          <a:p>
            <a:pPr algn="ctr"/>
            <a:r>
              <a:rPr lang="en-GB" sz="2400" dirty="0" err="1" smtClean="0"/>
              <a:t>Sclerose</a:t>
            </a:r>
            <a:r>
              <a:rPr lang="en-GB" sz="2400" dirty="0" smtClean="0"/>
              <a:t> </a:t>
            </a:r>
            <a:r>
              <a:rPr lang="en-GB" sz="2400" dirty="0" err="1" smtClean="0"/>
              <a:t>vene</a:t>
            </a:r>
            <a:endParaRPr lang="en-GB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5364088" y="4100879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Semi-urgent</a:t>
            </a:r>
          </a:p>
          <a:p>
            <a:pPr algn="ctr"/>
            <a:r>
              <a:rPr lang="en-GB" sz="2400" dirty="0" err="1" smtClean="0"/>
              <a:t>Inflammatie</a:t>
            </a:r>
            <a:endParaRPr lang="en-GB" sz="2400" dirty="0" smtClean="0"/>
          </a:p>
          <a:p>
            <a:pPr algn="ctr"/>
            <a:r>
              <a:rPr lang="en-GB" sz="2400" dirty="0" err="1" smtClean="0"/>
              <a:t>Organisatie</a:t>
            </a:r>
            <a:r>
              <a:rPr lang="en-GB" sz="2400" dirty="0" smtClean="0"/>
              <a:t> </a:t>
            </a:r>
            <a:r>
              <a:rPr lang="en-GB" sz="2400" dirty="0" err="1" smtClean="0"/>
              <a:t>zorg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Trombose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652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7" y="3215258"/>
            <a:ext cx="9049047" cy="86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Trombose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n-GB" dirty="0" smtClean="0"/>
              <a:t>Open </a:t>
            </a:r>
            <a:r>
              <a:rPr lang="en-GB" dirty="0" err="1" smtClean="0"/>
              <a:t>heelkunde</a:t>
            </a:r>
            <a:r>
              <a:rPr lang="en-GB" dirty="0" smtClean="0"/>
              <a:t> : </a:t>
            </a:r>
            <a:r>
              <a:rPr lang="en-GB" dirty="0" err="1" smtClean="0"/>
              <a:t>trombectomie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790186" cy="25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948" y="4454227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26" y="1542678"/>
            <a:ext cx="8830870" cy="29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Trombose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Endo: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</a:t>
            </a:r>
            <a:r>
              <a:rPr lang="en-GB" dirty="0" err="1" smtClean="0"/>
              <a:t>trombolyse</a:t>
            </a:r>
            <a:r>
              <a:rPr lang="en-GB" dirty="0" smtClean="0"/>
              <a:t>			 </a:t>
            </a:r>
            <a:r>
              <a:rPr lang="en-GB" dirty="0" err="1" smtClean="0"/>
              <a:t>trombectomie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268762" cy="23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96163"/>
            <a:ext cx="4032448" cy="18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971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trombose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err="1" smtClean="0"/>
              <a:t>Oorzaak</a:t>
            </a:r>
            <a:r>
              <a:rPr lang="en-GB" dirty="0" smtClean="0"/>
              <a:t>!</a:t>
            </a:r>
          </a:p>
          <a:p>
            <a:pPr algn="ctr">
              <a:buNone/>
            </a:pPr>
            <a:r>
              <a:rPr lang="en-GB" dirty="0" smtClean="0"/>
              <a:t>=</a:t>
            </a:r>
          </a:p>
          <a:p>
            <a:pPr algn="ctr">
              <a:buNone/>
            </a:pPr>
            <a:r>
              <a:rPr lang="en-GB" dirty="0" err="1" smtClean="0"/>
              <a:t>Stenose</a:t>
            </a: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499992" y="3356992"/>
            <a:ext cx="0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2987824" y="4932457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Flebografie</a:t>
            </a:r>
            <a:endParaRPr lang="en-GB" sz="3200" dirty="0" smtClean="0"/>
          </a:p>
          <a:p>
            <a:pPr algn="ctr"/>
            <a:r>
              <a:rPr lang="en-GB" sz="3200" dirty="0" smtClean="0"/>
              <a:t>PTA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Trombose</a:t>
            </a:r>
            <a:endParaRPr lang="en-GB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68" y="1700808"/>
            <a:ext cx="7122824" cy="455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Klinisch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Arm Raising Test</a:t>
            </a:r>
          </a:p>
          <a:p>
            <a:pPr lvl="1"/>
            <a:r>
              <a:rPr lang="en-GB" dirty="0" err="1" smtClean="0"/>
              <a:t>Normaal</a:t>
            </a:r>
            <a:r>
              <a:rPr lang="en-GB" dirty="0" smtClean="0"/>
              <a:t>: </a:t>
            </a:r>
            <a:r>
              <a:rPr lang="en-GB" dirty="0" err="1" smtClean="0"/>
              <a:t>collaps</a:t>
            </a:r>
            <a:endParaRPr lang="en-GB" dirty="0" smtClean="0"/>
          </a:p>
          <a:p>
            <a:pPr lvl="1"/>
            <a:r>
              <a:rPr lang="en-GB" dirty="0" err="1" smtClean="0"/>
              <a:t>Druk</a:t>
            </a:r>
            <a:r>
              <a:rPr lang="en-GB" dirty="0" smtClean="0"/>
              <a:t> </a:t>
            </a:r>
            <a:r>
              <a:rPr lang="en-GB" dirty="0" err="1" smtClean="0"/>
              <a:t>anastomose</a:t>
            </a:r>
            <a:r>
              <a:rPr lang="en-GB" dirty="0" smtClean="0"/>
              <a:t>: </a:t>
            </a:r>
            <a:r>
              <a:rPr lang="en-GB" dirty="0" err="1" smtClean="0"/>
              <a:t>collaps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  <a:endParaRPr lang="en-GB" dirty="0"/>
          </a:p>
          <a:p>
            <a:pPr lvl="1">
              <a:buNone/>
            </a:pPr>
            <a:r>
              <a:rPr lang="en-GB" dirty="0" smtClean="0"/>
              <a:t>			</a:t>
            </a:r>
            <a:r>
              <a:rPr lang="en-GB" dirty="0" err="1" smtClean="0"/>
              <a:t>collaps</a:t>
            </a:r>
            <a:r>
              <a:rPr lang="en-GB" dirty="0" smtClean="0"/>
              <a:t>		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collaps</a:t>
            </a:r>
            <a:endParaRPr lang="en-GB" dirty="0" smtClean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r>
              <a:rPr lang="en-GB" dirty="0" smtClean="0"/>
              <a:t>			High Flow		outflow </a:t>
            </a:r>
            <a:r>
              <a:rPr lang="en-GB" dirty="0" err="1" smtClean="0"/>
              <a:t>stenose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							</a:t>
            </a:r>
            <a:r>
              <a:rPr lang="en-GB" sz="1800" dirty="0" err="1" smtClean="0"/>
              <a:t>Verhoogde</a:t>
            </a:r>
            <a:r>
              <a:rPr lang="en-GB" sz="1800" dirty="0" smtClean="0"/>
              <a:t> </a:t>
            </a:r>
            <a:r>
              <a:rPr lang="en-GB" sz="1800" dirty="0" err="1" smtClean="0"/>
              <a:t>Veneuze</a:t>
            </a:r>
            <a:r>
              <a:rPr lang="en-GB" sz="1800" dirty="0" smtClean="0"/>
              <a:t> </a:t>
            </a:r>
            <a:r>
              <a:rPr lang="en-GB" sz="1800" dirty="0" err="1" smtClean="0"/>
              <a:t>druk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						</a:t>
            </a:r>
            <a:r>
              <a:rPr lang="en-GB" sz="1800" dirty="0" err="1" smtClean="0"/>
              <a:t>Nabloeden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3347864" y="3284984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355976" y="328498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131840" y="42210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6084168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:\Mijn afbeeldingen\werk\20170316_152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5314950"/>
            <a:ext cx="2210400" cy="1243350"/>
          </a:xfrm>
          <a:prstGeom prst="rect">
            <a:avLst/>
          </a:prstGeom>
          <a:noFill/>
        </p:spPr>
      </p:pic>
      <p:pic>
        <p:nvPicPr>
          <p:cNvPr id="5" name="Afbeelding 4" descr="20161229_16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155" y="188640"/>
            <a:ext cx="5980157" cy="3363838"/>
          </a:xfrm>
          <a:prstGeom prst="rect">
            <a:avLst/>
          </a:prstGeom>
        </p:spPr>
      </p:pic>
      <p:pic>
        <p:nvPicPr>
          <p:cNvPr id="6" name="Afbeelding 5" descr="20170511_115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645024"/>
            <a:ext cx="5292080" cy="297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Veneuze</a:t>
            </a:r>
            <a:r>
              <a:rPr lang="en-GB" dirty="0" smtClean="0"/>
              <a:t> outflow </a:t>
            </a:r>
            <a:r>
              <a:rPr lang="en-GB" dirty="0" err="1" smtClean="0"/>
              <a:t>stenose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098" y="2132856"/>
            <a:ext cx="6813382" cy="249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635896" y="494116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Cephalic Arch </a:t>
            </a:r>
            <a:r>
              <a:rPr lang="en-GB" sz="2000" dirty="0" err="1" smtClean="0">
                <a:solidFill>
                  <a:srgbClr val="0070C0"/>
                </a:solidFill>
              </a:rPr>
              <a:t>Stenosis</a:t>
            </a:r>
            <a:endParaRPr lang="en-GB" sz="2000" dirty="0">
              <a:solidFill>
                <a:srgbClr val="0070C0"/>
              </a:solidFill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707904" y="3212976"/>
            <a:ext cx="648072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6156176" y="3284984"/>
            <a:ext cx="792088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588224" y="49411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70C0"/>
                </a:solidFill>
              </a:rPr>
              <a:t>Punctieplaats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0242" name="AutoShape 2" descr="Afbeeldingsresultaat voor innominate v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2497360" cy="26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echte verbindingslijn 14"/>
          <p:cNvCxnSpPr/>
          <p:nvPr/>
        </p:nvCxnSpPr>
        <p:spPr>
          <a:xfrm flipV="1">
            <a:off x="2051720" y="3140968"/>
            <a:ext cx="1152128" cy="36004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467544" y="587727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70C0"/>
                </a:solidFill>
              </a:rPr>
              <a:t>Centraal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Veneuze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Stenose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GB" dirty="0" err="1" smtClean="0"/>
              <a:t>Brachio-cephalica</a:t>
            </a:r>
            <a:r>
              <a:rPr lang="en-GB" dirty="0" smtClean="0"/>
              <a:t> (</a:t>
            </a:r>
            <a:r>
              <a:rPr lang="en-GB" dirty="0" err="1" smtClean="0"/>
              <a:t>elleboog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Flow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fbeeldingsresultaat voor av fistula wall shear st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4392488" cy="2061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Voorkeur</a:t>
            </a:r>
            <a:r>
              <a:rPr lang="en-GB" dirty="0" smtClean="0"/>
              <a:t>: PTA</a:t>
            </a:r>
            <a:endParaRPr lang="en-GB" dirty="0"/>
          </a:p>
        </p:txBody>
      </p:sp>
      <p:pic>
        <p:nvPicPr>
          <p:cNvPr id="19458" name="Picture 2" descr="Afbeeldingsresultaat voor cephalic arch stenosis 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4143375" cy="28289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154388" cy="215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err="1" smtClean="0"/>
              <a:t>Probleem</a:t>
            </a:r>
            <a:r>
              <a:rPr lang="en-GB" dirty="0" smtClean="0"/>
              <a:t>: </a:t>
            </a:r>
            <a:r>
              <a:rPr lang="en-GB" dirty="0" err="1" smtClean="0"/>
              <a:t>recidief</a:t>
            </a:r>
            <a:r>
              <a:rPr lang="en-GB" dirty="0" smtClean="0"/>
              <a:t> </a:t>
            </a:r>
            <a:r>
              <a:rPr lang="en-GB" dirty="0" err="1" smtClean="0"/>
              <a:t>stenose</a:t>
            </a: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>
              <a:buNone/>
            </a:pPr>
            <a:r>
              <a:rPr lang="en-GB" sz="2800" dirty="0" smtClean="0"/>
              <a:t>   </a:t>
            </a:r>
            <a:r>
              <a:rPr lang="en-GB" sz="2800" dirty="0" err="1" smtClean="0"/>
              <a:t>Gecoverde</a:t>
            </a:r>
            <a:r>
              <a:rPr lang="en-GB" sz="2800" dirty="0" smtClean="0"/>
              <a:t> Stent				</a:t>
            </a:r>
            <a:r>
              <a:rPr lang="en-GB" sz="2800" dirty="0" err="1" smtClean="0"/>
              <a:t>Heelkunde</a:t>
            </a:r>
            <a:endParaRPr lang="en-GB" sz="28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3744416" cy="93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>
            <a:off x="3059832" y="2132856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5508104" y="213285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56992"/>
            <a:ext cx="211382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700808"/>
            <a:ext cx="7956376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315" y="2996952"/>
            <a:ext cx="4586933" cy="33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adhaenin\Downloads\IMG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423420" cy="5897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pic>
        <p:nvPicPr>
          <p:cNvPr id="4" name="Picture 2" descr="Afbeeldingsresultaat voor cephalic arch stenosis f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2" y="1847455"/>
            <a:ext cx="5024016" cy="3430190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 flipV="1">
            <a:off x="3347864" y="2348880"/>
            <a:ext cx="864096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V="1">
            <a:off x="3491880" y="2564904"/>
            <a:ext cx="864096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Voorkom</a:t>
            </a:r>
            <a:r>
              <a:rPr lang="en-GB" dirty="0" smtClean="0"/>
              <a:t>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Flow </a:t>
            </a:r>
            <a:r>
              <a:rPr lang="en-GB" dirty="0" err="1" smtClean="0"/>
              <a:t>reductie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fbeelding 3" descr="20170120_1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5"/>
            <a:ext cx="532859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Cephalic Arch </a:t>
            </a:r>
            <a:r>
              <a:rPr lang="en-GB" dirty="0" err="1" smtClean="0"/>
              <a:t>Stenosis</a:t>
            </a:r>
            <a:endParaRPr lang="en-GB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730" y="1628800"/>
            <a:ext cx="6879654" cy="42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Punctieplaats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&lt; 2 cm: PTA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&gt; 2 cm</a:t>
            </a:r>
          </a:p>
          <a:p>
            <a:pPr lvl="1"/>
            <a:r>
              <a:rPr lang="en-GB" dirty="0" smtClean="0"/>
              <a:t>PTA</a:t>
            </a:r>
          </a:p>
          <a:p>
            <a:pPr lvl="1"/>
            <a:r>
              <a:rPr lang="en-GB" dirty="0" err="1" smtClean="0"/>
              <a:t>Patchplastie</a:t>
            </a:r>
            <a:endParaRPr lang="en-GB" dirty="0" smtClean="0"/>
          </a:p>
          <a:p>
            <a:pPr lvl="1"/>
            <a:r>
              <a:rPr lang="en-GB" dirty="0" smtClean="0"/>
              <a:t>Graft of </a:t>
            </a:r>
            <a:r>
              <a:rPr lang="en-GB" dirty="0" err="1" smtClean="0"/>
              <a:t>Veneuze</a:t>
            </a:r>
            <a:r>
              <a:rPr lang="en-GB" dirty="0" smtClean="0"/>
              <a:t> </a:t>
            </a:r>
            <a:r>
              <a:rPr lang="en-GB" dirty="0" err="1" smtClean="0"/>
              <a:t>interpositie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PTA</a:t>
            </a:r>
            <a:endParaRPr lang="en-GB" dirty="0"/>
          </a:p>
        </p:txBody>
      </p:sp>
      <p:sp>
        <p:nvSpPr>
          <p:cNvPr id="2050" name="AutoShape 2" descr="Afbeeldingsresultaat voor cutting bal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Afbeeldingsresultaat voor cutting bal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534747" cy="28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743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11560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Cutting balloon			Drug coated balloon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96144"/>
            <a:ext cx="698875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267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60432" cy="115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283" y="1700808"/>
            <a:ext cx="70961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Centraal</a:t>
            </a:r>
            <a:r>
              <a:rPr lang="en-GB" dirty="0" smtClean="0"/>
              <a:t> </a:t>
            </a:r>
            <a:r>
              <a:rPr lang="en-GB" dirty="0" err="1" smtClean="0"/>
              <a:t>Veneuze</a:t>
            </a:r>
            <a:r>
              <a:rPr lang="en-GB" dirty="0" smtClean="0"/>
              <a:t> </a:t>
            </a:r>
            <a:r>
              <a:rPr lang="en-GB" dirty="0" err="1" smtClean="0"/>
              <a:t>Stenose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Vaak</a:t>
            </a:r>
            <a:r>
              <a:rPr lang="en-GB" dirty="0" smtClean="0"/>
              <a:t> al </a:t>
            </a:r>
            <a:r>
              <a:rPr lang="en-GB" dirty="0" err="1" smtClean="0"/>
              <a:t>aanwezig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aanleg</a:t>
            </a:r>
            <a:endParaRPr lang="en-GB" dirty="0" smtClean="0"/>
          </a:p>
          <a:p>
            <a:pPr lvl="2"/>
            <a:r>
              <a:rPr lang="en-GB" dirty="0" smtClean="0"/>
              <a:t>PM</a:t>
            </a:r>
          </a:p>
          <a:p>
            <a:pPr lvl="2"/>
            <a:r>
              <a:rPr lang="en-GB" dirty="0" err="1" smtClean="0"/>
              <a:t>Voorgeschiedenis</a:t>
            </a:r>
            <a:r>
              <a:rPr lang="en-GB" dirty="0" smtClean="0"/>
              <a:t> van </a:t>
            </a:r>
            <a:r>
              <a:rPr lang="en-GB" dirty="0" err="1" smtClean="0"/>
              <a:t>catheterdialyse</a:t>
            </a:r>
            <a:endParaRPr lang="en-GB" dirty="0" smtClean="0"/>
          </a:p>
          <a:p>
            <a:r>
              <a:rPr lang="en-GB" dirty="0" err="1" smtClean="0"/>
              <a:t>Oedeem</a:t>
            </a:r>
            <a:r>
              <a:rPr lang="en-GB" dirty="0" smtClean="0"/>
              <a:t> arm</a:t>
            </a:r>
          </a:p>
          <a:p>
            <a:r>
              <a:rPr lang="en-GB" dirty="0" smtClean="0"/>
              <a:t>Diagnose</a:t>
            </a:r>
          </a:p>
          <a:p>
            <a:pPr lvl="2"/>
            <a:r>
              <a:rPr lang="en-GB" dirty="0" smtClean="0"/>
              <a:t>CT contrast</a:t>
            </a:r>
          </a:p>
          <a:p>
            <a:pPr lvl="2"/>
            <a:r>
              <a:rPr lang="en-GB" dirty="0" err="1" smtClean="0"/>
              <a:t>Flebografie</a:t>
            </a:r>
            <a:endParaRPr lang="en-GB" dirty="0" smtClean="0"/>
          </a:p>
          <a:p>
            <a:r>
              <a:rPr lang="en-GB" dirty="0" err="1" smtClean="0"/>
              <a:t>Behandeling</a:t>
            </a:r>
            <a:r>
              <a:rPr lang="en-GB" dirty="0" smtClean="0"/>
              <a:t>: PTA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972" y="757610"/>
            <a:ext cx="5571356" cy="56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Hero graft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540" y="1988840"/>
            <a:ext cx="7581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075" y="2162944"/>
            <a:ext cx="5221221" cy="29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Klinisch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Arm Raising Test</a:t>
            </a:r>
          </a:p>
          <a:p>
            <a:pPr lvl="1"/>
            <a:r>
              <a:rPr lang="en-GB" dirty="0" err="1" smtClean="0"/>
              <a:t>Normaal</a:t>
            </a:r>
            <a:r>
              <a:rPr lang="en-GB" dirty="0" smtClean="0"/>
              <a:t>: </a:t>
            </a:r>
            <a:r>
              <a:rPr lang="en-GB" dirty="0" err="1" smtClean="0"/>
              <a:t>collaps</a:t>
            </a:r>
            <a:endParaRPr lang="en-GB" dirty="0" smtClean="0"/>
          </a:p>
          <a:p>
            <a:pPr lvl="1"/>
            <a:r>
              <a:rPr lang="en-GB" dirty="0" err="1" smtClean="0"/>
              <a:t>Druk</a:t>
            </a:r>
            <a:r>
              <a:rPr lang="en-GB" dirty="0" smtClean="0"/>
              <a:t> </a:t>
            </a:r>
            <a:r>
              <a:rPr lang="en-GB" dirty="0" err="1" smtClean="0"/>
              <a:t>anastomose</a:t>
            </a:r>
            <a:r>
              <a:rPr lang="en-GB" dirty="0" smtClean="0"/>
              <a:t>: </a:t>
            </a:r>
            <a:r>
              <a:rPr lang="en-GB" dirty="0" err="1" smtClean="0"/>
              <a:t>collaps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  <a:endParaRPr lang="en-GB" dirty="0"/>
          </a:p>
          <a:p>
            <a:pPr lvl="1">
              <a:buNone/>
            </a:pPr>
            <a:r>
              <a:rPr lang="en-GB" dirty="0" smtClean="0"/>
              <a:t>			</a:t>
            </a:r>
            <a:r>
              <a:rPr lang="en-GB" dirty="0" err="1" smtClean="0"/>
              <a:t>collaps</a:t>
            </a:r>
            <a:r>
              <a:rPr lang="en-GB" dirty="0" smtClean="0"/>
              <a:t>		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collaps</a:t>
            </a:r>
            <a:endParaRPr lang="en-GB" dirty="0" smtClean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r>
              <a:rPr lang="en-GB" dirty="0" smtClean="0"/>
              <a:t>			High Flow		outflow </a:t>
            </a:r>
            <a:r>
              <a:rPr lang="en-GB" dirty="0" err="1" smtClean="0"/>
              <a:t>stenose</a:t>
            </a:r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3347864" y="3284984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355976" y="328498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131840" y="42210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6084168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High flow </a:t>
            </a:r>
            <a:r>
              <a:rPr lang="en-GB" dirty="0" err="1" smtClean="0"/>
              <a:t>fistel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sz="2400" dirty="0" err="1" smtClean="0"/>
              <a:t>Debiet</a:t>
            </a:r>
            <a:r>
              <a:rPr lang="en-GB" sz="2400" dirty="0" smtClean="0"/>
              <a:t> &gt; 800ml/min ( a </a:t>
            </a:r>
            <a:r>
              <a:rPr lang="en-GB" sz="2400" dirty="0" err="1" smtClean="0"/>
              <a:t>brachialis</a:t>
            </a:r>
            <a:r>
              <a:rPr lang="en-GB" sz="2400" dirty="0" smtClean="0"/>
              <a:t>)</a:t>
            </a:r>
          </a:p>
          <a:p>
            <a:r>
              <a:rPr lang="en-GB" sz="2400" dirty="0" err="1" smtClean="0"/>
              <a:t>Aneurysmale</a:t>
            </a:r>
            <a:r>
              <a:rPr lang="en-GB" sz="2400" dirty="0" smtClean="0"/>
              <a:t> </a:t>
            </a:r>
            <a:r>
              <a:rPr lang="en-GB" sz="2400" dirty="0" err="1" smtClean="0"/>
              <a:t>dilatatie</a:t>
            </a:r>
            <a:r>
              <a:rPr lang="en-GB" sz="2400" dirty="0" smtClean="0"/>
              <a:t> </a:t>
            </a:r>
            <a:r>
              <a:rPr lang="en-GB" sz="2400" dirty="0" err="1" smtClean="0"/>
              <a:t>fistelvene</a:t>
            </a:r>
            <a:endParaRPr lang="en-GB" sz="2400" dirty="0" smtClean="0"/>
          </a:p>
          <a:p>
            <a:r>
              <a:rPr lang="en-GB" sz="2400" dirty="0" err="1" smtClean="0"/>
              <a:t>Hartfalen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534" y="2780928"/>
            <a:ext cx="4780546" cy="36450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0786" y="3143372"/>
            <a:ext cx="3713702" cy="251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Onderzoek</a:t>
            </a:r>
            <a:endParaRPr lang="en-GB" dirty="0" smtClean="0"/>
          </a:p>
          <a:p>
            <a:pPr lvl="1"/>
            <a:r>
              <a:rPr lang="en-GB" dirty="0" err="1" smtClean="0"/>
              <a:t>Evaluatie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steal</a:t>
            </a:r>
          </a:p>
          <a:p>
            <a:pPr lvl="1"/>
            <a:r>
              <a:rPr lang="en-GB" dirty="0" err="1" smtClean="0"/>
              <a:t>Cardiaal</a:t>
            </a:r>
            <a:r>
              <a:rPr lang="en-GB" dirty="0" smtClean="0"/>
              <a:t> </a:t>
            </a:r>
            <a:r>
              <a:rPr lang="en-GB" dirty="0" err="1" smtClean="0"/>
              <a:t>nazicht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dirty="0" err="1" smtClean="0"/>
              <a:t>Indicatie</a:t>
            </a:r>
            <a:r>
              <a:rPr lang="en-GB" dirty="0" smtClean="0"/>
              <a:t> </a:t>
            </a:r>
            <a:r>
              <a:rPr lang="en-GB" dirty="0" err="1" smtClean="0"/>
              <a:t>behandeling</a:t>
            </a:r>
            <a:endParaRPr lang="en-GB" dirty="0" smtClean="0"/>
          </a:p>
          <a:p>
            <a:pPr lvl="1"/>
            <a:r>
              <a:rPr lang="en-GB" dirty="0" smtClean="0"/>
              <a:t> flow &gt; 2L/min</a:t>
            </a:r>
          </a:p>
          <a:p>
            <a:pPr lvl="1"/>
            <a:r>
              <a:rPr lang="en-GB" dirty="0" smtClean="0"/>
              <a:t> &gt; 1L/min en </a:t>
            </a:r>
            <a:r>
              <a:rPr lang="en-GB" dirty="0" err="1" smtClean="0"/>
              <a:t>cardiale</a:t>
            </a:r>
            <a:r>
              <a:rPr lang="en-GB" dirty="0" smtClean="0"/>
              <a:t> </a:t>
            </a:r>
            <a:r>
              <a:rPr lang="en-GB" dirty="0" err="1" smtClean="0"/>
              <a:t>weerslag</a:t>
            </a:r>
            <a:endParaRPr lang="en-GB" dirty="0" smtClean="0"/>
          </a:p>
          <a:p>
            <a:pPr lvl="2"/>
            <a:r>
              <a:rPr lang="en-GB" dirty="0" smtClean="0"/>
              <a:t>LV </a:t>
            </a:r>
            <a:r>
              <a:rPr lang="en-GB" dirty="0" err="1" smtClean="0"/>
              <a:t>hypertrofie</a:t>
            </a:r>
            <a:endParaRPr lang="en-GB" dirty="0" smtClean="0"/>
          </a:p>
          <a:p>
            <a:pPr lvl="2"/>
            <a:r>
              <a:rPr lang="en-GB" dirty="0" err="1" smtClean="0"/>
              <a:t>Toegenomen</a:t>
            </a:r>
            <a:r>
              <a:rPr lang="en-GB" dirty="0" smtClean="0"/>
              <a:t> EDV</a:t>
            </a:r>
          </a:p>
          <a:p>
            <a:pPr lvl="2"/>
            <a:r>
              <a:rPr lang="en-GB" dirty="0" err="1" smtClean="0"/>
              <a:t>Symptomen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Banding</a:t>
            </a:r>
          </a:p>
          <a:p>
            <a:pPr lvl="1"/>
            <a:r>
              <a:rPr lang="en-GB" dirty="0" smtClean="0"/>
              <a:t>Miller banding</a:t>
            </a:r>
            <a:endParaRPr lang="en-GB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669" y="2852936"/>
            <a:ext cx="4268613" cy="33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3889361" cy="290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Banding</a:t>
            </a:r>
          </a:p>
          <a:p>
            <a:pPr lvl="1"/>
            <a:r>
              <a:rPr lang="en-GB" dirty="0" smtClean="0"/>
              <a:t>Miller banding</a:t>
            </a:r>
          </a:p>
          <a:p>
            <a:pPr lvl="1"/>
            <a:r>
              <a:rPr lang="en-GB" dirty="0" smtClean="0"/>
              <a:t>Open Banding: -60% à -70% flow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429000"/>
            <a:ext cx="3051548" cy="27676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9928" y="3548098"/>
            <a:ext cx="2806488" cy="276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496175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Revascularisation Using Distal Inflow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619750" cy="40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34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21049"/>
            <a:ext cx="7228534" cy="29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Flow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974080" cy="448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30765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2376264" cy="22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755576" y="7647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Proximaal</a:t>
            </a:r>
            <a:endParaRPr lang="en-GB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251520" y="50851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Distaal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Klinisch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Arm raising </a:t>
            </a:r>
            <a:r>
              <a:rPr lang="en-GB" dirty="0" smtClean="0"/>
              <a:t>Test</a:t>
            </a:r>
            <a:endParaRPr lang="en-GB" dirty="0" smtClean="0"/>
          </a:p>
          <a:p>
            <a:r>
              <a:rPr lang="en-GB" dirty="0" smtClean="0"/>
              <a:t>Augmentation test : Inflow </a:t>
            </a:r>
            <a:r>
              <a:rPr lang="en-GB" dirty="0" err="1" smtClean="0"/>
              <a:t>stenose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302" y="3429000"/>
            <a:ext cx="4195906" cy="253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 descr="20170120_1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90465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Swing Segment</a:t>
            </a:r>
            <a:endParaRPr lang="en-GB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016093" cy="26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Juxta</a:t>
            </a:r>
            <a:r>
              <a:rPr lang="en-GB" dirty="0" smtClean="0"/>
              <a:t> </a:t>
            </a:r>
            <a:r>
              <a:rPr lang="en-GB" dirty="0" err="1" smtClean="0"/>
              <a:t>Anastomotische</a:t>
            </a:r>
            <a:r>
              <a:rPr lang="en-GB" dirty="0" smtClean="0"/>
              <a:t> </a:t>
            </a:r>
            <a:r>
              <a:rPr lang="en-GB" dirty="0" err="1" smtClean="0"/>
              <a:t>Stenose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4149080"/>
            <a:ext cx="6408712" cy="1977083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  Primary </a:t>
            </a:r>
            <a:r>
              <a:rPr lang="en-US" dirty="0" smtClean="0"/>
              <a:t>patency  </a:t>
            </a:r>
            <a:r>
              <a:rPr lang="en-US" dirty="0" err="1" smtClean="0"/>
              <a:t>na</a:t>
            </a:r>
            <a:r>
              <a:rPr lang="en-US" dirty="0" smtClean="0"/>
              <a:t> 1 </a:t>
            </a:r>
            <a:r>
              <a:rPr lang="en-US" dirty="0" err="1" smtClean="0"/>
              <a:t>jaar</a:t>
            </a:r>
            <a:r>
              <a:rPr lang="en-US" dirty="0" smtClean="0"/>
              <a:t>: 46.6% </a:t>
            </a:r>
          </a:p>
          <a:p>
            <a:pPr lvl="2"/>
            <a:r>
              <a:rPr lang="en-US" dirty="0" smtClean="0"/>
              <a:t>Assisted PP </a:t>
            </a:r>
            <a:r>
              <a:rPr lang="en-US" dirty="0" err="1" smtClean="0"/>
              <a:t>na</a:t>
            </a:r>
            <a:r>
              <a:rPr lang="en-US" dirty="0" smtClean="0"/>
              <a:t> 1 </a:t>
            </a:r>
            <a:r>
              <a:rPr lang="en-US" dirty="0" err="1" smtClean="0"/>
              <a:t>jaar</a:t>
            </a:r>
            <a:r>
              <a:rPr lang="en-US" dirty="0" smtClean="0"/>
              <a:t>: 81.3%</a:t>
            </a:r>
          </a:p>
          <a:p>
            <a:pPr lvl="2"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na</a:t>
            </a:r>
            <a:r>
              <a:rPr lang="en-US" dirty="0" smtClean="0"/>
              <a:t> 3 </a:t>
            </a:r>
            <a:r>
              <a:rPr lang="en-US" dirty="0" err="1" smtClean="0"/>
              <a:t>jaar</a:t>
            </a:r>
            <a:r>
              <a:rPr lang="en-US" dirty="0" smtClean="0"/>
              <a:t>: 63.2%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1806"/>
            <a:ext cx="6781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6885754" cy="22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516324" cy="17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660" y="2996952"/>
            <a:ext cx="4157836" cy="18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46196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 descr="20170120_1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90465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Besluit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Organiseer</a:t>
            </a:r>
            <a:r>
              <a:rPr lang="en-GB" dirty="0" smtClean="0"/>
              <a:t> de </a:t>
            </a:r>
            <a:r>
              <a:rPr lang="en-GB" dirty="0" err="1" smtClean="0"/>
              <a:t>zorg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Systematisch</a:t>
            </a:r>
            <a:r>
              <a:rPr lang="en-GB" dirty="0" smtClean="0"/>
              <a:t> en </a:t>
            </a:r>
            <a:r>
              <a:rPr lang="en-GB" dirty="0" err="1" smtClean="0"/>
              <a:t>aangeleerd</a:t>
            </a:r>
            <a:r>
              <a:rPr lang="en-GB" dirty="0" smtClean="0"/>
              <a:t> KO</a:t>
            </a:r>
          </a:p>
          <a:p>
            <a:endParaRPr lang="en-GB" dirty="0" smtClean="0"/>
          </a:p>
          <a:p>
            <a:r>
              <a:rPr lang="en-GB" dirty="0" err="1" smtClean="0"/>
              <a:t>Denk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het </a:t>
            </a:r>
            <a:r>
              <a:rPr lang="en-GB" dirty="0" err="1" smtClean="0"/>
              <a:t>hele</a:t>
            </a:r>
            <a:r>
              <a:rPr lang="en-GB" dirty="0" smtClean="0"/>
              <a:t> </a:t>
            </a:r>
            <a:r>
              <a:rPr lang="en-GB" dirty="0" err="1" smtClean="0"/>
              <a:t>fistelcircuit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Wees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bang van de </a:t>
            </a:r>
            <a:r>
              <a:rPr lang="en-GB" smtClean="0"/>
              <a:t>chirurg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371492" cy="33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27593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41394"/>
            <a:ext cx="8928992" cy="25005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50" y="3150373"/>
            <a:ext cx="5895478" cy="315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743672" cy="579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5076056" y="141277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000"/>
                </a:solidFill>
              </a:rPr>
              <a:t>Plan</a:t>
            </a:r>
          </a:p>
          <a:p>
            <a:r>
              <a:rPr lang="en-GB" sz="4800" dirty="0" smtClean="0">
                <a:solidFill>
                  <a:srgbClr val="FFC000"/>
                </a:solidFill>
              </a:rPr>
              <a:t>Prepare</a:t>
            </a:r>
          </a:p>
          <a:p>
            <a:r>
              <a:rPr lang="en-GB" sz="4800" dirty="0" smtClean="0">
                <a:solidFill>
                  <a:srgbClr val="FFC000"/>
                </a:solidFill>
              </a:rPr>
              <a:t>Prevent</a:t>
            </a:r>
          </a:p>
          <a:p>
            <a:r>
              <a:rPr lang="en-GB" sz="4800" dirty="0" smtClean="0">
                <a:solidFill>
                  <a:srgbClr val="FFC000"/>
                </a:solidFill>
              </a:rPr>
              <a:t>Poor</a:t>
            </a:r>
          </a:p>
          <a:p>
            <a:r>
              <a:rPr lang="en-GB" sz="4800" dirty="0" smtClean="0">
                <a:solidFill>
                  <a:srgbClr val="FFC000"/>
                </a:solidFill>
              </a:rPr>
              <a:t>Performance</a:t>
            </a:r>
            <a:endParaRPr lang="en-GB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199881" cy="33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89040"/>
            <a:ext cx="1552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1581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335</Words>
  <Application>Microsoft Office PowerPoint</Application>
  <PresentationFormat>Diavoorstelling (4:3)</PresentationFormat>
  <Paragraphs>157</Paragraphs>
  <Slides>57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58" baseType="lpstr">
      <vt:lpstr>Office-thema</vt:lpstr>
      <vt:lpstr>De AV fistel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Klinisch onderzoek </vt:lpstr>
      <vt:lpstr>Aneurysma</vt:lpstr>
      <vt:lpstr>Aneurysma</vt:lpstr>
      <vt:lpstr>Echt Aneurysma</vt:lpstr>
      <vt:lpstr>Dia 15</vt:lpstr>
      <vt:lpstr>Aneurysma</vt:lpstr>
      <vt:lpstr>Trombose</vt:lpstr>
      <vt:lpstr>Trombose</vt:lpstr>
      <vt:lpstr>Trombose</vt:lpstr>
      <vt:lpstr>Trombose</vt:lpstr>
      <vt:lpstr>trombose</vt:lpstr>
      <vt:lpstr>Trombose</vt:lpstr>
      <vt:lpstr>Klinisch onderzoek</vt:lpstr>
      <vt:lpstr>Dia 24</vt:lpstr>
      <vt:lpstr>Veneuze outflow stenose</vt:lpstr>
      <vt:lpstr>Cephalic Arch Stenosis</vt:lpstr>
      <vt:lpstr>Cephalic Arch Stenosis</vt:lpstr>
      <vt:lpstr>Cephalic Arch Stenosis</vt:lpstr>
      <vt:lpstr>Cephalic Arch Stenosis</vt:lpstr>
      <vt:lpstr>Cephalic Arch Stenosis</vt:lpstr>
      <vt:lpstr>Cephalic Arch Stenosis</vt:lpstr>
      <vt:lpstr>Cephalic Arch Stenosis</vt:lpstr>
      <vt:lpstr>Punctieplaats</vt:lpstr>
      <vt:lpstr>PTA</vt:lpstr>
      <vt:lpstr>Dia 35</vt:lpstr>
      <vt:lpstr>Dia 36</vt:lpstr>
      <vt:lpstr>Centraal Veneuze Stenose</vt:lpstr>
      <vt:lpstr>Dia 38</vt:lpstr>
      <vt:lpstr>Hero graft</vt:lpstr>
      <vt:lpstr>Klinisch onderzoek</vt:lpstr>
      <vt:lpstr>High flow fistel</vt:lpstr>
      <vt:lpstr>High Flow</vt:lpstr>
      <vt:lpstr>High flow</vt:lpstr>
      <vt:lpstr>High Flow</vt:lpstr>
      <vt:lpstr>Dia 45</vt:lpstr>
      <vt:lpstr>High Flow</vt:lpstr>
      <vt:lpstr>High Flow</vt:lpstr>
      <vt:lpstr>High Flow</vt:lpstr>
      <vt:lpstr>High Flow</vt:lpstr>
      <vt:lpstr>Klinisch onderzoek</vt:lpstr>
      <vt:lpstr>Dia 51</vt:lpstr>
      <vt:lpstr>Swing Segment</vt:lpstr>
      <vt:lpstr>Juxta Anastomotische Stenose</vt:lpstr>
      <vt:lpstr>Dia 54</vt:lpstr>
      <vt:lpstr>Dia 55</vt:lpstr>
      <vt:lpstr>Dia 56</vt:lpstr>
      <vt:lpstr>Besluit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AV fistel</dc:title>
  <dc:creator>Lieven Dedrye</dc:creator>
  <cp:lastModifiedBy>Lieven Dedrye</cp:lastModifiedBy>
  <cp:revision>66</cp:revision>
  <dcterms:created xsi:type="dcterms:W3CDTF">2019-03-10T07:58:15Z</dcterms:created>
  <dcterms:modified xsi:type="dcterms:W3CDTF">2019-03-11T17:07:14Z</dcterms:modified>
</cp:coreProperties>
</file>