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38" r:id="rId2"/>
    <p:sldId id="310" r:id="rId3"/>
    <p:sldId id="311" r:id="rId4"/>
    <p:sldId id="355" r:id="rId5"/>
    <p:sldId id="342" r:id="rId6"/>
    <p:sldId id="343" r:id="rId7"/>
    <p:sldId id="344" r:id="rId8"/>
    <p:sldId id="334" r:id="rId9"/>
    <p:sldId id="359" r:id="rId10"/>
    <p:sldId id="349" r:id="rId11"/>
    <p:sldId id="357" r:id="rId12"/>
    <p:sldId id="358" r:id="rId13"/>
    <p:sldId id="262" r:id="rId14"/>
    <p:sldId id="274" r:id="rId15"/>
    <p:sldId id="348" r:id="rId16"/>
    <p:sldId id="356" r:id="rId17"/>
    <p:sldId id="336" r:id="rId18"/>
    <p:sldId id="339" r:id="rId19"/>
    <p:sldId id="340" r:id="rId20"/>
    <p:sldId id="341" r:id="rId21"/>
    <p:sldId id="345" r:id="rId22"/>
    <p:sldId id="346" r:id="rId23"/>
    <p:sldId id="354" r:id="rId24"/>
    <p:sldId id="347" r:id="rId25"/>
    <p:sldId id="333" r:id="rId26"/>
    <p:sldId id="312" r:id="rId27"/>
    <p:sldId id="320" r:id="rId28"/>
    <p:sldId id="315" r:id="rId29"/>
    <p:sldId id="317" r:id="rId30"/>
    <p:sldId id="318" r:id="rId31"/>
    <p:sldId id="322" r:id="rId32"/>
    <p:sldId id="361" r:id="rId33"/>
    <p:sldId id="323" r:id="rId34"/>
    <p:sldId id="360" r:id="rId3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lly Horspool" initials="SH" lastIdx="1" clrIdx="6">
    <p:extLst/>
  </p:cmAuthor>
  <p:cmAuthor id="1" name="Microsoft Office User" initials="Office" lastIdx="4" clrIdx="0">
    <p:extLst/>
  </p:cmAuthor>
  <p:cmAuthor id="8" name="Sally Horspool" initials="SH [2]" lastIdx="1" clrIdx="7">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Christine Castille" initials="CC" lastIdx="1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53A0"/>
    <a:srgbClr val="FF2600"/>
    <a:srgbClr val="FF7E79"/>
    <a:srgbClr val="99CC00"/>
    <a:srgbClr val="FECF0F"/>
    <a:srgbClr val="057873"/>
    <a:srgbClr val="824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7" autoAdjust="0"/>
    <p:restoredTop sz="93971" autoAdjust="0"/>
  </p:normalViewPr>
  <p:slideViewPr>
    <p:cSldViewPr snapToGrid="0" snapToObjects="1">
      <p:cViewPr>
        <p:scale>
          <a:sx n="64" d="100"/>
          <a:sy n="64" d="100"/>
        </p:scale>
        <p:origin x="712" y="48"/>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snapToObjects="1">
      <p:cViewPr varScale="1">
        <p:scale>
          <a:sx n="98" d="100"/>
          <a:sy n="98" d="100"/>
        </p:scale>
        <p:origin x="4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ubbleChart>
        <c:varyColors val="0"/>
        <c:ser>
          <c:idx val="0"/>
          <c:order val="0"/>
          <c:spPr>
            <a:noFill/>
            <a:ln w="38100">
              <a:solidFill>
                <a:schemeClr val="tx1"/>
              </a:solidFill>
            </a:ln>
            <a:effectLst/>
          </c:spPr>
          <c:invertIfNegative val="0"/>
          <c:trendline>
            <c:spPr>
              <a:ln w="9525" cap="rnd">
                <a:solidFill>
                  <a:schemeClr val="accent1"/>
                </a:solidFill>
              </a:ln>
              <a:effectLst/>
            </c:spPr>
            <c:trendlineType val="linear"/>
            <c:dispRSqr val="0"/>
            <c:dispEq val="0"/>
          </c:trendline>
          <c:xVal>
            <c:numRef>
              <c:f>Blad2!$E$2:$E$82</c:f>
              <c:numCache>
                <c:formatCode>0</c:formatCode>
                <c:ptCount val="81"/>
                <c:pt idx="0">
                  <c:v>1359</c:v>
                </c:pt>
                <c:pt idx="1">
                  <c:v>3105</c:v>
                </c:pt>
                <c:pt idx="2">
                  <c:v>286</c:v>
                </c:pt>
                <c:pt idx="3">
                  <c:v>1033</c:v>
                </c:pt>
                <c:pt idx="4">
                  <c:v>3514</c:v>
                </c:pt>
                <c:pt idx="5">
                  <c:v>3854</c:v>
                </c:pt>
                <c:pt idx="6">
                  <c:v>1709</c:v>
                </c:pt>
                <c:pt idx="7">
                  <c:v>3570</c:v>
                </c:pt>
                <c:pt idx="8">
                  <c:v>4088</c:v>
                </c:pt>
                <c:pt idx="9">
                  <c:v>3661</c:v>
                </c:pt>
                <c:pt idx="10">
                  <c:v>2832</c:v>
                </c:pt>
                <c:pt idx="11">
                  <c:v>2951</c:v>
                </c:pt>
                <c:pt idx="12">
                  <c:v>958</c:v>
                </c:pt>
                <c:pt idx="13">
                  <c:v>3689</c:v>
                </c:pt>
                <c:pt idx="14">
                  <c:v>4147</c:v>
                </c:pt>
                <c:pt idx="15">
                  <c:v>3844</c:v>
                </c:pt>
                <c:pt idx="16">
                  <c:v>12449</c:v>
                </c:pt>
                <c:pt idx="17">
                  <c:v>4989</c:v>
                </c:pt>
                <c:pt idx="18">
                  <c:v>4709</c:v>
                </c:pt>
                <c:pt idx="19">
                  <c:v>8650</c:v>
                </c:pt>
                <c:pt idx="20">
                  <c:v>7351</c:v>
                </c:pt>
                <c:pt idx="21">
                  <c:v>5806</c:v>
                </c:pt>
                <c:pt idx="22">
                  <c:v>11825</c:v>
                </c:pt>
                <c:pt idx="23">
                  <c:v>12091</c:v>
                </c:pt>
                <c:pt idx="24">
                  <c:v>4958</c:v>
                </c:pt>
                <c:pt idx="25">
                  <c:v>7914</c:v>
                </c:pt>
                <c:pt idx="26">
                  <c:v>5237</c:v>
                </c:pt>
                <c:pt idx="27">
                  <c:v>9503</c:v>
                </c:pt>
                <c:pt idx="28">
                  <c:v>8201</c:v>
                </c:pt>
                <c:pt idx="29">
                  <c:v>6701</c:v>
                </c:pt>
                <c:pt idx="30">
                  <c:v>13680</c:v>
                </c:pt>
                <c:pt idx="31">
                  <c:v>4080</c:v>
                </c:pt>
                <c:pt idx="32">
                  <c:v>6046</c:v>
                </c:pt>
                <c:pt idx="33">
                  <c:v>8123</c:v>
                </c:pt>
                <c:pt idx="34">
                  <c:v>9474</c:v>
                </c:pt>
                <c:pt idx="35">
                  <c:v>8748</c:v>
                </c:pt>
                <c:pt idx="36">
                  <c:v>5348</c:v>
                </c:pt>
                <c:pt idx="37">
                  <c:v>5274</c:v>
                </c:pt>
                <c:pt idx="38">
                  <c:v>5908</c:v>
                </c:pt>
                <c:pt idx="39">
                  <c:v>10788</c:v>
                </c:pt>
                <c:pt idx="40">
                  <c:v>25751</c:v>
                </c:pt>
                <c:pt idx="41">
                  <c:v>49928</c:v>
                </c:pt>
                <c:pt idx="42">
                  <c:v>44177</c:v>
                </c:pt>
                <c:pt idx="43">
                  <c:v>41096</c:v>
                </c:pt>
                <c:pt idx="44">
                  <c:v>42158</c:v>
                </c:pt>
                <c:pt idx="45">
                  <c:v>13793</c:v>
                </c:pt>
                <c:pt idx="46">
                  <c:v>20828</c:v>
                </c:pt>
                <c:pt idx="47">
                  <c:v>18267</c:v>
                </c:pt>
                <c:pt idx="48">
                  <c:v>53418</c:v>
                </c:pt>
                <c:pt idx="49">
                  <c:v>37622</c:v>
                </c:pt>
                <c:pt idx="50">
                  <c:v>17575</c:v>
                </c:pt>
                <c:pt idx="51">
                  <c:v>43090</c:v>
                </c:pt>
                <c:pt idx="52">
                  <c:v>36855</c:v>
                </c:pt>
                <c:pt idx="53">
                  <c:v>41936</c:v>
                </c:pt>
                <c:pt idx="54">
                  <c:v>18104</c:v>
                </c:pt>
                <c:pt idx="55">
                  <c:v>43681</c:v>
                </c:pt>
                <c:pt idx="56">
                  <c:v>12665</c:v>
                </c:pt>
                <c:pt idx="57">
                  <c:v>59977</c:v>
                </c:pt>
                <c:pt idx="58">
                  <c:v>61606</c:v>
                </c:pt>
                <c:pt idx="59">
                  <c:v>37293</c:v>
                </c:pt>
                <c:pt idx="60">
                  <c:v>30527</c:v>
                </c:pt>
                <c:pt idx="61">
                  <c:v>38894</c:v>
                </c:pt>
                <c:pt idx="62">
                  <c:v>14118</c:v>
                </c:pt>
                <c:pt idx="63">
                  <c:v>14880</c:v>
                </c:pt>
                <c:pt idx="64">
                  <c:v>45295</c:v>
                </c:pt>
                <c:pt idx="65">
                  <c:v>39427</c:v>
                </c:pt>
                <c:pt idx="66">
                  <c:v>70812</c:v>
                </c:pt>
                <c:pt idx="67">
                  <c:v>12372</c:v>
                </c:pt>
                <c:pt idx="68">
                  <c:v>19813</c:v>
                </c:pt>
                <c:pt idx="69">
                  <c:v>20029</c:v>
                </c:pt>
                <c:pt idx="70">
                  <c:v>52961</c:v>
                </c:pt>
                <c:pt idx="71">
                  <c:v>16496</c:v>
                </c:pt>
                <c:pt idx="72">
                  <c:v>21305</c:v>
                </c:pt>
                <c:pt idx="73">
                  <c:v>27539</c:v>
                </c:pt>
                <c:pt idx="74">
                  <c:v>26528</c:v>
                </c:pt>
                <c:pt idx="75">
                  <c:v>28084</c:v>
                </c:pt>
                <c:pt idx="76">
                  <c:v>51600</c:v>
                </c:pt>
                <c:pt idx="77">
                  <c:v>78813</c:v>
                </c:pt>
                <c:pt idx="78">
                  <c:v>39899</c:v>
                </c:pt>
                <c:pt idx="79">
                  <c:v>15221</c:v>
                </c:pt>
                <c:pt idx="80">
                  <c:v>57467</c:v>
                </c:pt>
              </c:numCache>
            </c:numRef>
          </c:xVal>
          <c:yVal>
            <c:numRef>
              <c:f>Blad2!$F$2:$F$82</c:f>
              <c:numCache>
                <c:formatCode>0.00</c:formatCode>
                <c:ptCount val="81"/>
                <c:pt idx="0">
                  <c:v>0.79</c:v>
                </c:pt>
                <c:pt idx="1">
                  <c:v>4.57</c:v>
                </c:pt>
                <c:pt idx="2">
                  <c:v>3.97</c:v>
                </c:pt>
                <c:pt idx="3">
                  <c:v>0.94</c:v>
                </c:pt>
                <c:pt idx="4">
                  <c:v>2.16</c:v>
                </c:pt>
                <c:pt idx="5">
                  <c:v>1.55</c:v>
                </c:pt>
                <c:pt idx="6">
                  <c:v>1.41</c:v>
                </c:pt>
                <c:pt idx="7">
                  <c:v>1.08</c:v>
                </c:pt>
                <c:pt idx="8">
                  <c:v>5.19</c:v>
                </c:pt>
                <c:pt idx="9">
                  <c:v>0</c:v>
                </c:pt>
                <c:pt idx="10">
                  <c:v>2</c:v>
                </c:pt>
                <c:pt idx="11">
                  <c:v>1.61</c:v>
                </c:pt>
                <c:pt idx="12">
                  <c:v>2.42</c:v>
                </c:pt>
                <c:pt idx="13">
                  <c:v>3.97</c:v>
                </c:pt>
                <c:pt idx="14">
                  <c:v>2.94</c:v>
                </c:pt>
                <c:pt idx="15">
                  <c:v>5.24</c:v>
                </c:pt>
                <c:pt idx="16">
                  <c:v>2.65</c:v>
                </c:pt>
                <c:pt idx="17">
                  <c:v>3.74</c:v>
                </c:pt>
                <c:pt idx="18">
                  <c:v>6.81</c:v>
                </c:pt>
                <c:pt idx="19">
                  <c:v>3.83</c:v>
                </c:pt>
                <c:pt idx="20">
                  <c:v>4.6100000000000003</c:v>
                </c:pt>
                <c:pt idx="21">
                  <c:v>5.41</c:v>
                </c:pt>
                <c:pt idx="22">
                  <c:v>6.77</c:v>
                </c:pt>
                <c:pt idx="23">
                  <c:v>6.39</c:v>
                </c:pt>
                <c:pt idx="24">
                  <c:v>2.84</c:v>
                </c:pt>
                <c:pt idx="25">
                  <c:v>3.04</c:v>
                </c:pt>
                <c:pt idx="26">
                  <c:v>4.0999999999999996</c:v>
                </c:pt>
                <c:pt idx="27">
                  <c:v>2.2999999999999998</c:v>
                </c:pt>
                <c:pt idx="28">
                  <c:v>3.26</c:v>
                </c:pt>
                <c:pt idx="29">
                  <c:v>3.67</c:v>
                </c:pt>
                <c:pt idx="30">
                  <c:v>5.88</c:v>
                </c:pt>
                <c:pt idx="31">
                  <c:v>4.5</c:v>
                </c:pt>
                <c:pt idx="32">
                  <c:v>3.32</c:v>
                </c:pt>
                <c:pt idx="33">
                  <c:v>3.1</c:v>
                </c:pt>
                <c:pt idx="34">
                  <c:v>4.47</c:v>
                </c:pt>
                <c:pt idx="35">
                  <c:v>3.69</c:v>
                </c:pt>
                <c:pt idx="36">
                  <c:v>6.42</c:v>
                </c:pt>
                <c:pt idx="37">
                  <c:v>4.24</c:v>
                </c:pt>
                <c:pt idx="38">
                  <c:v>3.21</c:v>
                </c:pt>
                <c:pt idx="39">
                  <c:v>4.1900000000000004</c:v>
                </c:pt>
                <c:pt idx="40">
                  <c:v>0</c:v>
                </c:pt>
                <c:pt idx="41">
                  <c:v>6.32</c:v>
                </c:pt>
                <c:pt idx="42">
                  <c:v>8.73</c:v>
                </c:pt>
                <c:pt idx="43">
                  <c:v>8.25</c:v>
                </c:pt>
                <c:pt idx="44">
                  <c:v>7.41</c:v>
                </c:pt>
                <c:pt idx="45">
                  <c:v>3.85</c:v>
                </c:pt>
                <c:pt idx="46">
                  <c:v>0</c:v>
                </c:pt>
                <c:pt idx="47">
                  <c:v>6.26</c:v>
                </c:pt>
                <c:pt idx="48">
                  <c:v>9.16</c:v>
                </c:pt>
                <c:pt idx="49">
                  <c:v>2.64</c:v>
                </c:pt>
                <c:pt idx="50">
                  <c:v>5.03</c:v>
                </c:pt>
                <c:pt idx="51">
                  <c:v>7.29</c:v>
                </c:pt>
                <c:pt idx="52">
                  <c:v>9.02</c:v>
                </c:pt>
                <c:pt idx="53">
                  <c:v>8.6999999999999993</c:v>
                </c:pt>
                <c:pt idx="54">
                  <c:v>4.99</c:v>
                </c:pt>
                <c:pt idx="55">
                  <c:v>0</c:v>
                </c:pt>
                <c:pt idx="56">
                  <c:v>4.88</c:v>
                </c:pt>
                <c:pt idx="57">
                  <c:v>7.18</c:v>
                </c:pt>
                <c:pt idx="58">
                  <c:v>5.14</c:v>
                </c:pt>
                <c:pt idx="59">
                  <c:v>4.75</c:v>
                </c:pt>
                <c:pt idx="60">
                  <c:v>6.99</c:v>
                </c:pt>
                <c:pt idx="61">
                  <c:v>8.5500000000000007</c:v>
                </c:pt>
                <c:pt idx="62">
                  <c:v>3.72</c:v>
                </c:pt>
                <c:pt idx="63">
                  <c:v>4.45</c:v>
                </c:pt>
                <c:pt idx="64">
                  <c:v>9.48</c:v>
                </c:pt>
                <c:pt idx="65">
                  <c:v>9.08</c:v>
                </c:pt>
                <c:pt idx="66">
                  <c:v>8.31</c:v>
                </c:pt>
                <c:pt idx="67">
                  <c:v>4.51</c:v>
                </c:pt>
                <c:pt idx="68">
                  <c:v>6.16</c:v>
                </c:pt>
                <c:pt idx="69">
                  <c:v>3.49</c:v>
                </c:pt>
                <c:pt idx="70">
                  <c:v>2.0499999999999998</c:v>
                </c:pt>
                <c:pt idx="71">
                  <c:v>5.84</c:v>
                </c:pt>
                <c:pt idx="72">
                  <c:v>6.62</c:v>
                </c:pt>
                <c:pt idx="73">
                  <c:v>3.99</c:v>
                </c:pt>
                <c:pt idx="74">
                  <c:v>6.4</c:v>
                </c:pt>
                <c:pt idx="75">
                  <c:v>0</c:v>
                </c:pt>
                <c:pt idx="76">
                  <c:v>10.02</c:v>
                </c:pt>
                <c:pt idx="77">
                  <c:v>7.7</c:v>
                </c:pt>
                <c:pt idx="78">
                  <c:v>7.58</c:v>
                </c:pt>
                <c:pt idx="79">
                  <c:v>6.11</c:v>
                </c:pt>
                <c:pt idx="80">
                  <c:v>8.2799999999999994</c:v>
                </c:pt>
              </c:numCache>
            </c:numRef>
          </c:yVal>
          <c:bubbleSize>
            <c:numRef>
              <c:f>Blad2!$G$2:$G$82</c:f>
              <c:numCache>
                <c:formatCode>0.00</c:formatCode>
                <c:ptCount val="81"/>
                <c:pt idx="0">
                  <c:v>4.07</c:v>
                </c:pt>
                <c:pt idx="1">
                  <c:v>1.73</c:v>
                </c:pt>
                <c:pt idx="2">
                  <c:v>0.2</c:v>
                </c:pt>
                <c:pt idx="3">
                  <c:v>0.65</c:v>
                </c:pt>
                <c:pt idx="4">
                  <c:v>2.17</c:v>
                </c:pt>
                <c:pt idx="5">
                  <c:v>3.53</c:v>
                </c:pt>
                <c:pt idx="6">
                  <c:v>0.71</c:v>
                </c:pt>
                <c:pt idx="7">
                  <c:v>7.42</c:v>
                </c:pt>
                <c:pt idx="8">
                  <c:v>6.17</c:v>
                </c:pt>
                <c:pt idx="9">
                  <c:v>0</c:v>
                </c:pt>
                <c:pt idx="10">
                  <c:v>3.75</c:v>
                </c:pt>
                <c:pt idx="11">
                  <c:v>2.74</c:v>
                </c:pt>
                <c:pt idx="12">
                  <c:v>2.15</c:v>
                </c:pt>
                <c:pt idx="13">
                  <c:v>3.35</c:v>
                </c:pt>
                <c:pt idx="14">
                  <c:v>3.35</c:v>
                </c:pt>
                <c:pt idx="15">
                  <c:v>2.5499999999999998</c:v>
                </c:pt>
                <c:pt idx="16">
                  <c:v>3.22</c:v>
                </c:pt>
                <c:pt idx="17">
                  <c:v>0.96</c:v>
                </c:pt>
                <c:pt idx="18">
                  <c:v>3.93</c:v>
                </c:pt>
                <c:pt idx="19">
                  <c:v>1.44</c:v>
                </c:pt>
                <c:pt idx="20">
                  <c:v>1.98</c:v>
                </c:pt>
                <c:pt idx="21">
                  <c:v>1.46</c:v>
                </c:pt>
                <c:pt idx="22">
                  <c:v>0.64</c:v>
                </c:pt>
                <c:pt idx="23">
                  <c:v>1.75</c:v>
                </c:pt>
                <c:pt idx="24">
                  <c:v>2.9</c:v>
                </c:pt>
                <c:pt idx="25">
                  <c:v>6.06</c:v>
                </c:pt>
                <c:pt idx="26">
                  <c:v>5.47</c:v>
                </c:pt>
                <c:pt idx="27">
                  <c:v>4.96</c:v>
                </c:pt>
                <c:pt idx="28">
                  <c:v>3.07</c:v>
                </c:pt>
                <c:pt idx="29">
                  <c:v>6.72</c:v>
                </c:pt>
                <c:pt idx="30">
                  <c:v>1.74</c:v>
                </c:pt>
                <c:pt idx="31">
                  <c:v>1.42</c:v>
                </c:pt>
                <c:pt idx="32">
                  <c:v>2.61</c:v>
                </c:pt>
                <c:pt idx="33">
                  <c:v>1.19</c:v>
                </c:pt>
                <c:pt idx="34">
                  <c:v>3.57</c:v>
                </c:pt>
                <c:pt idx="35">
                  <c:v>0.93</c:v>
                </c:pt>
                <c:pt idx="36">
                  <c:v>2.19</c:v>
                </c:pt>
                <c:pt idx="37">
                  <c:v>0.92</c:v>
                </c:pt>
                <c:pt idx="38">
                  <c:v>3.48</c:v>
                </c:pt>
                <c:pt idx="39">
                  <c:v>1.41</c:v>
                </c:pt>
                <c:pt idx="40">
                  <c:v>0</c:v>
                </c:pt>
                <c:pt idx="41">
                  <c:v>0.84</c:v>
                </c:pt>
                <c:pt idx="42">
                  <c:v>0.71</c:v>
                </c:pt>
                <c:pt idx="43">
                  <c:v>1.36</c:v>
                </c:pt>
                <c:pt idx="44">
                  <c:v>0.85</c:v>
                </c:pt>
                <c:pt idx="45">
                  <c:v>2.94</c:v>
                </c:pt>
                <c:pt idx="46">
                  <c:v>0</c:v>
                </c:pt>
                <c:pt idx="47">
                  <c:v>1.17</c:v>
                </c:pt>
                <c:pt idx="48">
                  <c:v>0.48</c:v>
                </c:pt>
                <c:pt idx="49">
                  <c:v>1.72</c:v>
                </c:pt>
                <c:pt idx="50">
                  <c:v>0.56999999999999995</c:v>
                </c:pt>
                <c:pt idx="51">
                  <c:v>0.59</c:v>
                </c:pt>
                <c:pt idx="52">
                  <c:v>0.83</c:v>
                </c:pt>
                <c:pt idx="53">
                  <c:v>1.4</c:v>
                </c:pt>
                <c:pt idx="54">
                  <c:v>2.2999999999999998</c:v>
                </c:pt>
                <c:pt idx="55">
                  <c:v>0</c:v>
                </c:pt>
                <c:pt idx="56">
                  <c:v>1.3</c:v>
                </c:pt>
                <c:pt idx="57">
                  <c:v>0.32</c:v>
                </c:pt>
                <c:pt idx="58">
                  <c:v>0.8</c:v>
                </c:pt>
                <c:pt idx="59">
                  <c:v>2.35</c:v>
                </c:pt>
                <c:pt idx="60">
                  <c:v>0.97</c:v>
                </c:pt>
                <c:pt idx="61">
                  <c:v>2.83</c:v>
                </c:pt>
                <c:pt idx="62">
                  <c:v>0.72</c:v>
                </c:pt>
                <c:pt idx="63">
                  <c:v>1.46</c:v>
                </c:pt>
                <c:pt idx="64">
                  <c:v>0.78</c:v>
                </c:pt>
                <c:pt idx="65">
                  <c:v>0.43</c:v>
                </c:pt>
                <c:pt idx="66">
                  <c:v>0.28000000000000003</c:v>
                </c:pt>
                <c:pt idx="67">
                  <c:v>1.66</c:v>
                </c:pt>
                <c:pt idx="68">
                  <c:v>2</c:v>
                </c:pt>
                <c:pt idx="69">
                  <c:v>2.2999999999999998</c:v>
                </c:pt>
                <c:pt idx="70">
                  <c:v>3.36</c:v>
                </c:pt>
                <c:pt idx="71">
                  <c:v>1.43</c:v>
                </c:pt>
                <c:pt idx="72">
                  <c:v>1.85</c:v>
                </c:pt>
                <c:pt idx="73">
                  <c:v>2.56</c:v>
                </c:pt>
                <c:pt idx="74">
                  <c:v>0.92</c:v>
                </c:pt>
                <c:pt idx="75">
                  <c:v>0</c:v>
                </c:pt>
                <c:pt idx="76">
                  <c:v>0.38</c:v>
                </c:pt>
                <c:pt idx="77">
                  <c:v>0.53</c:v>
                </c:pt>
                <c:pt idx="78">
                  <c:v>0.39</c:v>
                </c:pt>
                <c:pt idx="79">
                  <c:v>1.89</c:v>
                </c:pt>
                <c:pt idx="80">
                  <c:v>1.1000000000000001</c:v>
                </c:pt>
              </c:numCache>
            </c:numRef>
          </c:bubbleSize>
          <c:bubble3D val="1"/>
          <c:extLst>
            <c:ext xmlns:c16="http://schemas.microsoft.com/office/drawing/2014/chart" uri="{C3380CC4-5D6E-409C-BE32-E72D297353CC}">
              <c16:uniqueId val="{00000001-81E3-490E-8FB2-378DF7BFFB13}"/>
            </c:ext>
          </c:extLst>
        </c:ser>
        <c:dLbls>
          <c:showLegendKey val="0"/>
          <c:showVal val="0"/>
          <c:showCatName val="0"/>
          <c:showSerName val="0"/>
          <c:showPercent val="0"/>
          <c:showBubbleSize val="0"/>
        </c:dLbls>
        <c:bubbleScale val="30"/>
        <c:showNegBubbles val="0"/>
        <c:axId val="52917760"/>
        <c:axId val="52919296"/>
      </c:bubbleChart>
      <c:valAx>
        <c:axId val="52917760"/>
        <c:scaling>
          <c:orientation val="minMax"/>
          <c:max val="90000"/>
          <c:min val="0"/>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nl-BE"/>
          </a:p>
        </c:txPr>
        <c:crossAx val="52919296"/>
        <c:crosses val="autoZero"/>
        <c:crossBetween val="midCat"/>
      </c:valAx>
      <c:valAx>
        <c:axId val="52919296"/>
        <c:scaling>
          <c:orientation val="minMax"/>
          <c:max val="12"/>
          <c:min val="0"/>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nl-BE"/>
          </a:p>
        </c:txPr>
        <c:crossAx val="529177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42970F-02DE-2F4A-B13D-52F9B20EF693}" type="datetimeFigureOut">
              <a:rPr lang="en-US" smtClean="0"/>
              <a:t>3/4/2019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8EB69-6ED1-4E41-B913-B0FA6E8091B1}" type="slidenum">
              <a:rPr lang="en-US" smtClean="0"/>
              <a:t>‹nr.›</a:t>
            </a:fld>
            <a:endParaRPr lang="en-US"/>
          </a:p>
        </p:txBody>
      </p:sp>
    </p:spTree>
    <p:extLst>
      <p:ext uri="{BB962C8B-B14F-4D97-AF65-F5344CB8AC3E}">
        <p14:creationId xmlns:p14="http://schemas.microsoft.com/office/powerpoint/2010/main" val="205726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2DBD9-6E5F-0348-9D96-8568BBEFB7C3}"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00D1A-4C55-B945-9111-A7D64EBB8932}" type="slidenum">
              <a:rPr lang="en-US" smtClean="0"/>
              <a:t>‹nr.›</a:t>
            </a:fld>
            <a:endParaRPr lang="en-US"/>
          </a:p>
        </p:txBody>
      </p:sp>
    </p:spTree>
    <p:extLst>
      <p:ext uri="{BB962C8B-B14F-4D97-AF65-F5344CB8AC3E}">
        <p14:creationId xmlns:p14="http://schemas.microsoft.com/office/powerpoint/2010/main" val="31942099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 I believe to explain what is equity and how it differs from equality</a:t>
            </a:r>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109933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29</a:t>
            </a:fld>
            <a:endParaRPr lang="en-US"/>
          </a:p>
        </p:txBody>
      </p:sp>
    </p:spTree>
    <p:extLst>
      <p:ext uri="{BB962C8B-B14F-4D97-AF65-F5344CB8AC3E}">
        <p14:creationId xmlns:p14="http://schemas.microsoft.com/office/powerpoint/2010/main" val="129389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30</a:t>
            </a:fld>
            <a:endParaRPr lang="en-US"/>
          </a:p>
        </p:txBody>
      </p:sp>
    </p:spTree>
    <p:extLst>
      <p:ext uri="{BB962C8B-B14F-4D97-AF65-F5344CB8AC3E}">
        <p14:creationId xmlns:p14="http://schemas.microsoft.com/office/powerpoint/2010/main" val="251123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31</a:t>
            </a:fld>
            <a:endParaRPr lang="en-US"/>
          </a:p>
        </p:txBody>
      </p:sp>
    </p:spTree>
    <p:extLst>
      <p:ext uri="{BB962C8B-B14F-4D97-AF65-F5344CB8AC3E}">
        <p14:creationId xmlns:p14="http://schemas.microsoft.com/office/powerpoint/2010/main" val="204898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32</a:t>
            </a:fld>
            <a:endParaRPr lang="en-US"/>
          </a:p>
        </p:txBody>
      </p:sp>
    </p:spTree>
    <p:extLst>
      <p:ext uri="{BB962C8B-B14F-4D97-AF65-F5344CB8AC3E}">
        <p14:creationId xmlns:p14="http://schemas.microsoft.com/office/powerpoint/2010/main" val="2304221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33</a:t>
            </a:fld>
            <a:endParaRPr lang="en-US"/>
          </a:p>
        </p:txBody>
      </p:sp>
    </p:spTree>
    <p:extLst>
      <p:ext uri="{BB962C8B-B14F-4D97-AF65-F5344CB8AC3E}">
        <p14:creationId xmlns:p14="http://schemas.microsoft.com/office/powerpoint/2010/main" val="254677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3</a:t>
            </a:fld>
            <a:endParaRPr lang="en-US"/>
          </a:p>
        </p:txBody>
      </p:sp>
    </p:spTree>
    <p:extLst>
      <p:ext uri="{BB962C8B-B14F-4D97-AF65-F5344CB8AC3E}">
        <p14:creationId xmlns:p14="http://schemas.microsoft.com/office/powerpoint/2010/main" val="327582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4</a:t>
            </a:fld>
            <a:endParaRPr lang="en-US"/>
          </a:p>
        </p:txBody>
      </p:sp>
    </p:spTree>
    <p:extLst>
      <p:ext uri="{BB962C8B-B14F-4D97-AF65-F5344CB8AC3E}">
        <p14:creationId xmlns:p14="http://schemas.microsoft.com/office/powerpoint/2010/main" val="376290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5</a:t>
            </a:fld>
            <a:endParaRPr lang="en-US"/>
          </a:p>
        </p:txBody>
      </p:sp>
    </p:spTree>
    <p:extLst>
      <p:ext uri="{BB962C8B-B14F-4D97-AF65-F5344CB8AC3E}">
        <p14:creationId xmlns:p14="http://schemas.microsoft.com/office/powerpoint/2010/main" val="74733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77A4E3F-3561-4DC3-B29D-4C003F60C90A}" type="slidenum">
              <a:rPr lang="nl-NL" smtClean="0"/>
              <a:pPr/>
              <a:t>14</a:t>
            </a:fld>
            <a:endParaRPr lang="nl-NL"/>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17</a:t>
            </a:fld>
            <a:endParaRPr lang="en-US"/>
          </a:p>
        </p:txBody>
      </p:sp>
    </p:spTree>
    <p:extLst>
      <p:ext uri="{BB962C8B-B14F-4D97-AF65-F5344CB8AC3E}">
        <p14:creationId xmlns:p14="http://schemas.microsoft.com/office/powerpoint/2010/main" val="38461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26</a:t>
            </a:fld>
            <a:endParaRPr lang="en-US"/>
          </a:p>
        </p:txBody>
      </p:sp>
    </p:spTree>
    <p:extLst>
      <p:ext uri="{BB962C8B-B14F-4D97-AF65-F5344CB8AC3E}">
        <p14:creationId xmlns:p14="http://schemas.microsoft.com/office/powerpoint/2010/main" val="164716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27</a:t>
            </a:fld>
            <a:endParaRPr lang="en-US"/>
          </a:p>
        </p:txBody>
      </p:sp>
    </p:spTree>
    <p:extLst>
      <p:ext uri="{BB962C8B-B14F-4D97-AF65-F5344CB8AC3E}">
        <p14:creationId xmlns:p14="http://schemas.microsoft.com/office/powerpoint/2010/main" val="66534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00D1A-4C55-B945-9111-A7D64EBB8932}" type="slidenum">
              <a:rPr lang="en-US" smtClean="0"/>
              <a:t>28</a:t>
            </a:fld>
            <a:endParaRPr lang="en-US"/>
          </a:p>
        </p:txBody>
      </p:sp>
    </p:spTree>
    <p:extLst>
      <p:ext uri="{BB962C8B-B14F-4D97-AF65-F5344CB8AC3E}">
        <p14:creationId xmlns:p14="http://schemas.microsoft.com/office/powerpoint/2010/main" val="35087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163069"/>
          </a:xfrm>
          <a:prstGeom prst="rect">
            <a:avLst/>
          </a:prstGeom>
        </p:spPr>
      </p:pic>
      <p:sp>
        <p:nvSpPr>
          <p:cNvPr id="2" name="Title 1"/>
          <p:cNvSpPr>
            <a:spLocks noGrp="1"/>
          </p:cNvSpPr>
          <p:nvPr>
            <p:ph type="ctrTitle"/>
          </p:nvPr>
        </p:nvSpPr>
        <p:spPr bwMode="gray">
          <a:xfrm>
            <a:off x="5296617" y="660179"/>
            <a:ext cx="6895383" cy="2387600"/>
          </a:xfrm>
          <a:noFill/>
        </p:spPr>
        <p:txBody>
          <a:bodyPr anchor="b">
            <a:noAutofit/>
          </a:bodyPr>
          <a:lstStyle>
            <a:lvl1pPr marL="0" marR="0" indent="0" algn="l" defTabSz="914377" rtl="0" eaLnBrk="1" fontAlgn="auto" latinLnBrk="0" hangingPunct="1">
              <a:lnSpc>
                <a:spcPct val="60000"/>
              </a:lnSpc>
              <a:spcBef>
                <a:spcPct val="0"/>
              </a:spcBef>
              <a:spcAft>
                <a:spcPts val="0"/>
              </a:spcAft>
              <a:buClrTx/>
              <a:buSzTx/>
              <a:buFontTx/>
              <a:buNone/>
              <a:tabLst/>
              <a:defRPr lang="en-US" b="1" i="0" baseline="0" smtClean="0">
                <a:effectLst/>
              </a:defRPr>
            </a:lvl1pPr>
          </a:lstStyle>
          <a:p>
            <a:endParaRPr lang="en-US" dirty="0"/>
          </a:p>
        </p:txBody>
      </p:sp>
      <p:grpSp>
        <p:nvGrpSpPr>
          <p:cNvPr id="4" name="Group 3"/>
          <p:cNvGrpSpPr/>
          <p:nvPr userDrawn="1"/>
        </p:nvGrpSpPr>
        <p:grpSpPr bwMode="gray">
          <a:xfrm>
            <a:off x="0" y="6163069"/>
            <a:ext cx="12192000" cy="144000"/>
            <a:chOff x="0" y="6047075"/>
            <a:chExt cx="12192000" cy="108000"/>
          </a:xfrm>
        </p:grpSpPr>
        <p:sp>
          <p:nvSpPr>
            <p:cNvPr id="8" name="Rectangle 5"/>
            <p:cNvSpPr>
              <a:spLocks noChangeArrowheads="1"/>
            </p:cNvSpPr>
            <p:nvPr userDrawn="1"/>
          </p:nvSpPr>
          <p:spPr bwMode="gray">
            <a:xfrm flipV="1">
              <a:off x="2294659" y="6047075"/>
              <a:ext cx="1556472" cy="108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9" name="Rectangle 6"/>
            <p:cNvSpPr>
              <a:spLocks noChangeArrowheads="1"/>
            </p:cNvSpPr>
            <p:nvPr userDrawn="1"/>
          </p:nvSpPr>
          <p:spPr bwMode="gray">
            <a:xfrm flipV="1">
              <a:off x="3851131" y="6047075"/>
              <a:ext cx="582325" cy="10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1" name="Rectangle 7"/>
            <p:cNvSpPr>
              <a:spLocks noChangeArrowheads="1"/>
            </p:cNvSpPr>
            <p:nvPr userDrawn="1"/>
          </p:nvSpPr>
          <p:spPr bwMode="gray">
            <a:xfrm flipV="1">
              <a:off x="6169602" y="6047075"/>
              <a:ext cx="2376920" cy="10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2" name="Rectangle 8"/>
            <p:cNvSpPr>
              <a:spLocks noChangeArrowheads="1"/>
            </p:cNvSpPr>
            <p:nvPr userDrawn="1"/>
          </p:nvSpPr>
          <p:spPr bwMode="gray">
            <a:xfrm flipV="1">
              <a:off x="4433455" y="6047075"/>
              <a:ext cx="584489" cy="1080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3" name="Rectangle 9"/>
            <p:cNvSpPr>
              <a:spLocks noChangeArrowheads="1"/>
            </p:cNvSpPr>
            <p:nvPr userDrawn="1"/>
          </p:nvSpPr>
          <p:spPr bwMode="gray">
            <a:xfrm flipV="1">
              <a:off x="5017943" y="6047075"/>
              <a:ext cx="389659" cy="108000"/>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4" name="Rectangle 10"/>
            <p:cNvSpPr>
              <a:spLocks noChangeArrowheads="1"/>
            </p:cNvSpPr>
            <p:nvPr userDrawn="1"/>
          </p:nvSpPr>
          <p:spPr bwMode="gray">
            <a:xfrm flipV="1">
              <a:off x="5407602" y="6047075"/>
              <a:ext cx="762000" cy="10800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11"/>
            <p:cNvSpPr>
              <a:spLocks noChangeArrowheads="1"/>
            </p:cNvSpPr>
            <p:nvPr userDrawn="1"/>
          </p:nvSpPr>
          <p:spPr bwMode="gray">
            <a:xfrm flipV="1">
              <a:off x="8546523" y="6047075"/>
              <a:ext cx="3645477" cy="10800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12"/>
            <p:cNvSpPr>
              <a:spLocks noChangeArrowheads="1"/>
            </p:cNvSpPr>
            <p:nvPr userDrawn="1"/>
          </p:nvSpPr>
          <p:spPr bwMode="gray">
            <a:xfrm flipV="1">
              <a:off x="0" y="6047075"/>
              <a:ext cx="2294659" cy="1080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311085" y="5648304"/>
            <a:ext cx="1173531" cy="1173531"/>
          </a:xfrm>
          <a:prstGeom prst="rect">
            <a:avLst/>
          </a:prstGeom>
        </p:spPr>
      </p:pic>
      <p:sp>
        <p:nvSpPr>
          <p:cNvPr id="17" name="Footer Placeholder 3"/>
          <p:cNvSpPr txBox="1">
            <a:spLocks/>
          </p:cNvSpPr>
          <p:nvPr userDrawn="1"/>
        </p:nvSpPr>
        <p:spPr bwMode="gray">
          <a:xfrm>
            <a:off x="6182501" y="6400411"/>
            <a:ext cx="4283799" cy="288000"/>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accent3"/>
                </a:solidFill>
              </a:rPr>
              <a:t>Advancing Worldwide Kidney Health</a:t>
            </a:r>
            <a:endParaRPr lang="en-US" sz="1200" dirty="0">
              <a:solidFill>
                <a:schemeClr val="accent3"/>
              </a:solidFill>
            </a:endParaRPr>
          </a:p>
        </p:txBody>
      </p:sp>
      <p:sp>
        <p:nvSpPr>
          <p:cNvPr id="21" name="TextBox 20"/>
          <p:cNvSpPr txBox="1"/>
          <p:nvPr userDrawn="1"/>
        </p:nvSpPr>
        <p:spPr bwMode="gray">
          <a:xfrm>
            <a:off x="832280" y="6400414"/>
            <a:ext cx="2871748" cy="276999"/>
          </a:xfrm>
          <a:prstGeom prst="rect">
            <a:avLst/>
          </a:prstGeom>
          <a:solidFill>
            <a:schemeClr val="bg1"/>
          </a:solidFill>
        </p:spPr>
        <p:txBody>
          <a:bodyPr wrap="none" rtlCol="0">
            <a:spAutoFit/>
          </a:bodyPr>
          <a:lstStyle/>
          <a:p>
            <a:pPr algn="l"/>
            <a:r>
              <a:rPr lang="en-US" sz="1200" dirty="0"/>
              <a:t>INTERNATIONAL SOCIETY OF NEPHROLOGY</a:t>
            </a:r>
          </a:p>
        </p:txBody>
      </p:sp>
    </p:spTree>
    <p:extLst>
      <p:ext uri="{BB962C8B-B14F-4D97-AF65-F5344CB8AC3E}">
        <p14:creationId xmlns:p14="http://schemas.microsoft.com/office/powerpoint/2010/main" val="1962750880"/>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8200" y="365125"/>
            <a:ext cx="10514013" cy="1240579"/>
          </a:xfrm>
        </p:spPr>
        <p:txBody>
          <a:bodyPr/>
          <a:lstStyle/>
          <a:p>
            <a:r>
              <a:rPr lang="en-US" dirty="0"/>
              <a:t>CLICK TO EDIT MASTER TITLE STYLE</a:t>
            </a:r>
          </a:p>
        </p:txBody>
      </p:sp>
      <p:sp>
        <p:nvSpPr>
          <p:cNvPr id="3" name="Content Placeholder 2"/>
          <p:cNvSpPr>
            <a:spLocks noGrp="1"/>
          </p:cNvSpPr>
          <p:nvPr>
            <p:ph sz="half" idx="1"/>
          </p:nvPr>
        </p:nvSpPr>
        <p:spPr bwMode="gray">
          <a:xfrm>
            <a:off x="838200" y="1825625"/>
            <a:ext cx="3457006"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gray">
          <a:xfrm>
            <a:off x="7895205" y="1825625"/>
            <a:ext cx="3457007"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bwMode="gray"/>
        <p:txBody>
          <a:bodyPr/>
          <a:lstStyle/>
          <a:p>
            <a:fld id="{CDFE823C-0E84-EC41-B997-7C736862664E}" type="slidenum">
              <a:rPr lang="en-US" smtClean="0"/>
              <a:t>‹nr.›</a:t>
            </a:fld>
            <a:endParaRPr lang="en-US"/>
          </a:p>
        </p:txBody>
      </p:sp>
      <p:sp>
        <p:nvSpPr>
          <p:cNvPr id="9" name="Footer Placeholder 4"/>
          <p:cNvSpPr>
            <a:spLocks noGrp="1"/>
          </p:cNvSpPr>
          <p:nvPr>
            <p:ph type="ftr" sz="quarter" idx="3"/>
          </p:nvPr>
        </p:nvSpPr>
        <p:spPr bwMode="gray">
          <a:xfrm>
            <a:off x="838202" y="6394913"/>
            <a:ext cx="1197123" cy="276999"/>
          </a:xfrm>
          <a:prstGeom prst="rect">
            <a:avLst/>
          </a:prstGeom>
          <a:solidFill>
            <a:schemeClr val="bg1"/>
          </a:solidFill>
        </p:spPr>
        <p:txBody>
          <a:bodyPr vert="horz" wrap="none" lIns="91440" tIns="45720" rIns="91440" bIns="45720" rtlCol="0" anchor="ctr">
            <a:spAutoFit/>
          </a:bodyPr>
          <a:lstStyle>
            <a:lvl1pPr algn="l">
              <a:defRPr sz="1200">
                <a:solidFill>
                  <a:schemeClr val="tx1"/>
                </a:solidFill>
              </a:defRPr>
            </a:lvl1pPr>
          </a:lstStyle>
          <a:p>
            <a:r>
              <a:rPr lang="en-GB"/>
              <a:t>CHAPTER NAME</a:t>
            </a:r>
            <a:endParaRPr lang="en-GB" dirty="0"/>
          </a:p>
        </p:txBody>
      </p:sp>
      <p:sp>
        <p:nvSpPr>
          <p:cNvPr id="6" name="Content Placeholder 5"/>
          <p:cNvSpPr>
            <a:spLocks noGrp="1"/>
          </p:cNvSpPr>
          <p:nvPr>
            <p:ph sz="quarter" idx="13"/>
          </p:nvPr>
        </p:nvSpPr>
        <p:spPr>
          <a:xfrm>
            <a:off x="4367206" y="1825624"/>
            <a:ext cx="34560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9510254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MASTER TITLE STYLE</a:t>
            </a:r>
          </a:p>
        </p:txBody>
      </p:sp>
      <p:sp>
        <p:nvSpPr>
          <p:cNvPr id="5" name="Slide Number Placeholder 4"/>
          <p:cNvSpPr>
            <a:spLocks noGrp="1"/>
          </p:cNvSpPr>
          <p:nvPr>
            <p:ph type="sldNum" sz="quarter" idx="12"/>
          </p:nvPr>
        </p:nvSpPr>
        <p:spPr bwMode="gray"/>
        <p:txBody>
          <a:bodyPr/>
          <a:lstStyle/>
          <a:p>
            <a:fld id="{CDFE823C-0E84-EC41-B997-7C736862664E}" type="slidenum">
              <a:rPr lang="en-US" smtClean="0"/>
              <a:t>‹nr.›</a:t>
            </a:fld>
            <a:endParaRPr lang="en-US"/>
          </a:p>
        </p:txBody>
      </p:sp>
      <p:sp>
        <p:nvSpPr>
          <p:cNvPr id="7" name="Footer Placeholder 4"/>
          <p:cNvSpPr>
            <a:spLocks noGrp="1"/>
          </p:cNvSpPr>
          <p:nvPr>
            <p:ph type="ftr" sz="quarter" idx="3"/>
          </p:nvPr>
        </p:nvSpPr>
        <p:spPr bwMode="gray">
          <a:xfrm>
            <a:off x="838202" y="6394913"/>
            <a:ext cx="1197123" cy="276999"/>
          </a:xfrm>
          <a:prstGeom prst="rect">
            <a:avLst/>
          </a:prstGeom>
          <a:solidFill>
            <a:schemeClr val="bg1"/>
          </a:solidFill>
        </p:spPr>
        <p:txBody>
          <a:bodyPr vert="horz" wrap="none" lIns="91440" tIns="45720" rIns="91440" bIns="45720" rtlCol="0" anchor="ctr">
            <a:spAutoFit/>
          </a:bodyPr>
          <a:lstStyle>
            <a:lvl1pPr algn="l">
              <a:defRPr sz="1200">
                <a:solidFill>
                  <a:schemeClr val="tx1"/>
                </a:solidFill>
              </a:defRPr>
            </a:lvl1pPr>
          </a:lstStyle>
          <a:p>
            <a:r>
              <a:rPr lang="en-GB"/>
              <a:t>CHAPTER NAME</a:t>
            </a:r>
            <a:endParaRPr lang="en-GB" dirty="0"/>
          </a:p>
        </p:txBody>
      </p:sp>
    </p:spTree>
    <p:extLst>
      <p:ext uri="{BB962C8B-B14F-4D97-AF65-F5344CB8AC3E}">
        <p14:creationId xmlns:p14="http://schemas.microsoft.com/office/powerpoint/2010/main" val="14152789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gray"/>
        <p:txBody>
          <a:bodyPr/>
          <a:lstStyle/>
          <a:p>
            <a:fld id="{CDFE823C-0E84-EC41-B997-7C736862664E}" type="slidenum">
              <a:rPr lang="en-US" smtClean="0"/>
              <a:t>‹nr.›</a:t>
            </a:fld>
            <a:endParaRPr lang="en-US"/>
          </a:p>
        </p:txBody>
      </p:sp>
      <p:sp>
        <p:nvSpPr>
          <p:cNvPr id="6" name="Footer Placeholder 4"/>
          <p:cNvSpPr>
            <a:spLocks noGrp="1"/>
          </p:cNvSpPr>
          <p:nvPr>
            <p:ph type="ftr" sz="quarter" idx="3"/>
          </p:nvPr>
        </p:nvSpPr>
        <p:spPr bwMode="gray">
          <a:xfrm>
            <a:off x="838202" y="6394913"/>
            <a:ext cx="1197123" cy="276999"/>
          </a:xfrm>
          <a:prstGeom prst="rect">
            <a:avLst/>
          </a:prstGeom>
          <a:solidFill>
            <a:schemeClr val="bg1"/>
          </a:solidFill>
        </p:spPr>
        <p:txBody>
          <a:bodyPr vert="horz" wrap="none" lIns="91440" tIns="45720" rIns="91440" bIns="45720" rtlCol="0" anchor="ctr">
            <a:spAutoFit/>
          </a:bodyPr>
          <a:lstStyle>
            <a:lvl1pPr algn="l">
              <a:defRPr sz="1200">
                <a:solidFill>
                  <a:schemeClr val="tx1"/>
                </a:solidFill>
              </a:defRPr>
            </a:lvl1pPr>
          </a:lstStyle>
          <a:p>
            <a:r>
              <a:rPr lang="en-GB" dirty="0"/>
              <a:t>CHAPTER NAME</a:t>
            </a:r>
          </a:p>
        </p:txBody>
      </p:sp>
    </p:spTree>
    <p:extLst>
      <p:ext uri="{BB962C8B-B14F-4D97-AF65-F5344CB8AC3E}">
        <p14:creationId xmlns:p14="http://schemas.microsoft.com/office/powerpoint/2010/main" val="139488361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5DDD02B1-3ED7-42E3-94F1-8AC679B1AE15}" type="datetimeFigureOut">
              <a:rPr lang="nl-BE" smtClean="0"/>
              <a:pPr/>
              <a:t>4/03/2019</a:t>
            </a:fld>
            <a:endParaRPr lang="nl-BE"/>
          </a:p>
        </p:txBody>
      </p:sp>
      <p:sp>
        <p:nvSpPr>
          <p:cNvPr id="5" name="Tijdelijke aanduiding voor voettekst 4"/>
          <p:cNvSpPr>
            <a:spLocks noGrp="1"/>
          </p:cNvSpPr>
          <p:nvPr>
            <p:ph type="ftr" sz="quarter" idx="11"/>
          </p:nvPr>
        </p:nvSpPr>
        <p:spPr>
          <a:xfrm>
            <a:off x="838202" y="6394913"/>
            <a:ext cx="184731" cy="276999"/>
          </a:xfrm>
        </p:spPr>
        <p:txBody>
          <a:bodyPr/>
          <a:lstStyle/>
          <a:p>
            <a:endParaRPr lang="nl-BE"/>
          </a:p>
        </p:txBody>
      </p:sp>
      <p:sp>
        <p:nvSpPr>
          <p:cNvPr id="6" name="Tijdelijke aanduiding voor dianummer 5"/>
          <p:cNvSpPr>
            <a:spLocks noGrp="1"/>
          </p:cNvSpPr>
          <p:nvPr>
            <p:ph type="sldNum" sz="quarter" idx="12"/>
          </p:nvPr>
        </p:nvSpPr>
        <p:spPr/>
        <p:txBody>
          <a:bodyPr/>
          <a:lstStyle/>
          <a:p>
            <a:fld id="{325EA81D-AED9-492B-85C7-4D174237A8F4}" type="slidenum">
              <a:rPr lang="nl-BE" smtClean="0"/>
              <a:pPr/>
              <a:t>‹nr.›</a:t>
            </a:fld>
            <a:endParaRPr lang="nl-BE"/>
          </a:p>
        </p:txBody>
      </p:sp>
    </p:spTree>
    <p:extLst>
      <p:ext uri="{BB962C8B-B14F-4D97-AF65-F5344CB8AC3E}">
        <p14:creationId xmlns:p14="http://schemas.microsoft.com/office/powerpoint/2010/main" val="31299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163069"/>
          </a:xfrm>
          <a:prstGeom prst="rect">
            <a:avLst/>
          </a:prstGeom>
        </p:spPr>
      </p:pic>
      <p:sp>
        <p:nvSpPr>
          <p:cNvPr id="2" name="Title 1"/>
          <p:cNvSpPr>
            <a:spLocks noGrp="1"/>
          </p:cNvSpPr>
          <p:nvPr>
            <p:ph type="ctrTitle" hasCustomPrompt="1"/>
          </p:nvPr>
        </p:nvSpPr>
        <p:spPr bwMode="gray">
          <a:xfrm>
            <a:off x="6115012" y="1300493"/>
            <a:ext cx="5237202" cy="2387600"/>
          </a:xfrm>
          <a:noFill/>
        </p:spPr>
        <p:txBody>
          <a:bodyPr anchor="t">
            <a:noAutofit/>
          </a:bodyPr>
          <a:lstStyle>
            <a:lvl1pPr algn="l">
              <a:lnSpc>
                <a:spcPct val="80000"/>
              </a:lnSpc>
              <a:defRPr sz="4800" b="1">
                <a:solidFill>
                  <a:schemeClr val="bg1">
                    <a:alpha val="50000"/>
                  </a:schemeClr>
                </a:solidFill>
              </a:defRPr>
            </a:lvl1pPr>
          </a:lstStyle>
          <a:p>
            <a:r>
              <a:rPr lang="en-US" dirty="0"/>
              <a:t>IMPROVING</a:t>
            </a:r>
            <a:br>
              <a:rPr lang="en-US" dirty="0"/>
            </a:br>
            <a:r>
              <a:rPr lang="en-US" dirty="0"/>
              <a:t>KIDNEY CARE</a:t>
            </a:r>
            <a:br>
              <a:rPr lang="en-US" dirty="0"/>
            </a:br>
            <a:r>
              <a:rPr lang="en-US" dirty="0"/>
              <a:t>WORLDWIDE</a:t>
            </a:r>
          </a:p>
        </p:txBody>
      </p:sp>
      <p:grpSp>
        <p:nvGrpSpPr>
          <p:cNvPr id="4" name="Group 3"/>
          <p:cNvGrpSpPr/>
          <p:nvPr userDrawn="1"/>
        </p:nvGrpSpPr>
        <p:grpSpPr bwMode="gray">
          <a:xfrm>
            <a:off x="0" y="6163069"/>
            <a:ext cx="12192000" cy="144000"/>
            <a:chOff x="0" y="6047075"/>
            <a:chExt cx="12192000" cy="108000"/>
          </a:xfrm>
        </p:grpSpPr>
        <p:sp>
          <p:nvSpPr>
            <p:cNvPr id="8" name="Rectangle 5"/>
            <p:cNvSpPr>
              <a:spLocks noChangeArrowheads="1"/>
            </p:cNvSpPr>
            <p:nvPr userDrawn="1"/>
          </p:nvSpPr>
          <p:spPr bwMode="gray">
            <a:xfrm flipV="1">
              <a:off x="2294659" y="6047075"/>
              <a:ext cx="1556472" cy="108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9" name="Rectangle 6"/>
            <p:cNvSpPr>
              <a:spLocks noChangeArrowheads="1"/>
            </p:cNvSpPr>
            <p:nvPr userDrawn="1"/>
          </p:nvSpPr>
          <p:spPr bwMode="gray">
            <a:xfrm flipV="1">
              <a:off x="3851131" y="6047075"/>
              <a:ext cx="582325" cy="10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1" name="Rectangle 7"/>
            <p:cNvSpPr>
              <a:spLocks noChangeArrowheads="1"/>
            </p:cNvSpPr>
            <p:nvPr userDrawn="1"/>
          </p:nvSpPr>
          <p:spPr bwMode="gray">
            <a:xfrm flipV="1">
              <a:off x="6169602" y="6047075"/>
              <a:ext cx="2376920" cy="10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2" name="Rectangle 8"/>
            <p:cNvSpPr>
              <a:spLocks noChangeArrowheads="1"/>
            </p:cNvSpPr>
            <p:nvPr userDrawn="1"/>
          </p:nvSpPr>
          <p:spPr bwMode="gray">
            <a:xfrm flipV="1">
              <a:off x="4433455" y="6047075"/>
              <a:ext cx="584489" cy="1080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3" name="Rectangle 9"/>
            <p:cNvSpPr>
              <a:spLocks noChangeArrowheads="1"/>
            </p:cNvSpPr>
            <p:nvPr userDrawn="1"/>
          </p:nvSpPr>
          <p:spPr bwMode="gray">
            <a:xfrm flipV="1">
              <a:off x="5017943" y="6047075"/>
              <a:ext cx="389659" cy="108000"/>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4" name="Rectangle 10"/>
            <p:cNvSpPr>
              <a:spLocks noChangeArrowheads="1"/>
            </p:cNvSpPr>
            <p:nvPr userDrawn="1"/>
          </p:nvSpPr>
          <p:spPr bwMode="gray">
            <a:xfrm flipV="1">
              <a:off x="5407602" y="6047075"/>
              <a:ext cx="762000" cy="10800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11"/>
            <p:cNvSpPr>
              <a:spLocks noChangeArrowheads="1"/>
            </p:cNvSpPr>
            <p:nvPr userDrawn="1"/>
          </p:nvSpPr>
          <p:spPr bwMode="gray">
            <a:xfrm flipV="1">
              <a:off x="8546523" y="6047075"/>
              <a:ext cx="3645477" cy="10800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12"/>
            <p:cNvSpPr>
              <a:spLocks noChangeArrowheads="1"/>
            </p:cNvSpPr>
            <p:nvPr userDrawn="1"/>
          </p:nvSpPr>
          <p:spPr bwMode="gray">
            <a:xfrm flipV="1">
              <a:off x="0" y="6047075"/>
              <a:ext cx="2294659" cy="1080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311085" y="5648304"/>
            <a:ext cx="1173531" cy="1173531"/>
          </a:xfrm>
          <a:prstGeom prst="rect">
            <a:avLst/>
          </a:prstGeom>
        </p:spPr>
      </p:pic>
      <p:sp>
        <p:nvSpPr>
          <p:cNvPr id="17" name="Footer Placeholder 3"/>
          <p:cNvSpPr txBox="1">
            <a:spLocks/>
          </p:cNvSpPr>
          <p:nvPr userDrawn="1"/>
        </p:nvSpPr>
        <p:spPr bwMode="gray">
          <a:xfrm>
            <a:off x="6182501" y="6400411"/>
            <a:ext cx="4283799" cy="288000"/>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accent3"/>
                </a:solidFill>
              </a:rPr>
              <a:t>Advancing Worldwide Kidney Health</a:t>
            </a:r>
            <a:endParaRPr lang="en-US" sz="1200" dirty="0">
              <a:solidFill>
                <a:schemeClr val="accent3"/>
              </a:solidFill>
            </a:endParaRPr>
          </a:p>
        </p:txBody>
      </p:sp>
      <p:sp>
        <p:nvSpPr>
          <p:cNvPr id="19" name="TextBox 18"/>
          <p:cNvSpPr txBox="1"/>
          <p:nvPr userDrawn="1"/>
        </p:nvSpPr>
        <p:spPr bwMode="gray">
          <a:xfrm>
            <a:off x="832280" y="6400414"/>
            <a:ext cx="2871748" cy="276999"/>
          </a:xfrm>
          <a:prstGeom prst="rect">
            <a:avLst/>
          </a:prstGeom>
          <a:solidFill>
            <a:schemeClr val="bg1"/>
          </a:solidFill>
        </p:spPr>
        <p:txBody>
          <a:bodyPr wrap="none" rtlCol="0">
            <a:spAutoFit/>
          </a:bodyPr>
          <a:lstStyle/>
          <a:p>
            <a:pPr algn="l"/>
            <a:r>
              <a:rPr lang="en-US" sz="1200" dirty="0"/>
              <a:t>INTERNATIONAL SOCIETY OF NEPHROLOGY</a:t>
            </a:r>
          </a:p>
        </p:txBody>
      </p:sp>
      <p:sp>
        <p:nvSpPr>
          <p:cNvPr id="18" name="Freeform 17"/>
          <p:cNvSpPr>
            <a:spLocks noEditPoints="1"/>
          </p:cNvSpPr>
          <p:nvPr userDrawn="1"/>
        </p:nvSpPr>
        <p:spPr bwMode="gray">
          <a:xfrm>
            <a:off x="4227616" y="3580093"/>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Freeform 20"/>
          <p:cNvSpPr>
            <a:spLocks noEditPoints="1"/>
          </p:cNvSpPr>
          <p:nvPr userDrawn="1"/>
        </p:nvSpPr>
        <p:spPr bwMode="gray">
          <a:xfrm>
            <a:off x="-10782794" y="3580093"/>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2" name="Freeform 21"/>
          <p:cNvSpPr>
            <a:spLocks noEditPoints="1"/>
          </p:cNvSpPr>
          <p:nvPr userDrawn="1"/>
        </p:nvSpPr>
        <p:spPr bwMode="gray">
          <a:xfrm>
            <a:off x="0" y="5272415"/>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4" name="Rectangle 23"/>
          <p:cNvSpPr/>
          <p:nvPr userDrawn="1"/>
        </p:nvSpPr>
        <p:spPr bwMode="gray">
          <a:xfrm>
            <a:off x="6111173" y="5371702"/>
            <a:ext cx="5309281" cy="1200329"/>
          </a:xfrm>
          <a:prstGeom prst="rect">
            <a:avLst/>
          </a:prstGeom>
        </p:spPr>
        <p:txBody>
          <a:bodyPr wrap="square" lIns="0" rIns="0">
            <a:spAutoFit/>
          </a:bodyPr>
          <a:lstStyle/>
          <a:p>
            <a:r>
              <a:rPr lang="en-GB" sz="3600" b="1" dirty="0" err="1">
                <a:solidFill>
                  <a:schemeClr val="bg1">
                    <a:alpha val="50000"/>
                  </a:schemeClr>
                </a:solidFill>
                <a:latin typeface="+mj-lt"/>
                <a:ea typeface="+mj-ea"/>
                <a:cs typeface="+mj-cs"/>
              </a:rPr>
              <a:t>www.theisn.org</a:t>
            </a:r>
            <a:endParaRPr lang="en-GB" sz="3600" b="1" dirty="0">
              <a:solidFill>
                <a:schemeClr val="bg1">
                  <a:alpha val="50000"/>
                </a:schemeClr>
              </a:solidFill>
              <a:latin typeface="+mj-lt"/>
              <a:ea typeface="+mj-ea"/>
              <a:cs typeface="+mj-cs"/>
            </a:endParaRPr>
          </a:p>
          <a:p>
            <a:endParaRPr lang="en-GB" sz="3600" dirty="0"/>
          </a:p>
        </p:txBody>
      </p:sp>
      <p:sp>
        <p:nvSpPr>
          <p:cNvPr id="25" name="Rectangle 24"/>
          <p:cNvSpPr/>
          <p:nvPr userDrawn="1"/>
        </p:nvSpPr>
        <p:spPr bwMode="gray">
          <a:xfrm>
            <a:off x="6096601" y="4828152"/>
            <a:ext cx="5309281" cy="515654"/>
          </a:xfrm>
          <a:prstGeom prst="rect">
            <a:avLst/>
          </a:prstGeom>
        </p:spPr>
        <p:txBody>
          <a:bodyPr wrap="square" lIns="0" rIns="0">
            <a:spAutoFit/>
          </a:bodyPr>
          <a:lstStyle/>
          <a:p>
            <a:r>
              <a:rPr lang="en-GB" sz="1400" b="1" dirty="0">
                <a:solidFill>
                  <a:schemeClr val="bg1">
                    <a:alpha val="50000"/>
                  </a:schemeClr>
                </a:solidFill>
                <a:latin typeface="+mj-lt"/>
                <a:ea typeface="+mj-ea"/>
                <a:cs typeface="+mj-cs"/>
              </a:rPr>
              <a:t>Not a member yet? www.theisn.org/join</a:t>
            </a:r>
          </a:p>
          <a:p>
            <a:endParaRPr lang="en-GB" sz="1351" dirty="0"/>
          </a:p>
        </p:txBody>
      </p:sp>
    </p:spTree>
    <p:extLst>
      <p:ext uri="{BB962C8B-B14F-4D97-AF65-F5344CB8AC3E}">
        <p14:creationId xmlns:p14="http://schemas.microsoft.com/office/powerpoint/2010/main" val="4079422991"/>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MASTER TITLE STYLE</a:t>
            </a:r>
          </a:p>
        </p:txBody>
      </p:sp>
      <p:sp>
        <p:nvSpPr>
          <p:cNvPr id="3" name="Content Placeholder 2"/>
          <p:cNvSpPr>
            <a:spLocks noGrp="1"/>
          </p:cNvSpPr>
          <p:nvPr>
            <p:ph idx="1"/>
          </p:nvPr>
        </p:nvSpPr>
        <p:spPr bwMode="gray"/>
        <p:txBody>
          <a:bodyPr/>
          <a:lstStyle>
            <a:lvl1pPr>
              <a:spcBef>
                <a:spcPts val="0"/>
              </a:spcBef>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bwMode="gray"/>
        <p:txBody>
          <a:bodyPr wrap="none"/>
          <a:lstStyle/>
          <a:p>
            <a:r>
              <a:rPr lang="en-US" dirty="0"/>
              <a:t>CHAPTER NAME</a:t>
            </a:r>
          </a:p>
        </p:txBody>
      </p:sp>
      <p:sp>
        <p:nvSpPr>
          <p:cNvPr id="6" name="Slide Number Placeholder 5"/>
          <p:cNvSpPr>
            <a:spLocks noGrp="1"/>
          </p:cNvSpPr>
          <p:nvPr>
            <p:ph type="sldNum" sz="quarter" idx="12"/>
          </p:nvPr>
        </p:nvSpPr>
        <p:spPr bwMode="gray"/>
        <p:txBody>
          <a:bodyPr/>
          <a:lstStyle/>
          <a:p>
            <a:fld id="{CDFE823C-0E84-EC41-B997-7C736862664E}" type="slidenum">
              <a:rPr lang="en-US" smtClean="0"/>
              <a:t>‹nr.›</a:t>
            </a:fld>
            <a:endParaRPr lang="en-US"/>
          </a:p>
        </p:txBody>
      </p:sp>
    </p:spTree>
    <p:extLst>
      <p:ext uri="{BB962C8B-B14F-4D97-AF65-F5344CB8AC3E}">
        <p14:creationId xmlns:p14="http://schemas.microsoft.com/office/powerpoint/2010/main" val="457738593"/>
      </p:ext>
    </p:extLst>
  </p:cSld>
  <p:clrMapOvr>
    <a:masterClrMapping/>
  </p:clrMapOvr>
  <p:transition spd="slow">
    <p:strips dir="rd"/>
  </p:transition>
  <p:extLst mod="1">
    <p:ext uri="{DCECCB84-F9BA-43D5-87BE-67443E8EF086}">
      <p15:sldGuideLst xmlns:p15="http://schemas.microsoft.com/office/powerpoint/2012/main">
        <p15:guide id="1" orient="horz" pos="252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bwMode="gray">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0" y="0"/>
            <a:ext cx="12192000" cy="160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1" name="Rectangle 10"/>
          <p:cNvSpPr/>
          <p:nvPr userDrawn="1"/>
        </p:nvSpPr>
        <p:spPr bwMode="gray">
          <a:xfrm>
            <a:off x="10897071" y="6400411"/>
            <a:ext cx="576000" cy="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74776" y="6282338"/>
            <a:ext cx="539497" cy="539497"/>
          </a:xfrm>
          <a:prstGeom prst="rect">
            <a:avLst/>
          </a:prstGeom>
        </p:spPr>
      </p:pic>
      <p:sp>
        <p:nvSpPr>
          <p:cNvPr id="2" name="Title 1"/>
          <p:cNvSpPr>
            <a:spLocks noGrp="1"/>
          </p:cNvSpPr>
          <p:nvPr>
            <p:ph type="title" hasCustomPrompt="1"/>
          </p:nvPr>
        </p:nvSpPr>
        <p:spPr bwMode="gray"/>
        <p:txBody>
          <a:bodyPr/>
          <a:lstStyle/>
          <a:p>
            <a:r>
              <a:rPr lang="en-US" dirty="0"/>
              <a:t>CLICK TO EDIT MASTER TITLE STYLE</a:t>
            </a:r>
          </a:p>
        </p:txBody>
      </p:sp>
      <p:sp>
        <p:nvSpPr>
          <p:cNvPr id="3" name="Content Placeholder 2"/>
          <p:cNvSpPr>
            <a:spLocks noGrp="1"/>
          </p:cNvSpPr>
          <p:nvPr>
            <p:ph idx="1"/>
          </p:nvPr>
        </p:nvSpPr>
        <p:spPr bwMode="gray"/>
        <p:txBody>
          <a:bodyPr/>
          <a:lstStyle>
            <a:lvl1pPr>
              <a:spcBef>
                <a:spcPts val="0"/>
              </a:spcBef>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bwMode="gray">
          <a:solidFill>
            <a:schemeClr val="bg2"/>
          </a:solidFill>
        </p:spPr>
        <p:txBody>
          <a:bodyPr/>
          <a:lstStyle>
            <a:lvl1pPr>
              <a:defRPr>
                <a:solidFill>
                  <a:schemeClr val="bg1"/>
                </a:solidFill>
              </a:defRPr>
            </a:lvl1pPr>
          </a:lstStyle>
          <a:p>
            <a:fld id="{CDFE823C-0E84-EC41-B997-7C736862664E}" type="slidenum">
              <a:rPr lang="en-US" smtClean="0"/>
              <a:pPr/>
              <a:t>‹nr.›</a:t>
            </a:fld>
            <a:endParaRPr lang="en-US"/>
          </a:p>
        </p:txBody>
      </p:sp>
      <p:grpSp>
        <p:nvGrpSpPr>
          <p:cNvPr id="13" name="Group 12"/>
          <p:cNvGrpSpPr/>
          <p:nvPr userDrawn="1"/>
        </p:nvGrpSpPr>
        <p:grpSpPr bwMode="gray">
          <a:xfrm flipV="1">
            <a:off x="0" y="1605703"/>
            <a:ext cx="12192000" cy="108000"/>
            <a:chOff x="1624013" y="3373438"/>
            <a:chExt cx="8940800" cy="115888"/>
          </a:xfrm>
        </p:grpSpPr>
        <p:sp>
          <p:nvSpPr>
            <p:cNvPr id="14"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7"/>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7" name="Rectangle 8"/>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8" name="Rectangle 9"/>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10"/>
            <p:cNvSpPr>
              <a:spLocks noChangeArrowheads="1"/>
            </p:cNvSpPr>
            <p:nvPr userDrawn="1"/>
          </p:nvSpPr>
          <p:spPr bwMode="gray">
            <a:xfrm>
              <a:off x="5589588" y="3373438"/>
              <a:ext cx="558800"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3" name="Footer Placeholder 4"/>
          <p:cNvSpPr>
            <a:spLocks noGrp="1"/>
          </p:cNvSpPr>
          <p:nvPr>
            <p:ph type="ftr" sz="quarter" idx="11"/>
          </p:nvPr>
        </p:nvSpPr>
        <p:spPr bwMode="gray">
          <a:xfrm>
            <a:off x="838202" y="6394913"/>
            <a:ext cx="1197123" cy="276999"/>
          </a:xfrm>
          <a:solidFill>
            <a:schemeClr val="bg2"/>
          </a:solidFill>
        </p:spPr>
        <p:txBody>
          <a:bodyPr/>
          <a:lstStyle>
            <a:lvl1pPr>
              <a:defRPr>
                <a:solidFill>
                  <a:schemeClr val="bg1"/>
                </a:solidFill>
              </a:defRPr>
            </a:lvl1pPr>
          </a:lstStyle>
          <a:p>
            <a:r>
              <a:rPr lang="en-US"/>
              <a:t>CHAPTER NAME</a:t>
            </a:r>
          </a:p>
        </p:txBody>
      </p:sp>
      <p:sp>
        <p:nvSpPr>
          <p:cNvPr id="24" name="TextBox 23"/>
          <p:cNvSpPr txBox="1"/>
          <p:nvPr userDrawn="1"/>
        </p:nvSpPr>
        <p:spPr bwMode="gray">
          <a:xfrm>
            <a:off x="8014100" y="6400414"/>
            <a:ext cx="2882971" cy="276999"/>
          </a:xfrm>
          <a:prstGeom prst="rect">
            <a:avLst/>
          </a:prstGeom>
          <a:solidFill>
            <a:schemeClr val="bg2"/>
          </a:solidFill>
        </p:spPr>
        <p:txBody>
          <a:bodyPr wrap="square" rtlCol="0">
            <a:spAutoFit/>
          </a:bodyPr>
          <a:lstStyle/>
          <a:p>
            <a:pPr algn="r"/>
            <a:r>
              <a:rPr lang="en-US" sz="1200" dirty="0">
                <a:solidFill>
                  <a:schemeClr val="bg1"/>
                </a:solidFill>
              </a:rPr>
              <a:t>INTERNATIONAL SOCIETY OF NEPHROLOGY</a:t>
            </a:r>
          </a:p>
        </p:txBody>
      </p:sp>
    </p:spTree>
    <p:extLst>
      <p:ext uri="{BB962C8B-B14F-4D97-AF65-F5344CB8AC3E}">
        <p14:creationId xmlns:p14="http://schemas.microsoft.com/office/powerpoint/2010/main" val="291355920"/>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bwMode="gray">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gray">
          <a:xfrm>
            <a:off x="0" y="0"/>
            <a:ext cx="12192000" cy="160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1" name="Rectangle 10"/>
          <p:cNvSpPr/>
          <p:nvPr userDrawn="1"/>
        </p:nvSpPr>
        <p:spPr bwMode="gray">
          <a:xfrm>
            <a:off x="10897071" y="6400411"/>
            <a:ext cx="576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74776" y="6282338"/>
            <a:ext cx="539497" cy="539497"/>
          </a:xfrm>
          <a:prstGeom prst="rect">
            <a:avLst/>
          </a:prstGeom>
        </p:spPr>
      </p:pic>
      <p:sp>
        <p:nvSpPr>
          <p:cNvPr id="2" name="Title 1"/>
          <p:cNvSpPr>
            <a:spLocks noGrp="1"/>
          </p:cNvSpPr>
          <p:nvPr>
            <p:ph type="title" hasCustomPrompt="1"/>
          </p:nvPr>
        </p:nvSpPr>
        <p:spPr bwMode="gray"/>
        <p:txBody>
          <a:bodyPr/>
          <a:lstStyle/>
          <a:p>
            <a:r>
              <a:rPr lang="en-US" dirty="0"/>
              <a:t>CLICK TO EDIT MASTER TITLE STYLE</a:t>
            </a:r>
          </a:p>
        </p:txBody>
      </p:sp>
      <p:sp>
        <p:nvSpPr>
          <p:cNvPr id="3" name="Content Placeholder 2"/>
          <p:cNvSpPr>
            <a:spLocks noGrp="1"/>
          </p:cNvSpPr>
          <p:nvPr>
            <p:ph idx="1"/>
          </p:nvPr>
        </p:nvSpPr>
        <p:spPr bwMode="gray"/>
        <p:txBody>
          <a:bodyPr/>
          <a:lstStyle>
            <a:lvl1pPr>
              <a:spcBef>
                <a:spcPts val="0"/>
              </a:spcBef>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bwMode="gray">
          <a:solidFill>
            <a:schemeClr val="accent2"/>
          </a:solidFill>
        </p:spPr>
        <p:txBody>
          <a:bodyPr/>
          <a:lstStyle>
            <a:lvl1pPr>
              <a:defRPr>
                <a:solidFill>
                  <a:schemeClr val="bg1"/>
                </a:solidFill>
              </a:defRPr>
            </a:lvl1pPr>
          </a:lstStyle>
          <a:p>
            <a:fld id="{CDFE823C-0E84-EC41-B997-7C736862664E}" type="slidenum">
              <a:rPr lang="en-US" smtClean="0"/>
              <a:pPr/>
              <a:t>‹nr.›</a:t>
            </a:fld>
            <a:endParaRPr lang="en-US"/>
          </a:p>
        </p:txBody>
      </p:sp>
      <p:grpSp>
        <p:nvGrpSpPr>
          <p:cNvPr id="13" name="Group 12"/>
          <p:cNvGrpSpPr/>
          <p:nvPr userDrawn="1"/>
        </p:nvGrpSpPr>
        <p:grpSpPr bwMode="gray">
          <a:xfrm flipV="1">
            <a:off x="0" y="1605703"/>
            <a:ext cx="12192000" cy="108000"/>
            <a:chOff x="1624013" y="3373438"/>
            <a:chExt cx="8940800" cy="115888"/>
          </a:xfrm>
        </p:grpSpPr>
        <p:sp>
          <p:nvSpPr>
            <p:cNvPr id="14"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7"/>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7" name="Rectangle 8"/>
            <p:cNvSpPr>
              <a:spLocks noChangeArrowheads="1"/>
            </p:cNvSpPr>
            <p:nvPr userDrawn="1"/>
          </p:nvSpPr>
          <p:spPr bwMode="gray">
            <a:xfrm>
              <a:off x="4875213" y="3373438"/>
              <a:ext cx="428625"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8" name="Rectangle 9"/>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10"/>
            <p:cNvSpPr>
              <a:spLocks noChangeArrowheads="1"/>
            </p:cNvSpPr>
            <p:nvPr userDrawn="1"/>
          </p:nvSpPr>
          <p:spPr bwMode="gray">
            <a:xfrm>
              <a:off x="5589588" y="3373438"/>
              <a:ext cx="558800" cy="11588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3" name="Footer Placeholder 4"/>
          <p:cNvSpPr>
            <a:spLocks noGrp="1"/>
          </p:cNvSpPr>
          <p:nvPr>
            <p:ph type="ftr" sz="quarter" idx="11"/>
          </p:nvPr>
        </p:nvSpPr>
        <p:spPr bwMode="gray">
          <a:xfrm>
            <a:off x="838202" y="6394913"/>
            <a:ext cx="1197123" cy="276999"/>
          </a:xfrm>
          <a:solidFill>
            <a:schemeClr val="accent2"/>
          </a:solidFill>
        </p:spPr>
        <p:txBody>
          <a:bodyPr/>
          <a:lstStyle>
            <a:lvl1pPr>
              <a:defRPr>
                <a:solidFill>
                  <a:schemeClr val="bg1"/>
                </a:solidFill>
              </a:defRPr>
            </a:lvl1pPr>
          </a:lstStyle>
          <a:p>
            <a:r>
              <a:rPr lang="en-US"/>
              <a:t>CHAPTER NAME</a:t>
            </a:r>
          </a:p>
        </p:txBody>
      </p:sp>
      <p:sp>
        <p:nvSpPr>
          <p:cNvPr id="24" name="TextBox 23"/>
          <p:cNvSpPr txBox="1"/>
          <p:nvPr userDrawn="1"/>
        </p:nvSpPr>
        <p:spPr bwMode="gray">
          <a:xfrm>
            <a:off x="8014100" y="6400414"/>
            <a:ext cx="2882971" cy="276999"/>
          </a:xfrm>
          <a:prstGeom prst="rect">
            <a:avLst/>
          </a:prstGeom>
          <a:solidFill>
            <a:schemeClr val="accent2"/>
          </a:solidFill>
        </p:spPr>
        <p:txBody>
          <a:bodyPr wrap="square" rtlCol="0">
            <a:spAutoFit/>
          </a:bodyPr>
          <a:lstStyle/>
          <a:p>
            <a:pPr algn="r"/>
            <a:r>
              <a:rPr lang="en-US" sz="1200" dirty="0">
                <a:solidFill>
                  <a:schemeClr val="bg1"/>
                </a:solidFill>
              </a:rPr>
              <a:t>INTERNATIONAL SOCIETY OF NEPHROLOGY</a:t>
            </a:r>
          </a:p>
        </p:txBody>
      </p:sp>
    </p:spTree>
    <p:extLst>
      <p:ext uri="{BB962C8B-B14F-4D97-AF65-F5344CB8AC3E}">
        <p14:creationId xmlns:p14="http://schemas.microsoft.com/office/powerpoint/2010/main" val="416065098"/>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8200" y="365125"/>
            <a:ext cx="10515600" cy="1240579"/>
          </a:xfrm>
        </p:spPr>
        <p:txBody>
          <a:bodyPr anchor="b"/>
          <a:lstStyle>
            <a:lvl1pPr>
              <a:lnSpc>
                <a:spcPct val="60000"/>
              </a:lnSpc>
              <a:defRPr sz="6000" b="1">
                <a:solidFill>
                  <a:schemeClr val="bg1">
                    <a:alpha val="50000"/>
                  </a:schemeClr>
                </a:solidFill>
              </a:defRPr>
            </a:lvl1pPr>
          </a:lstStyle>
          <a:p>
            <a:r>
              <a:rPr lang="en-US" dirty="0"/>
              <a:t>IMPROVING</a:t>
            </a:r>
          </a:p>
        </p:txBody>
      </p:sp>
      <p:sp>
        <p:nvSpPr>
          <p:cNvPr id="3" name="Text Placeholder 2"/>
          <p:cNvSpPr>
            <a:spLocks noGrp="1"/>
          </p:cNvSpPr>
          <p:nvPr>
            <p:ph type="body" idx="1" hasCustomPrompt="1"/>
          </p:nvPr>
        </p:nvSpPr>
        <p:spPr bwMode="gray">
          <a:xfrm>
            <a:off x="831851" y="1825625"/>
            <a:ext cx="10515600" cy="4351339"/>
          </a:xfrm>
        </p:spPr>
        <p:txBody>
          <a:bodyPr anchor="ctr">
            <a:normAutofit/>
          </a:bodyPr>
          <a:lstStyle>
            <a:lvl1pPr marL="0" marR="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lang="en-GB" sz="3600" b="1" smtClean="0">
                <a:solidFill>
                  <a:schemeClr val="bg1">
                    <a:alpha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3600" b="1" dirty="0">
                <a:solidFill>
                  <a:schemeClr val="bg1">
                    <a:alpha val="50000"/>
                  </a:schemeClr>
                </a:solidFill>
                <a:latin typeface="+mj-lt"/>
                <a:ea typeface="+mj-ea"/>
                <a:cs typeface="+mj-cs"/>
              </a:rPr>
              <a:t>INCREASING ACCESS TO INTEGRATED ESKD CARE</a:t>
            </a:r>
          </a:p>
          <a:p>
            <a:pPr lvl="0"/>
            <a:endParaRPr lang="en-US" dirty="0"/>
          </a:p>
          <a:p>
            <a:pPr lvl="0"/>
            <a:endParaRPr lang="en-US" dirty="0"/>
          </a:p>
          <a:p>
            <a:pPr lvl="0"/>
            <a:endParaRPr lang="en-US" dirty="0"/>
          </a:p>
          <a:p>
            <a:pPr lvl="0"/>
            <a:r>
              <a:rPr lang="en-US" dirty="0"/>
              <a:t>Click to edit Master text styles</a:t>
            </a:r>
          </a:p>
        </p:txBody>
      </p:sp>
      <p:sp>
        <p:nvSpPr>
          <p:cNvPr id="15"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grpSp>
        <p:nvGrpSpPr>
          <p:cNvPr id="17" name="Group 16"/>
          <p:cNvGrpSpPr/>
          <p:nvPr userDrawn="1"/>
        </p:nvGrpSpPr>
        <p:grpSpPr bwMode="gray">
          <a:xfrm flipV="1">
            <a:off x="0" y="1605703"/>
            <a:ext cx="12192000" cy="108000"/>
            <a:chOff x="1624013" y="3373438"/>
            <a:chExt cx="8940800" cy="115888"/>
          </a:xfrm>
        </p:grpSpPr>
        <p:sp>
          <p:nvSpPr>
            <p:cNvPr id="18"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7"/>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Rectangle 8"/>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2" name="Rectangle 9"/>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3" name="Rectangle 10"/>
            <p:cNvSpPr>
              <a:spLocks noChangeArrowheads="1"/>
            </p:cNvSpPr>
            <p:nvPr userDrawn="1"/>
          </p:nvSpPr>
          <p:spPr bwMode="gray">
            <a:xfrm>
              <a:off x="5589588" y="3373438"/>
              <a:ext cx="558800"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4"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5"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6" name="Rectangle 25"/>
          <p:cNvSpPr/>
          <p:nvPr userDrawn="1"/>
        </p:nvSpPr>
        <p:spPr bwMode="gray">
          <a:xfrm>
            <a:off x="10897071" y="6400411"/>
            <a:ext cx="576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Slide Number Placeholder 5"/>
          <p:cNvSpPr>
            <a:spLocks noGrp="1"/>
          </p:cNvSpPr>
          <p:nvPr>
            <p:ph type="sldNum" sz="quarter" idx="12"/>
          </p:nvPr>
        </p:nvSpPr>
        <p:spPr bwMode="gray">
          <a:solidFill>
            <a:schemeClr val="accent5"/>
          </a:solidFill>
        </p:spPr>
        <p:txBody>
          <a:bodyPr/>
          <a:lstStyle>
            <a:lvl1pPr>
              <a:defRPr>
                <a:solidFill>
                  <a:schemeClr val="bg1"/>
                </a:solidFill>
              </a:defRPr>
            </a:lvl1pPr>
          </a:lstStyle>
          <a:p>
            <a:fld id="{CDFE823C-0E84-EC41-B997-7C736862664E}" type="slidenum">
              <a:rPr lang="en-US" smtClean="0"/>
              <a:pPr/>
              <a:t>‹nr.›</a:t>
            </a:fld>
            <a:endParaRPr lang="en-US"/>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64616" y="6282338"/>
            <a:ext cx="539497" cy="539497"/>
          </a:xfrm>
          <a:prstGeom prst="rect">
            <a:avLst/>
          </a:prstGeom>
        </p:spPr>
      </p:pic>
      <p:sp>
        <p:nvSpPr>
          <p:cNvPr id="29" name="Footer Placeholder 4"/>
          <p:cNvSpPr>
            <a:spLocks noGrp="1"/>
          </p:cNvSpPr>
          <p:nvPr>
            <p:ph type="ftr" sz="quarter" idx="11"/>
          </p:nvPr>
        </p:nvSpPr>
        <p:spPr bwMode="gray">
          <a:xfrm>
            <a:off x="838202" y="6394913"/>
            <a:ext cx="1197123" cy="276999"/>
          </a:xfrm>
          <a:solidFill>
            <a:schemeClr val="accent5"/>
          </a:solidFill>
        </p:spPr>
        <p:txBody>
          <a:bodyPr/>
          <a:lstStyle>
            <a:lvl1pPr>
              <a:defRPr>
                <a:solidFill>
                  <a:schemeClr val="bg1"/>
                </a:solidFill>
              </a:defRPr>
            </a:lvl1pPr>
          </a:lstStyle>
          <a:p>
            <a:r>
              <a:rPr lang="en-US"/>
              <a:t>CHAPTER NAME</a:t>
            </a:r>
          </a:p>
        </p:txBody>
      </p:sp>
      <p:sp>
        <p:nvSpPr>
          <p:cNvPr id="30" name="TextBox 29"/>
          <p:cNvSpPr txBox="1"/>
          <p:nvPr userDrawn="1"/>
        </p:nvSpPr>
        <p:spPr bwMode="gray">
          <a:xfrm>
            <a:off x="8014100" y="6400414"/>
            <a:ext cx="2882971" cy="276999"/>
          </a:xfrm>
          <a:prstGeom prst="rect">
            <a:avLst/>
          </a:prstGeom>
          <a:solidFill>
            <a:schemeClr val="accent5"/>
          </a:solidFill>
        </p:spPr>
        <p:txBody>
          <a:bodyPr wrap="square" rtlCol="0">
            <a:spAutoFit/>
          </a:bodyPr>
          <a:lstStyle/>
          <a:p>
            <a:pPr algn="r"/>
            <a:r>
              <a:rPr lang="en-US" sz="1200" dirty="0">
                <a:solidFill>
                  <a:schemeClr val="bg1"/>
                </a:solidFill>
              </a:rPr>
              <a:t>INTERNATIONAL SOCIETY OF NEPHROLOGY</a:t>
            </a:r>
          </a:p>
        </p:txBody>
      </p:sp>
    </p:spTree>
    <p:extLst>
      <p:ext uri="{BB962C8B-B14F-4D97-AF65-F5344CB8AC3E}">
        <p14:creationId xmlns:p14="http://schemas.microsoft.com/office/powerpoint/2010/main" val="92610899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8200" y="365125"/>
            <a:ext cx="10515600" cy="1240579"/>
          </a:xfrm>
        </p:spPr>
        <p:txBody>
          <a:bodyPr anchor="b"/>
          <a:lstStyle>
            <a:lvl1pPr>
              <a:lnSpc>
                <a:spcPct val="60000"/>
              </a:lnSpc>
              <a:defRPr sz="6000" b="1">
                <a:solidFill>
                  <a:schemeClr val="bg1">
                    <a:alpha val="50000"/>
                  </a:schemeClr>
                </a:solidFill>
              </a:defRPr>
            </a:lvl1pPr>
          </a:lstStyle>
          <a:p>
            <a:r>
              <a:rPr lang="en-US" dirty="0"/>
              <a:t>IMPROVING</a:t>
            </a:r>
          </a:p>
        </p:txBody>
      </p:sp>
      <p:sp>
        <p:nvSpPr>
          <p:cNvPr id="3" name="Text Placeholder 2"/>
          <p:cNvSpPr>
            <a:spLocks noGrp="1"/>
          </p:cNvSpPr>
          <p:nvPr>
            <p:ph type="body" idx="1"/>
          </p:nvPr>
        </p:nvSpPr>
        <p:spPr bwMode="gray">
          <a:xfrm>
            <a:off x="831851" y="1825625"/>
            <a:ext cx="10515600" cy="4351339"/>
          </a:xfrm>
        </p:spPr>
        <p:txBody>
          <a:bodyPr anchor="ctr">
            <a:normAutofit/>
          </a:bodyPr>
          <a:lstStyle>
            <a:lvl1pPr marL="0" indent="0">
              <a:buNone/>
              <a:defRPr sz="36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grpSp>
        <p:nvGrpSpPr>
          <p:cNvPr id="17" name="Group 16"/>
          <p:cNvGrpSpPr/>
          <p:nvPr userDrawn="1"/>
        </p:nvGrpSpPr>
        <p:grpSpPr bwMode="gray">
          <a:xfrm flipV="1">
            <a:off x="0" y="1605703"/>
            <a:ext cx="12192000" cy="108000"/>
            <a:chOff x="1624013" y="3373438"/>
            <a:chExt cx="8940800" cy="115888"/>
          </a:xfrm>
        </p:grpSpPr>
        <p:sp>
          <p:nvSpPr>
            <p:cNvPr id="18"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7"/>
            <p:cNvSpPr>
              <a:spLocks noChangeArrowheads="1"/>
            </p:cNvSpPr>
            <p:nvPr userDrawn="1"/>
          </p:nvSpPr>
          <p:spPr bwMode="gray">
            <a:xfrm>
              <a:off x="6148388" y="3373438"/>
              <a:ext cx="1743075"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Rectangle 8"/>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dirty="0"/>
            </a:p>
          </p:txBody>
        </p:sp>
        <p:sp>
          <p:nvSpPr>
            <p:cNvPr id="22" name="Rectangle 9"/>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3" name="Rectangle 10"/>
            <p:cNvSpPr>
              <a:spLocks noChangeArrowheads="1"/>
            </p:cNvSpPr>
            <p:nvPr userDrawn="1"/>
          </p:nvSpPr>
          <p:spPr bwMode="gray">
            <a:xfrm>
              <a:off x="5589588" y="3373438"/>
              <a:ext cx="558800" cy="11588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4"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5"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6" name="Rectangle 25"/>
          <p:cNvSpPr/>
          <p:nvPr userDrawn="1"/>
        </p:nvSpPr>
        <p:spPr bwMode="gray">
          <a:xfrm>
            <a:off x="10897071" y="6400411"/>
            <a:ext cx="576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Slide Number Placeholder 5"/>
          <p:cNvSpPr>
            <a:spLocks noGrp="1"/>
          </p:cNvSpPr>
          <p:nvPr>
            <p:ph type="sldNum" sz="quarter" idx="12"/>
          </p:nvPr>
        </p:nvSpPr>
        <p:spPr bwMode="gray">
          <a:solidFill>
            <a:schemeClr val="accent1"/>
          </a:solidFill>
        </p:spPr>
        <p:txBody>
          <a:bodyPr/>
          <a:lstStyle>
            <a:lvl1pPr>
              <a:defRPr>
                <a:solidFill>
                  <a:schemeClr val="bg1"/>
                </a:solidFill>
              </a:defRPr>
            </a:lvl1pPr>
          </a:lstStyle>
          <a:p>
            <a:fld id="{CDFE823C-0E84-EC41-B997-7C736862664E}" type="slidenum">
              <a:rPr lang="en-US" smtClean="0"/>
              <a:pPr/>
              <a:t>‹nr.›</a:t>
            </a:fld>
            <a:endParaRPr lang="en-US"/>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74776" y="6282338"/>
            <a:ext cx="539497" cy="539497"/>
          </a:xfrm>
          <a:prstGeom prst="rect">
            <a:avLst/>
          </a:prstGeom>
        </p:spPr>
      </p:pic>
      <p:sp>
        <p:nvSpPr>
          <p:cNvPr id="29" name="Footer Placeholder 4"/>
          <p:cNvSpPr>
            <a:spLocks noGrp="1"/>
          </p:cNvSpPr>
          <p:nvPr>
            <p:ph type="ftr" sz="quarter" idx="11"/>
          </p:nvPr>
        </p:nvSpPr>
        <p:spPr bwMode="gray">
          <a:xfrm>
            <a:off x="838202" y="6394913"/>
            <a:ext cx="1197123" cy="276999"/>
          </a:xfrm>
          <a:solidFill>
            <a:schemeClr val="accent1"/>
          </a:solidFill>
        </p:spPr>
        <p:txBody>
          <a:bodyPr/>
          <a:lstStyle>
            <a:lvl1pPr>
              <a:defRPr>
                <a:solidFill>
                  <a:schemeClr val="bg1"/>
                </a:solidFill>
              </a:defRPr>
            </a:lvl1pPr>
          </a:lstStyle>
          <a:p>
            <a:r>
              <a:rPr lang="en-US"/>
              <a:t>CHAPTER NAME</a:t>
            </a:r>
          </a:p>
        </p:txBody>
      </p:sp>
      <p:sp>
        <p:nvSpPr>
          <p:cNvPr id="30" name="TextBox 29"/>
          <p:cNvSpPr txBox="1"/>
          <p:nvPr userDrawn="1"/>
        </p:nvSpPr>
        <p:spPr bwMode="gray">
          <a:xfrm>
            <a:off x="8013717" y="6400414"/>
            <a:ext cx="2871747" cy="276999"/>
          </a:xfrm>
          <a:prstGeom prst="rect">
            <a:avLst/>
          </a:prstGeom>
          <a:solidFill>
            <a:schemeClr val="accent1"/>
          </a:solidFill>
        </p:spPr>
        <p:txBody>
          <a:bodyPr wrap="none" rtlCol="0">
            <a:spAutoFit/>
          </a:bodyPr>
          <a:lstStyle/>
          <a:p>
            <a:pPr algn="r"/>
            <a:r>
              <a:rPr lang="en-US" sz="1200" dirty="0">
                <a:solidFill>
                  <a:schemeClr val="bg1"/>
                </a:solidFill>
              </a:rPr>
              <a:t>INTERNATIONAL SOCIETY OF NEPHROLOGY</a:t>
            </a:r>
          </a:p>
        </p:txBody>
      </p:sp>
    </p:spTree>
    <p:extLst>
      <p:ext uri="{BB962C8B-B14F-4D97-AF65-F5344CB8AC3E}">
        <p14:creationId xmlns:p14="http://schemas.microsoft.com/office/powerpoint/2010/main" val="229079156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bwMode="gray">
      <p:bgPr>
        <a:solidFill>
          <a:srgbClr val="05787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8200" y="365125"/>
            <a:ext cx="10515600" cy="1240579"/>
          </a:xfrm>
        </p:spPr>
        <p:txBody>
          <a:bodyPr anchor="b"/>
          <a:lstStyle>
            <a:lvl1pPr>
              <a:lnSpc>
                <a:spcPct val="60000"/>
              </a:lnSpc>
              <a:defRPr sz="6000" b="1">
                <a:solidFill>
                  <a:schemeClr val="bg1">
                    <a:alpha val="50000"/>
                  </a:schemeClr>
                </a:solidFill>
              </a:defRPr>
            </a:lvl1pPr>
          </a:lstStyle>
          <a:p>
            <a:r>
              <a:rPr lang="en-US" dirty="0"/>
              <a:t>IMPROVING</a:t>
            </a:r>
          </a:p>
        </p:txBody>
      </p:sp>
      <p:sp>
        <p:nvSpPr>
          <p:cNvPr id="3" name="Text Placeholder 2"/>
          <p:cNvSpPr>
            <a:spLocks noGrp="1"/>
          </p:cNvSpPr>
          <p:nvPr>
            <p:ph type="body" idx="1"/>
          </p:nvPr>
        </p:nvSpPr>
        <p:spPr bwMode="gray">
          <a:xfrm>
            <a:off x="831851" y="1825625"/>
            <a:ext cx="10515600" cy="4351339"/>
          </a:xfrm>
        </p:spPr>
        <p:txBody>
          <a:bodyPr anchor="ctr">
            <a:normAutofit/>
          </a:bodyPr>
          <a:lstStyle>
            <a:lvl1pPr marL="0" indent="0">
              <a:buNone/>
              <a:defRPr sz="36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5"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grpSp>
        <p:nvGrpSpPr>
          <p:cNvPr id="17" name="Group 16"/>
          <p:cNvGrpSpPr/>
          <p:nvPr userDrawn="1"/>
        </p:nvGrpSpPr>
        <p:grpSpPr bwMode="gray">
          <a:xfrm flipV="1">
            <a:off x="0" y="1605703"/>
            <a:ext cx="12192000" cy="108000"/>
            <a:chOff x="1624013" y="3373438"/>
            <a:chExt cx="8940800" cy="115888"/>
          </a:xfrm>
        </p:grpSpPr>
        <p:sp>
          <p:nvSpPr>
            <p:cNvPr id="18"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7"/>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1" name="Rectangle 8"/>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dirty="0"/>
            </a:p>
          </p:txBody>
        </p:sp>
        <p:sp>
          <p:nvSpPr>
            <p:cNvPr id="22" name="Rectangle 9"/>
            <p:cNvSpPr>
              <a:spLocks noChangeArrowheads="1"/>
            </p:cNvSpPr>
            <p:nvPr userDrawn="1"/>
          </p:nvSpPr>
          <p:spPr bwMode="gray">
            <a:xfrm>
              <a:off x="5303838" y="3373438"/>
              <a:ext cx="285750"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3" name="Rectangle 10"/>
            <p:cNvSpPr>
              <a:spLocks noChangeArrowheads="1"/>
            </p:cNvSpPr>
            <p:nvPr userDrawn="1"/>
          </p:nvSpPr>
          <p:spPr bwMode="gray">
            <a:xfrm>
              <a:off x="5589588" y="3373438"/>
              <a:ext cx="558800" cy="11588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4"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5"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6" name="Rectangle 25"/>
          <p:cNvSpPr/>
          <p:nvPr userDrawn="1"/>
        </p:nvSpPr>
        <p:spPr bwMode="gray">
          <a:xfrm>
            <a:off x="10897071" y="6400411"/>
            <a:ext cx="576000" cy="288000"/>
          </a:xfrm>
          <a:prstGeom prst="rect">
            <a:avLst/>
          </a:prstGeom>
          <a:solidFill>
            <a:srgbClr val="057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Slide Number Placeholder 5"/>
          <p:cNvSpPr>
            <a:spLocks noGrp="1"/>
          </p:cNvSpPr>
          <p:nvPr>
            <p:ph type="sldNum" sz="quarter" idx="12"/>
          </p:nvPr>
        </p:nvSpPr>
        <p:spPr bwMode="gray">
          <a:solidFill>
            <a:srgbClr val="057873"/>
          </a:solidFill>
        </p:spPr>
        <p:txBody>
          <a:bodyPr/>
          <a:lstStyle>
            <a:lvl1pPr>
              <a:defRPr>
                <a:solidFill>
                  <a:schemeClr val="bg1"/>
                </a:solidFill>
              </a:defRPr>
            </a:lvl1pPr>
          </a:lstStyle>
          <a:p>
            <a:fld id="{CDFE823C-0E84-EC41-B997-7C736862664E}" type="slidenum">
              <a:rPr lang="en-US" smtClean="0"/>
              <a:pPr/>
              <a:t>‹nr.›</a:t>
            </a:fld>
            <a:endParaRPr lang="en-US"/>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74776" y="6282338"/>
            <a:ext cx="539497" cy="539497"/>
          </a:xfrm>
          <a:prstGeom prst="rect">
            <a:avLst/>
          </a:prstGeom>
        </p:spPr>
      </p:pic>
      <p:sp>
        <p:nvSpPr>
          <p:cNvPr id="29" name="Footer Placeholder 4"/>
          <p:cNvSpPr>
            <a:spLocks noGrp="1"/>
          </p:cNvSpPr>
          <p:nvPr>
            <p:ph type="ftr" sz="quarter" idx="11"/>
          </p:nvPr>
        </p:nvSpPr>
        <p:spPr bwMode="gray">
          <a:xfrm>
            <a:off x="838202" y="6394913"/>
            <a:ext cx="1197123" cy="276999"/>
          </a:xfrm>
          <a:solidFill>
            <a:srgbClr val="057873"/>
          </a:solidFill>
        </p:spPr>
        <p:txBody>
          <a:bodyPr/>
          <a:lstStyle>
            <a:lvl1pPr>
              <a:defRPr>
                <a:solidFill>
                  <a:schemeClr val="bg1"/>
                </a:solidFill>
              </a:defRPr>
            </a:lvl1pPr>
          </a:lstStyle>
          <a:p>
            <a:r>
              <a:rPr lang="en-US"/>
              <a:t>CHAPTER NAME</a:t>
            </a:r>
          </a:p>
        </p:txBody>
      </p:sp>
      <p:sp>
        <p:nvSpPr>
          <p:cNvPr id="30" name="TextBox 29"/>
          <p:cNvSpPr txBox="1"/>
          <p:nvPr userDrawn="1"/>
        </p:nvSpPr>
        <p:spPr bwMode="gray">
          <a:xfrm>
            <a:off x="8013717" y="6400414"/>
            <a:ext cx="2871747" cy="276999"/>
          </a:xfrm>
          <a:prstGeom prst="rect">
            <a:avLst/>
          </a:prstGeom>
          <a:solidFill>
            <a:srgbClr val="057873"/>
          </a:solidFill>
        </p:spPr>
        <p:txBody>
          <a:bodyPr wrap="none" rtlCol="0">
            <a:spAutoFit/>
          </a:bodyPr>
          <a:lstStyle/>
          <a:p>
            <a:pPr algn="r"/>
            <a:r>
              <a:rPr lang="en-US" sz="1200" dirty="0">
                <a:solidFill>
                  <a:schemeClr val="bg1"/>
                </a:solidFill>
              </a:rPr>
              <a:t>INTERNATIONAL SOCIETY OF NEPHROLOGY</a:t>
            </a:r>
          </a:p>
        </p:txBody>
      </p:sp>
    </p:spTree>
    <p:extLst>
      <p:ext uri="{BB962C8B-B14F-4D97-AF65-F5344CB8AC3E}">
        <p14:creationId xmlns:p14="http://schemas.microsoft.com/office/powerpoint/2010/main" val="162659461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MASTER TITLE STYLE</a:t>
            </a:r>
          </a:p>
        </p:txBody>
      </p:sp>
      <p:sp>
        <p:nvSpPr>
          <p:cNvPr id="3" name="Content Placeholder 2"/>
          <p:cNvSpPr>
            <a:spLocks noGrp="1"/>
          </p:cNvSpPr>
          <p:nvPr>
            <p:ph sz="half" idx="1"/>
          </p:nvPr>
        </p:nvSpPr>
        <p:spPr bwMode="gray">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gray">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bwMode="gray"/>
        <p:txBody>
          <a:bodyPr/>
          <a:lstStyle/>
          <a:p>
            <a:fld id="{CDFE823C-0E84-EC41-B997-7C736862664E}" type="slidenum">
              <a:rPr lang="en-US" smtClean="0"/>
              <a:t>‹nr.›</a:t>
            </a:fld>
            <a:endParaRPr lang="en-US"/>
          </a:p>
        </p:txBody>
      </p:sp>
      <p:sp>
        <p:nvSpPr>
          <p:cNvPr id="9" name="Footer Placeholder 4"/>
          <p:cNvSpPr>
            <a:spLocks noGrp="1"/>
          </p:cNvSpPr>
          <p:nvPr>
            <p:ph type="ftr" sz="quarter" idx="3"/>
          </p:nvPr>
        </p:nvSpPr>
        <p:spPr bwMode="gray">
          <a:xfrm>
            <a:off x="838202" y="6394913"/>
            <a:ext cx="1197123" cy="276999"/>
          </a:xfrm>
          <a:prstGeom prst="rect">
            <a:avLst/>
          </a:prstGeom>
          <a:solidFill>
            <a:schemeClr val="bg1"/>
          </a:solidFill>
        </p:spPr>
        <p:txBody>
          <a:bodyPr vert="horz" wrap="none" lIns="91440" tIns="45720" rIns="91440" bIns="45720" rtlCol="0" anchor="ctr">
            <a:spAutoFit/>
          </a:bodyPr>
          <a:lstStyle>
            <a:lvl1pPr algn="l">
              <a:defRPr sz="1200">
                <a:solidFill>
                  <a:schemeClr val="tx1"/>
                </a:solidFill>
              </a:defRPr>
            </a:lvl1pPr>
          </a:lstStyle>
          <a:p>
            <a:r>
              <a:rPr lang="en-GB"/>
              <a:t>CHAPTER NAME</a:t>
            </a:r>
            <a:endParaRPr lang="en-GB" dirty="0"/>
          </a:p>
        </p:txBody>
      </p:sp>
    </p:spTree>
    <p:extLst>
      <p:ext uri="{BB962C8B-B14F-4D97-AF65-F5344CB8AC3E}">
        <p14:creationId xmlns:p14="http://schemas.microsoft.com/office/powerpoint/2010/main" val="152439123"/>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5" name="Freeform 16"/>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 name="Title Placeholder 1"/>
          <p:cNvSpPr>
            <a:spLocks noGrp="1"/>
          </p:cNvSpPr>
          <p:nvPr>
            <p:ph type="title"/>
          </p:nvPr>
        </p:nvSpPr>
        <p:spPr bwMode="gray">
          <a:xfrm>
            <a:off x="838200" y="365125"/>
            <a:ext cx="10514013" cy="1240579"/>
          </a:xfrm>
          <a:prstGeom prst="rect">
            <a:avLst/>
          </a:prstGeom>
        </p:spPr>
        <p:txBody>
          <a:bodyPr vert="horz" lIns="0" tIns="45720" rIns="0" bIns="45720" rtlCol="0" anchor="b">
            <a:norm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bwMode="gray">
          <a:xfrm>
            <a:off x="838200" y="1825625"/>
            <a:ext cx="10515600" cy="435133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bwMode="gray">
          <a:xfrm>
            <a:off x="838202" y="6394913"/>
            <a:ext cx="1197123" cy="276999"/>
          </a:xfrm>
          <a:prstGeom prst="rect">
            <a:avLst/>
          </a:prstGeom>
          <a:solidFill>
            <a:schemeClr val="bg1"/>
          </a:solidFill>
        </p:spPr>
        <p:txBody>
          <a:bodyPr vert="horz" wrap="none" lIns="91440" tIns="45720" rIns="91440" bIns="45720" rtlCol="0" anchor="ctr">
            <a:spAutoFit/>
          </a:bodyPr>
          <a:lstStyle>
            <a:lvl1pPr algn="l">
              <a:defRPr sz="1200">
                <a:solidFill>
                  <a:schemeClr val="tx1"/>
                </a:solidFill>
              </a:defRPr>
            </a:lvl1pPr>
          </a:lstStyle>
          <a:p>
            <a:r>
              <a:rPr lang="en-US" dirty="0"/>
              <a:t>CHAPTER NAME</a:t>
            </a:r>
          </a:p>
        </p:txBody>
      </p:sp>
      <p:grpSp>
        <p:nvGrpSpPr>
          <p:cNvPr id="21" name="Group 20"/>
          <p:cNvGrpSpPr/>
          <p:nvPr userDrawn="1"/>
        </p:nvGrpSpPr>
        <p:grpSpPr bwMode="gray">
          <a:xfrm flipV="1">
            <a:off x="0" y="1605703"/>
            <a:ext cx="12192000" cy="108000"/>
            <a:chOff x="1624013" y="3373438"/>
            <a:chExt cx="8940800" cy="115888"/>
          </a:xfrm>
        </p:grpSpPr>
        <p:sp>
          <p:nvSpPr>
            <p:cNvPr id="13" name="Rectangle 5"/>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4" name="Rectangle 6"/>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7"/>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8"/>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7" name="Rectangle 9"/>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8" name="Rectangle 10"/>
            <p:cNvSpPr>
              <a:spLocks noChangeArrowheads="1"/>
            </p:cNvSpPr>
            <p:nvPr userDrawn="1"/>
          </p:nvSpPr>
          <p:spPr bwMode="gray">
            <a:xfrm>
              <a:off x="5589588" y="3373438"/>
              <a:ext cx="558800" cy="11588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9" name="Rectangle 11"/>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20" name="Rectangle 12"/>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29" name="Rectangle 28"/>
          <p:cNvSpPr/>
          <p:nvPr userDrawn="1"/>
        </p:nvSpPr>
        <p:spPr bwMode="gray">
          <a:xfrm>
            <a:off x="10897071" y="6400411"/>
            <a:ext cx="57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bwMode="gray">
          <a:xfrm>
            <a:off x="10874776" y="6282338"/>
            <a:ext cx="539497" cy="539497"/>
          </a:xfrm>
          <a:prstGeom prst="rect">
            <a:avLst/>
          </a:prstGeom>
        </p:spPr>
      </p:pic>
      <p:sp>
        <p:nvSpPr>
          <p:cNvPr id="6" name="Slide Number Placeholder 5"/>
          <p:cNvSpPr>
            <a:spLocks noGrp="1"/>
          </p:cNvSpPr>
          <p:nvPr>
            <p:ph type="sldNum" sz="quarter" idx="4"/>
          </p:nvPr>
        </p:nvSpPr>
        <p:spPr bwMode="gray">
          <a:xfrm>
            <a:off x="11431859" y="6400411"/>
            <a:ext cx="432000" cy="288000"/>
          </a:xfrm>
          <a:prstGeom prst="rect">
            <a:avLst/>
          </a:prstGeom>
          <a:solidFill>
            <a:schemeClr val="bg1"/>
          </a:solidFill>
        </p:spPr>
        <p:txBody>
          <a:bodyPr vert="horz" lIns="91440" tIns="45720" rIns="91440" bIns="45720" rtlCol="0" anchor="ctr"/>
          <a:lstStyle>
            <a:lvl1pPr algn="l">
              <a:defRPr sz="1200">
                <a:solidFill>
                  <a:schemeClr val="tx1"/>
                </a:solidFill>
              </a:defRPr>
            </a:lvl1pPr>
          </a:lstStyle>
          <a:p>
            <a:fld id="{CDFE823C-0E84-EC41-B997-7C736862664E}" type="slidenum">
              <a:rPr lang="en-US" smtClean="0"/>
              <a:pPr/>
              <a:t>‹nr.›</a:t>
            </a:fld>
            <a:endParaRPr lang="en-US" dirty="0"/>
          </a:p>
        </p:txBody>
      </p:sp>
      <p:sp>
        <p:nvSpPr>
          <p:cNvPr id="22" name="TextBox 21"/>
          <p:cNvSpPr txBox="1"/>
          <p:nvPr userDrawn="1"/>
        </p:nvSpPr>
        <p:spPr bwMode="gray">
          <a:xfrm>
            <a:off x="8014100" y="6400414"/>
            <a:ext cx="2882971" cy="276999"/>
          </a:xfrm>
          <a:prstGeom prst="rect">
            <a:avLst/>
          </a:prstGeom>
          <a:solidFill>
            <a:schemeClr val="bg1"/>
          </a:solidFill>
        </p:spPr>
        <p:txBody>
          <a:bodyPr wrap="square" rtlCol="0">
            <a:spAutoFit/>
          </a:bodyPr>
          <a:lstStyle/>
          <a:p>
            <a:pPr algn="r"/>
            <a:r>
              <a:rPr lang="en-US" sz="1200" dirty="0"/>
              <a:t>INTERNATIONAL SOCIETY OF NEPHROLOGY</a:t>
            </a:r>
          </a:p>
        </p:txBody>
      </p:sp>
    </p:spTree>
    <p:extLst>
      <p:ext uri="{BB962C8B-B14F-4D97-AF65-F5344CB8AC3E}">
        <p14:creationId xmlns:p14="http://schemas.microsoft.com/office/powerpoint/2010/main" val="178280803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2" r:id="rId4"/>
    <p:sldLayoutId id="2147483667" r:id="rId5"/>
    <p:sldLayoutId id="2147483651" r:id="rId6"/>
    <p:sldLayoutId id="2147483663" r:id="rId7"/>
    <p:sldLayoutId id="2147483664" r:id="rId8"/>
    <p:sldLayoutId id="2147483652" r:id="rId9"/>
    <p:sldLayoutId id="2147483668" r:id="rId10"/>
    <p:sldLayoutId id="2147483654" r:id="rId11"/>
    <p:sldLayoutId id="2147483655" r:id="rId12"/>
    <p:sldLayoutId id="2147483669" r:id="rId13"/>
  </p:sldLayoutIdLst>
  <p:transition spd="slow">
    <p:strips dir="rd"/>
  </p:transition>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lnSpc>
          <a:spcPct val="120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1pPr>
      <a:lvl2pPr marL="342891" indent="-342891" algn="l" defTabSz="914377" rtl="0" eaLnBrk="1" latinLnBrk="0" hangingPunct="1">
        <a:lnSpc>
          <a:spcPct val="12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354004" indent="-171446" algn="l" defTabSz="914377" rtl="0" eaLnBrk="1" latinLnBrk="0" hangingPunct="1">
        <a:lnSpc>
          <a:spcPct val="120000"/>
        </a:lnSpc>
        <a:spcBef>
          <a:spcPts val="0"/>
        </a:spcBef>
        <a:spcAft>
          <a:spcPts val="0"/>
        </a:spcAft>
        <a:buFont typeface="Arial"/>
        <a:buChar char="•"/>
        <a:defRPr sz="1600" kern="1200">
          <a:solidFill>
            <a:schemeClr val="tx1"/>
          </a:solidFill>
          <a:latin typeface="+mn-lt"/>
          <a:ea typeface="+mn-ea"/>
          <a:cs typeface="+mn-cs"/>
        </a:defRPr>
      </a:lvl3pPr>
      <a:lvl4pPr marL="720707" indent="-184146" algn="l" defTabSz="914377" rtl="0" eaLnBrk="1" latinLnBrk="0" hangingPunct="1">
        <a:lnSpc>
          <a:spcPct val="120000"/>
        </a:lnSpc>
        <a:spcBef>
          <a:spcPts val="0"/>
        </a:spcBef>
        <a:spcAft>
          <a:spcPts val="0"/>
        </a:spcAft>
        <a:buFont typeface="Arial"/>
        <a:buChar char="•"/>
        <a:defRPr sz="1400" kern="1200">
          <a:solidFill>
            <a:schemeClr val="tx1"/>
          </a:solidFill>
          <a:latin typeface="+mn-lt"/>
          <a:ea typeface="+mn-ea"/>
          <a:cs typeface="+mn-cs"/>
        </a:defRPr>
      </a:lvl4pPr>
      <a:lvl5pPr marL="892152" indent="-171446" algn="l" defTabSz="914377" rtl="0" eaLnBrk="1" latinLnBrk="0" hangingPunct="1">
        <a:lnSpc>
          <a:spcPct val="120000"/>
        </a:lnSpc>
        <a:spcBef>
          <a:spcPts val="0"/>
        </a:spcBef>
        <a:spcAft>
          <a:spcPts val="0"/>
        </a:spcAft>
        <a:buFont typeface="Calibri" panose="020F050202020403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6" userDrawn="1">
          <p15:clr>
            <a:srgbClr val="F26B43"/>
          </p15:clr>
        </p15:guide>
        <p15:guide id="4" pos="71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6A50E-44EC-4397-967D-71FE9D1664D9}"/>
              </a:ext>
            </a:extLst>
          </p:cNvPr>
          <p:cNvSpPr>
            <a:spLocks noGrp="1"/>
          </p:cNvSpPr>
          <p:nvPr>
            <p:ph type="title"/>
          </p:nvPr>
        </p:nvSpPr>
        <p:spPr/>
        <p:txBody>
          <a:bodyPr>
            <a:normAutofit fontScale="90000"/>
          </a:bodyPr>
          <a:lstStyle/>
          <a:p>
            <a:r>
              <a:rPr lang="nl-BE" dirty="0"/>
              <a:t>EQUITY in </a:t>
            </a:r>
            <a:r>
              <a:rPr lang="nl-BE" dirty="0" err="1"/>
              <a:t>provision</a:t>
            </a:r>
            <a:r>
              <a:rPr lang="nl-BE" dirty="0"/>
              <a:t> of </a:t>
            </a:r>
            <a:r>
              <a:rPr lang="nl-BE" dirty="0" err="1"/>
              <a:t>Kidney</a:t>
            </a:r>
            <a:r>
              <a:rPr lang="nl-BE" dirty="0"/>
              <a:t> Care</a:t>
            </a:r>
          </a:p>
        </p:txBody>
      </p:sp>
      <p:sp>
        <p:nvSpPr>
          <p:cNvPr id="5" name="Tekstvak 4">
            <a:extLst>
              <a:ext uri="{FF2B5EF4-FFF2-40B4-BE49-F238E27FC236}">
                <a16:creationId xmlns:a16="http://schemas.microsoft.com/office/drawing/2014/main" id="{C245AD33-8E19-4E7E-A9EE-87E05D69EC83}"/>
              </a:ext>
            </a:extLst>
          </p:cNvPr>
          <p:cNvSpPr txBox="1"/>
          <p:nvPr/>
        </p:nvSpPr>
        <p:spPr>
          <a:xfrm>
            <a:off x="765313" y="2196548"/>
            <a:ext cx="6095130" cy="1569660"/>
          </a:xfrm>
          <a:prstGeom prst="rect">
            <a:avLst/>
          </a:prstGeom>
          <a:noFill/>
        </p:spPr>
        <p:txBody>
          <a:bodyPr wrap="none" rtlCol="0">
            <a:spAutoFit/>
          </a:bodyPr>
          <a:lstStyle/>
          <a:p>
            <a:pPr marL="285750" indent="-285750">
              <a:buFont typeface="Arial" panose="020B0604020202020204" pitchFamily="34" charset="0"/>
              <a:buChar char="•"/>
            </a:pPr>
            <a:r>
              <a:rPr lang="nl-BE" sz="3200" b="1" dirty="0">
                <a:solidFill>
                  <a:srgbClr val="FFFF00"/>
                </a:solidFill>
              </a:rPr>
              <a:t>General </a:t>
            </a:r>
            <a:r>
              <a:rPr lang="nl-BE" sz="3200" b="1" dirty="0" err="1">
                <a:solidFill>
                  <a:srgbClr val="FFFF00"/>
                </a:solidFill>
              </a:rPr>
              <a:t>considerations</a:t>
            </a:r>
            <a:r>
              <a:rPr lang="nl-BE" sz="3200" b="1" dirty="0">
                <a:solidFill>
                  <a:srgbClr val="FFFF00"/>
                </a:solidFill>
              </a:rPr>
              <a:t> on </a:t>
            </a:r>
            <a:r>
              <a:rPr lang="nl-BE" sz="3200" b="1" dirty="0" err="1">
                <a:solidFill>
                  <a:srgbClr val="FFFF00"/>
                </a:solidFill>
              </a:rPr>
              <a:t>equity</a:t>
            </a:r>
            <a:endParaRPr lang="nl-BE" sz="3200" b="1" dirty="0">
              <a:solidFill>
                <a:srgbClr val="FFFF00"/>
              </a:solidFill>
            </a:endParaRPr>
          </a:p>
          <a:p>
            <a:pPr marL="285750" indent="-285750">
              <a:buFont typeface="Arial" panose="020B0604020202020204" pitchFamily="34" charset="0"/>
              <a:buChar char="•"/>
            </a:pPr>
            <a:r>
              <a:rPr lang="nl-BE" sz="3200" b="1" dirty="0" err="1">
                <a:solidFill>
                  <a:srgbClr val="FFFF00"/>
                </a:solidFill>
              </a:rPr>
              <a:t>Equity</a:t>
            </a:r>
            <a:r>
              <a:rPr lang="nl-BE" sz="3200" b="1" dirty="0">
                <a:solidFill>
                  <a:srgbClr val="FFFF00"/>
                </a:solidFill>
              </a:rPr>
              <a:t>: a </a:t>
            </a:r>
            <a:r>
              <a:rPr lang="nl-BE" sz="3200" b="1" dirty="0" err="1">
                <a:solidFill>
                  <a:srgbClr val="FFFF00"/>
                </a:solidFill>
              </a:rPr>
              <a:t>framework</a:t>
            </a:r>
            <a:endParaRPr lang="nl-BE" sz="3200" b="1" dirty="0">
              <a:solidFill>
                <a:srgbClr val="FFFF00"/>
              </a:solidFill>
            </a:endParaRPr>
          </a:p>
          <a:p>
            <a:pPr marL="285750" indent="-285750">
              <a:buFont typeface="Arial" panose="020B0604020202020204" pitchFamily="34" charset="0"/>
              <a:buChar char="•"/>
            </a:pPr>
            <a:r>
              <a:rPr lang="nl-BE" sz="3200" b="1" dirty="0" err="1">
                <a:solidFill>
                  <a:srgbClr val="FFFF00"/>
                </a:solidFill>
              </a:rPr>
              <a:t>Equity</a:t>
            </a:r>
            <a:r>
              <a:rPr lang="nl-BE" sz="3200" b="1" dirty="0">
                <a:solidFill>
                  <a:srgbClr val="FFFF00"/>
                </a:solidFill>
              </a:rPr>
              <a:t> in </a:t>
            </a:r>
            <a:r>
              <a:rPr lang="nl-BE" sz="3200" b="1" dirty="0" err="1">
                <a:solidFill>
                  <a:srgbClr val="FFFF00"/>
                </a:solidFill>
              </a:rPr>
              <a:t>kidney</a:t>
            </a:r>
            <a:r>
              <a:rPr lang="nl-BE" sz="3200" b="1" dirty="0">
                <a:solidFill>
                  <a:srgbClr val="FFFF00"/>
                </a:solidFill>
              </a:rPr>
              <a:t> </a:t>
            </a:r>
            <a:r>
              <a:rPr lang="nl-BE" sz="3200" b="1" dirty="0" err="1">
                <a:solidFill>
                  <a:srgbClr val="FFFF00"/>
                </a:solidFill>
              </a:rPr>
              <a:t>disease</a:t>
            </a:r>
            <a:endParaRPr lang="nl-BE" sz="3200" b="1" dirty="0">
              <a:solidFill>
                <a:srgbClr val="FFFF00"/>
              </a:solidFill>
            </a:endParaRPr>
          </a:p>
        </p:txBody>
      </p:sp>
    </p:spTree>
    <p:extLst>
      <p:ext uri="{BB962C8B-B14F-4D97-AF65-F5344CB8AC3E}">
        <p14:creationId xmlns:p14="http://schemas.microsoft.com/office/powerpoint/2010/main" val="17147033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A472DB2-349F-465B-9C9C-C4707274E507}"/>
              </a:ext>
            </a:extLst>
          </p:cNvPr>
          <p:cNvPicPr>
            <a:picLocks noChangeAspect="1"/>
          </p:cNvPicPr>
          <p:nvPr/>
        </p:nvPicPr>
        <p:blipFill>
          <a:blip r:embed="rId2"/>
          <a:stretch>
            <a:fillRect/>
          </a:stretch>
        </p:blipFill>
        <p:spPr>
          <a:xfrm>
            <a:off x="233680" y="136525"/>
            <a:ext cx="11694160" cy="6584950"/>
          </a:xfrm>
          <a:prstGeom prst="rect">
            <a:avLst/>
          </a:prstGeom>
        </p:spPr>
      </p:pic>
      <p:sp>
        <p:nvSpPr>
          <p:cNvPr id="3" name="Tijdelijke aanduiding voor voettekst 2">
            <a:extLst>
              <a:ext uri="{FF2B5EF4-FFF2-40B4-BE49-F238E27FC236}">
                <a16:creationId xmlns:a16="http://schemas.microsoft.com/office/drawing/2014/main" id="{A3D6A772-5243-4C59-BBF0-994CCF7DB174}"/>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rgbClr val="FFFFFF"/>
                </a:solidFill>
                <a:latin typeface="+mn-lt"/>
                <a:ea typeface="+mn-ea"/>
                <a:cs typeface="+mn-cs"/>
              </a:rPr>
              <a:t>CHAPTER NAME</a:t>
            </a:r>
          </a:p>
        </p:txBody>
      </p:sp>
    </p:spTree>
    <p:extLst>
      <p:ext uri="{BB962C8B-B14F-4D97-AF65-F5344CB8AC3E}">
        <p14:creationId xmlns:p14="http://schemas.microsoft.com/office/powerpoint/2010/main" val="3678684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A3D6A772-5243-4C59-BBF0-994CCF7DB174}"/>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rgbClr val="FFFFFF"/>
                </a:solidFill>
                <a:latin typeface="+mn-lt"/>
                <a:ea typeface="+mn-ea"/>
                <a:cs typeface="+mn-cs"/>
              </a:rPr>
              <a:t>CHAPTER NAME</a:t>
            </a:r>
          </a:p>
        </p:txBody>
      </p:sp>
      <p:pic>
        <p:nvPicPr>
          <p:cNvPr id="2" name="Afbeelding 1">
            <a:extLst>
              <a:ext uri="{FF2B5EF4-FFF2-40B4-BE49-F238E27FC236}">
                <a16:creationId xmlns:a16="http://schemas.microsoft.com/office/drawing/2014/main" id="{35424EA8-FED2-4C4B-A5A8-BF5391F11171}"/>
              </a:ext>
            </a:extLst>
          </p:cNvPr>
          <p:cNvPicPr>
            <a:picLocks noChangeAspect="1"/>
          </p:cNvPicPr>
          <p:nvPr/>
        </p:nvPicPr>
        <p:blipFill>
          <a:blip r:embed="rId2"/>
          <a:stretch>
            <a:fillRect/>
          </a:stretch>
        </p:blipFill>
        <p:spPr>
          <a:xfrm>
            <a:off x="89452" y="626165"/>
            <a:ext cx="11787809" cy="5645426"/>
          </a:xfrm>
          <a:prstGeom prst="rect">
            <a:avLst/>
          </a:prstGeom>
        </p:spPr>
      </p:pic>
      <p:pic>
        <p:nvPicPr>
          <p:cNvPr id="5" name="Afbeelding 4">
            <a:extLst>
              <a:ext uri="{FF2B5EF4-FFF2-40B4-BE49-F238E27FC236}">
                <a16:creationId xmlns:a16="http://schemas.microsoft.com/office/drawing/2014/main" id="{1176544C-C073-4623-B394-42EEB9C6EB03}"/>
              </a:ext>
            </a:extLst>
          </p:cNvPr>
          <p:cNvPicPr>
            <a:picLocks noChangeAspect="1"/>
          </p:cNvPicPr>
          <p:nvPr/>
        </p:nvPicPr>
        <p:blipFill>
          <a:blip r:embed="rId3"/>
          <a:stretch>
            <a:fillRect/>
          </a:stretch>
        </p:blipFill>
        <p:spPr>
          <a:xfrm>
            <a:off x="2316299" y="56405"/>
            <a:ext cx="7559401" cy="937508"/>
          </a:xfrm>
          <a:prstGeom prst="rect">
            <a:avLst/>
          </a:prstGeom>
        </p:spPr>
      </p:pic>
      <p:sp>
        <p:nvSpPr>
          <p:cNvPr id="6" name="Tekstvak 5">
            <a:extLst>
              <a:ext uri="{FF2B5EF4-FFF2-40B4-BE49-F238E27FC236}">
                <a16:creationId xmlns:a16="http://schemas.microsoft.com/office/drawing/2014/main" id="{C3E267E1-8A62-46A8-BE1B-4BD71BB26960}"/>
              </a:ext>
            </a:extLst>
          </p:cNvPr>
          <p:cNvSpPr txBox="1"/>
          <p:nvPr/>
        </p:nvSpPr>
        <p:spPr>
          <a:xfrm>
            <a:off x="10605052" y="626165"/>
            <a:ext cx="579005" cy="369332"/>
          </a:xfrm>
          <a:prstGeom prst="rect">
            <a:avLst/>
          </a:prstGeom>
          <a:noFill/>
        </p:spPr>
        <p:txBody>
          <a:bodyPr wrap="none" rtlCol="0">
            <a:spAutoFit/>
          </a:bodyPr>
          <a:lstStyle/>
          <a:p>
            <a:r>
              <a:rPr lang="nl-BE" b="1" dirty="0"/>
              <a:t>CKD</a:t>
            </a:r>
          </a:p>
        </p:txBody>
      </p:sp>
    </p:spTree>
    <p:extLst>
      <p:ext uri="{BB962C8B-B14F-4D97-AF65-F5344CB8AC3E}">
        <p14:creationId xmlns:p14="http://schemas.microsoft.com/office/powerpoint/2010/main" val="8208278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A3D6A772-5243-4C59-BBF0-994CCF7DB174}"/>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rgbClr val="FFFFFF"/>
                </a:solidFill>
                <a:latin typeface="+mn-lt"/>
                <a:ea typeface="+mn-ea"/>
                <a:cs typeface="+mn-cs"/>
              </a:rPr>
              <a:t>CHAPTER NAME</a:t>
            </a:r>
          </a:p>
        </p:txBody>
      </p:sp>
      <p:pic>
        <p:nvPicPr>
          <p:cNvPr id="4" name="Afbeelding 3">
            <a:extLst>
              <a:ext uri="{FF2B5EF4-FFF2-40B4-BE49-F238E27FC236}">
                <a16:creationId xmlns:a16="http://schemas.microsoft.com/office/drawing/2014/main" id="{6EBF8E06-1BBC-4DD6-ADEF-7CA1B548CCC8}"/>
              </a:ext>
            </a:extLst>
          </p:cNvPr>
          <p:cNvPicPr>
            <a:picLocks noChangeAspect="1"/>
          </p:cNvPicPr>
          <p:nvPr/>
        </p:nvPicPr>
        <p:blipFill>
          <a:blip r:embed="rId2"/>
          <a:stretch>
            <a:fillRect/>
          </a:stretch>
        </p:blipFill>
        <p:spPr>
          <a:xfrm>
            <a:off x="160665" y="357809"/>
            <a:ext cx="11895500" cy="5998541"/>
          </a:xfrm>
          <a:prstGeom prst="rect">
            <a:avLst/>
          </a:prstGeom>
        </p:spPr>
      </p:pic>
      <p:pic>
        <p:nvPicPr>
          <p:cNvPr id="5" name="Afbeelding 4">
            <a:extLst>
              <a:ext uri="{FF2B5EF4-FFF2-40B4-BE49-F238E27FC236}">
                <a16:creationId xmlns:a16="http://schemas.microsoft.com/office/drawing/2014/main" id="{D81CC12C-B645-41DA-A06A-362B51B75869}"/>
              </a:ext>
            </a:extLst>
          </p:cNvPr>
          <p:cNvPicPr>
            <a:picLocks noChangeAspect="1"/>
          </p:cNvPicPr>
          <p:nvPr/>
        </p:nvPicPr>
        <p:blipFill>
          <a:blip r:embed="rId3"/>
          <a:stretch>
            <a:fillRect/>
          </a:stretch>
        </p:blipFill>
        <p:spPr>
          <a:xfrm>
            <a:off x="2316299" y="56407"/>
            <a:ext cx="7559401" cy="1126351"/>
          </a:xfrm>
          <a:prstGeom prst="rect">
            <a:avLst/>
          </a:prstGeom>
        </p:spPr>
      </p:pic>
      <p:sp>
        <p:nvSpPr>
          <p:cNvPr id="6" name="Tekstvak 5">
            <a:extLst>
              <a:ext uri="{FF2B5EF4-FFF2-40B4-BE49-F238E27FC236}">
                <a16:creationId xmlns:a16="http://schemas.microsoft.com/office/drawing/2014/main" id="{0E641E32-620B-4AEE-8791-C7835CB4F6F0}"/>
              </a:ext>
            </a:extLst>
          </p:cNvPr>
          <p:cNvSpPr txBox="1"/>
          <p:nvPr/>
        </p:nvSpPr>
        <p:spPr>
          <a:xfrm>
            <a:off x="10585174" y="745435"/>
            <a:ext cx="902939" cy="369332"/>
          </a:xfrm>
          <a:prstGeom prst="rect">
            <a:avLst/>
          </a:prstGeom>
          <a:noFill/>
        </p:spPr>
        <p:txBody>
          <a:bodyPr wrap="none" rtlCol="0">
            <a:spAutoFit/>
          </a:bodyPr>
          <a:lstStyle/>
          <a:p>
            <a:r>
              <a:rPr lang="nl-BE" b="1" dirty="0" err="1"/>
              <a:t>Dialysis</a:t>
            </a:r>
            <a:endParaRPr lang="nl-BE" b="1" dirty="0"/>
          </a:p>
        </p:txBody>
      </p:sp>
    </p:spTree>
    <p:extLst>
      <p:ext uri="{BB962C8B-B14F-4D97-AF65-F5344CB8AC3E}">
        <p14:creationId xmlns:p14="http://schemas.microsoft.com/office/powerpoint/2010/main" val="2420236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D4B8E50A-118C-4BBC-9511-23C1F8CCCBE1}"/>
              </a:ext>
            </a:extLst>
          </p:cNvPr>
          <p:cNvPicPr>
            <a:picLocks noChangeAspect="1"/>
          </p:cNvPicPr>
          <p:nvPr/>
        </p:nvPicPr>
        <p:blipFill>
          <a:blip r:embed="rId2"/>
          <a:stretch>
            <a:fillRect/>
          </a:stretch>
        </p:blipFill>
        <p:spPr>
          <a:xfrm>
            <a:off x="6256866" y="480059"/>
            <a:ext cx="5458122" cy="6000253"/>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6822DAB9-E00E-4FA9-8FE2-873BA42B3B2D}"/>
              </a:ext>
            </a:extLst>
          </p:cNvPr>
          <p:cNvPicPr>
            <a:picLocks noChangeAspect="1"/>
          </p:cNvPicPr>
          <p:nvPr/>
        </p:nvPicPr>
        <p:blipFill>
          <a:blip r:embed="rId3"/>
          <a:stretch>
            <a:fillRect/>
          </a:stretch>
        </p:blipFill>
        <p:spPr>
          <a:xfrm>
            <a:off x="641180" y="2692546"/>
            <a:ext cx="4666316" cy="1472908"/>
          </a:xfrm>
          <a:prstGeom prst="rect">
            <a:avLst/>
          </a:prstGeom>
        </p:spPr>
      </p:pic>
    </p:spTree>
    <p:extLst>
      <p:ext uri="{BB962C8B-B14F-4D97-AF65-F5344CB8AC3E}">
        <p14:creationId xmlns:p14="http://schemas.microsoft.com/office/powerpoint/2010/main" val="4152998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1524001" y="1381539"/>
            <a:ext cx="8786813" cy="5262150"/>
          </a:xfrm>
          <a:prstGeom prst="rect">
            <a:avLst/>
          </a:prstGeom>
          <a:noFill/>
          <a:ln w="9525">
            <a:noFill/>
            <a:miter lim="800000"/>
            <a:headEnd/>
            <a:tailEnd/>
          </a:ln>
        </p:spPr>
      </p:pic>
      <p:sp>
        <p:nvSpPr>
          <p:cNvPr id="55299" name="Text Box 3"/>
          <p:cNvSpPr txBox="1">
            <a:spLocks noChangeArrowheads="1"/>
          </p:cNvSpPr>
          <p:nvPr/>
        </p:nvSpPr>
        <p:spPr bwMode="auto">
          <a:xfrm>
            <a:off x="2024064" y="14288"/>
            <a:ext cx="8602035" cy="677108"/>
          </a:xfrm>
          <a:prstGeom prst="rect">
            <a:avLst/>
          </a:prstGeom>
          <a:noFill/>
          <a:ln w="9525">
            <a:solidFill>
              <a:schemeClr val="accent1"/>
            </a:solidFill>
            <a:miter lim="800000"/>
            <a:headEnd/>
            <a:tailEnd/>
          </a:ln>
        </p:spPr>
        <p:txBody>
          <a:bodyPr wrap="none">
            <a:spAutoFit/>
          </a:bodyPr>
          <a:lstStyle/>
          <a:p>
            <a:pPr eaLnBrk="0" hangingPunct="0"/>
            <a:r>
              <a:rPr lang="fr-BE" sz="3800" b="1" dirty="0">
                <a:latin typeface="Arial" pitchFamily="34" charset="0"/>
              </a:rPr>
              <a:t>PD </a:t>
            </a:r>
            <a:r>
              <a:rPr lang="fr-BE" sz="3800" b="1" dirty="0" err="1">
                <a:latin typeface="Arial" pitchFamily="34" charset="0"/>
              </a:rPr>
              <a:t>prevalence</a:t>
            </a:r>
            <a:r>
              <a:rPr lang="fr-BE" sz="3800" b="1" dirty="0">
                <a:latin typeface="Arial" pitchFamily="34" charset="0"/>
              </a:rPr>
              <a:t> and incidence in </a:t>
            </a:r>
            <a:r>
              <a:rPr lang="fr-BE" sz="3800" b="1" dirty="0" err="1">
                <a:latin typeface="Arial" pitchFamily="34" charset="0"/>
              </a:rPr>
              <a:t>Italy</a:t>
            </a:r>
            <a:endParaRPr lang="nl-NL" sz="3800" b="1" dirty="0">
              <a:latin typeface="Arial" pitchFamily="34" charset="0"/>
            </a:endParaRPr>
          </a:p>
        </p:txBody>
      </p:sp>
      <p:sp>
        <p:nvSpPr>
          <p:cNvPr id="55300" name="Text Box 4"/>
          <p:cNvSpPr txBox="1">
            <a:spLocks noChangeArrowheads="1"/>
          </p:cNvSpPr>
          <p:nvPr/>
        </p:nvSpPr>
        <p:spPr bwMode="auto">
          <a:xfrm>
            <a:off x="8804276" y="725489"/>
            <a:ext cx="1863725" cy="274637"/>
          </a:xfrm>
          <a:prstGeom prst="rect">
            <a:avLst/>
          </a:prstGeom>
          <a:noFill/>
          <a:ln w="9525">
            <a:noFill/>
            <a:miter lim="800000"/>
            <a:headEnd/>
            <a:tailEnd/>
          </a:ln>
        </p:spPr>
        <p:txBody>
          <a:bodyPr wrap="none">
            <a:spAutoFit/>
          </a:bodyPr>
          <a:lstStyle/>
          <a:p>
            <a:pPr eaLnBrk="0" hangingPunct="0"/>
            <a:r>
              <a:rPr lang="fr-BE" sz="1200" b="1">
                <a:latin typeface="Arial" pitchFamily="34" charset="0"/>
              </a:rPr>
              <a:t>Viglino et al, NDT, 2007</a:t>
            </a:r>
            <a:endParaRPr lang="nl-NL" sz="1200" b="1">
              <a:latin typeface="Arial" pitchFamily="34" charset="0"/>
            </a:endParaRPr>
          </a:p>
        </p:txBody>
      </p:sp>
      <p:pic>
        <p:nvPicPr>
          <p:cNvPr id="2" name="Afbeelding 1">
            <a:extLst>
              <a:ext uri="{FF2B5EF4-FFF2-40B4-BE49-F238E27FC236}">
                <a16:creationId xmlns:a16="http://schemas.microsoft.com/office/drawing/2014/main" id="{C5558815-8871-4C88-B916-1A3F4909026A}"/>
              </a:ext>
            </a:extLst>
          </p:cNvPr>
          <p:cNvPicPr>
            <a:picLocks noChangeAspect="1"/>
          </p:cNvPicPr>
          <p:nvPr/>
        </p:nvPicPr>
        <p:blipFill>
          <a:blip r:embed="rId4"/>
          <a:stretch>
            <a:fillRect/>
          </a:stretch>
        </p:blipFill>
        <p:spPr>
          <a:xfrm>
            <a:off x="78902" y="750617"/>
            <a:ext cx="4354714" cy="10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35F23C7-69FF-49FB-A461-86BDA92413B9}"/>
              </a:ext>
            </a:extLst>
          </p:cNvPr>
          <p:cNvPicPr>
            <a:picLocks noChangeAspect="1"/>
          </p:cNvPicPr>
          <p:nvPr/>
        </p:nvPicPr>
        <p:blipFill>
          <a:blip r:embed="rId2"/>
          <a:stretch>
            <a:fillRect/>
          </a:stretch>
        </p:blipFill>
        <p:spPr>
          <a:xfrm>
            <a:off x="643467" y="934655"/>
            <a:ext cx="10905066" cy="4988689"/>
          </a:xfrm>
          <a:prstGeom prst="rect">
            <a:avLst/>
          </a:prstGeom>
        </p:spPr>
      </p:pic>
      <p:sp>
        <p:nvSpPr>
          <p:cNvPr id="3" name="Tijdelijke aanduiding voor voettekst 2">
            <a:extLst>
              <a:ext uri="{FF2B5EF4-FFF2-40B4-BE49-F238E27FC236}">
                <a16:creationId xmlns:a16="http://schemas.microsoft.com/office/drawing/2014/main" id="{6EEEF1B0-9C9C-42DB-B350-076157F4DBA4}"/>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CHAPTER NAME</a:t>
            </a:r>
          </a:p>
        </p:txBody>
      </p:sp>
      <p:pic>
        <p:nvPicPr>
          <p:cNvPr id="7" name="Afbeelding 6">
            <a:extLst>
              <a:ext uri="{FF2B5EF4-FFF2-40B4-BE49-F238E27FC236}">
                <a16:creationId xmlns:a16="http://schemas.microsoft.com/office/drawing/2014/main" id="{0CF99E2C-B8E4-4CC2-B70A-8F739B19C4B7}"/>
              </a:ext>
            </a:extLst>
          </p:cNvPr>
          <p:cNvPicPr>
            <a:picLocks noChangeAspect="1"/>
          </p:cNvPicPr>
          <p:nvPr/>
        </p:nvPicPr>
        <p:blipFill>
          <a:blip r:embed="rId3"/>
          <a:stretch>
            <a:fillRect/>
          </a:stretch>
        </p:blipFill>
        <p:spPr>
          <a:xfrm>
            <a:off x="88841" y="10705"/>
            <a:ext cx="4354714" cy="1038425"/>
          </a:xfrm>
          <a:prstGeom prst="rect">
            <a:avLst/>
          </a:prstGeom>
        </p:spPr>
      </p:pic>
    </p:spTree>
    <p:extLst>
      <p:ext uri="{BB962C8B-B14F-4D97-AF65-F5344CB8AC3E}">
        <p14:creationId xmlns:p14="http://schemas.microsoft.com/office/powerpoint/2010/main" val="39348960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voettekst 2">
            <a:extLst>
              <a:ext uri="{FF2B5EF4-FFF2-40B4-BE49-F238E27FC236}">
                <a16:creationId xmlns:a16="http://schemas.microsoft.com/office/drawing/2014/main" id="{6EEEF1B0-9C9C-42DB-B350-076157F4DBA4}"/>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CHAPTER NAME</a:t>
            </a:r>
          </a:p>
        </p:txBody>
      </p:sp>
      <p:pic>
        <p:nvPicPr>
          <p:cNvPr id="2" name="Afbeelding 1">
            <a:extLst>
              <a:ext uri="{FF2B5EF4-FFF2-40B4-BE49-F238E27FC236}">
                <a16:creationId xmlns:a16="http://schemas.microsoft.com/office/drawing/2014/main" id="{A0BE4C97-D45E-4879-8673-B5563F4AB0A1}"/>
              </a:ext>
            </a:extLst>
          </p:cNvPr>
          <p:cNvPicPr>
            <a:picLocks noChangeAspect="1"/>
          </p:cNvPicPr>
          <p:nvPr/>
        </p:nvPicPr>
        <p:blipFill>
          <a:blip r:embed="rId2"/>
          <a:stretch>
            <a:fillRect/>
          </a:stretch>
        </p:blipFill>
        <p:spPr>
          <a:xfrm>
            <a:off x="136520" y="288235"/>
            <a:ext cx="11760619" cy="6433240"/>
          </a:xfrm>
          <a:prstGeom prst="rect">
            <a:avLst/>
          </a:prstGeom>
        </p:spPr>
      </p:pic>
      <p:pic>
        <p:nvPicPr>
          <p:cNvPr id="6" name="Afbeelding 5">
            <a:extLst>
              <a:ext uri="{FF2B5EF4-FFF2-40B4-BE49-F238E27FC236}">
                <a16:creationId xmlns:a16="http://schemas.microsoft.com/office/drawing/2014/main" id="{5028BE5D-BE84-4E60-B742-A28C55DA6434}"/>
              </a:ext>
            </a:extLst>
          </p:cNvPr>
          <p:cNvPicPr>
            <a:picLocks noChangeAspect="1"/>
          </p:cNvPicPr>
          <p:nvPr/>
        </p:nvPicPr>
        <p:blipFill>
          <a:blip r:embed="rId3"/>
          <a:stretch>
            <a:fillRect/>
          </a:stretch>
        </p:blipFill>
        <p:spPr>
          <a:xfrm>
            <a:off x="109387" y="136525"/>
            <a:ext cx="1982937" cy="688423"/>
          </a:xfrm>
          <a:prstGeom prst="rect">
            <a:avLst/>
          </a:prstGeom>
        </p:spPr>
      </p:pic>
    </p:spTree>
    <p:extLst>
      <p:ext uri="{BB962C8B-B14F-4D97-AF65-F5344CB8AC3E}">
        <p14:creationId xmlns:p14="http://schemas.microsoft.com/office/powerpoint/2010/main" val="2542697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r>
              <a:rPr lang="en-GB" dirty="0"/>
              <a:t>EQUITY</a:t>
            </a:r>
            <a:endParaRPr lang="en-US" dirty="0"/>
          </a:p>
        </p:txBody>
      </p:sp>
      <p:sp>
        <p:nvSpPr>
          <p:cNvPr id="10" name="Content Placeholder 9"/>
          <p:cNvSpPr>
            <a:spLocks noGrp="1"/>
          </p:cNvSpPr>
          <p:nvPr>
            <p:ph idx="1"/>
          </p:nvPr>
        </p:nvSpPr>
        <p:spPr bwMode="gray"/>
        <p:txBody>
          <a:bodyPr/>
          <a:lstStyle/>
          <a:p>
            <a:r>
              <a:rPr lang="en-AU" dirty="0"/>
              <a:t>=&gt; Everything in this topic should be discussed through the lens of EQUITY. </a:t>
            </a:r>
          </a:p>
          <a:p>
            <a:r>
              <a:rPr lang="en-AU" dirty="0"/>
              <a:t>Examine existing models of care, e.g., what is good and bad, does it promote equity or not, and if not, how to fix it, what are possible solutions (not too prescriptive)?</a:t>
            </a:r>
            <a:endParaRPr lang="nl-BE" dirty="0"/>
          </a:p>
          <a:p>
            <a:pPr marL="0" indent="0">
              <a:buNone/>
            </a:pPr>
            <a:endParaRPr lang="en-US" dirty="0"/>
          </a:p>
          <a:p>
            <a:endParaRPr lang="en-US" dirty="0"/>
          </a:p>
        </p:txBody>
      </p:sp>
      <p:pic>
        <p:nvPicPr>
          <p:cNvPr id="3" name="Afbeelding 2">
            <a:extLst>
              <a:ext uri="{FF2B5EF4-FFF2-40B4-BE49-F238E27FC236}">
                <a16:creationId xmlns:a16="http://schemas.microsoft.com/office/drawing/2014/main" id="{C2DCC505-20AD-448E-A419-39D9C926DF41}"/>
              </a:ext>
            </a:extLst>
          </p:cNvPr>
          <p:cNvPicPr>
            <a:picLocks noChangeAspect="1"/>
          </p:cNvPicPr>
          <p:nvPr/>
        </p:nvPicPr>
        <p:blipFill>
          <a:blip r:embed="rId3"/>
          <a:stretch>
            <a:fillRect/>
          </a:stretch>
        </p:blipFill>
        <p:spPr>
          <a:xfrm>
            <a:off x="3622039" y="2926081"/>
            <a:ext cx="5511801" cy="3470804"/>
          </a:xfrm>
          <a:prstGeom prst="rect">
            <a:avLst/>
          </a:prstGeom>
        </p:spPr>
      </p:pic>
      <p:sp>
        <p:nvSpPr>
          <p:cNvPr id="4" name="Tekstvak 3">
            <a:extLst>
              <a:ext uri="{FF2B5EF4-FFF2-40B4-BE49-F238E27FC236}">
                <a16:creationId xmlns:a16="http://schemas.microsoft.com/office/drawing/2014/main" id="{ABE2BC6D-74FF-496A-8A70-8953CA41F2D1}"/>
              </a:ext>
            </a:extLst>
          </p:cNvPr>
          <p:cNvSpPr txBox="1"/>
          <p:nvPr/>
        </p:nvSpPr>
        <p:spPr>
          <a:xfrm>
            <a:off x="1290320" y="4297680"/>
            <a:ext cx="2035109" cy="923330"/>
          </a:xfrm>
          <a:prstGeom prst="rect">
            <a:avLst/>
          </a:prstGeom>
          <a:noFill/>
        </p:spPr>
        <p:txBody>
          <a:bodyPr wrap="none" rtlCol="0">
            <a:spAutoFit/>
          </a:bodyPr>
          <a:lstStyle/>
          <a:p>
            <a:pPr algn="ctr"/>
            <a:r>
              <a:rPr lang="nl-BE" b="1" dirty="0"/>
              <a:t>Rules/</a:t>
            </a:r>
            <a:r>
              <a:rPr lang="nl-BE" b="1" dirty="0" err="1"/>
              <a:t>organisation</a:t>
            </a:r>
            <a:r>
              <a:rPr lang="nl-BE" b="1" dirty="0"/>
              <a:t> </a:t>
            </a:r>
          </a:p>
          <a:p>
            <a:pPr algn="ctr"/>
            <a:r>
              <a:rPr lang="nl-BE" b="1" dirty="0" err="1"/>
              <a:t>the</a:t>
            </a:r>
            <a:r>
              <a:rPr lang="nl-BE" b="1" dirty="0"/>
              <a:t> SAME</a:t>
            </a:r>
          </a:p>
          <a:p>
            <a:pPr algn="ctr"/>
            <a:r>
              <a:rPr lang="nl-BE" b="1" dirty="0" err="1"/>
              <a:t>for</a:t>
            </a:r>
            <a:r>
              <a:rPr lang="nl-BE" b="1" dirty="0"/>
              <a:t> </a:t>
            </a:r>
            <a:r>
              <a:rPr lang="nl-BE" b="1" dirty="0" err="1"/>
              <a:t>everyone</a:t>
            </a:r>
            <a:r>
              <a:rPr lang="nl-BE" b="1" dirty="0"/>
              <a:t>?</a:t>
            </a:r>
          </a:p>
        </p:txBody>
      </p:sp>
      <p:sp>
        <p:nvSpPr>
          <p:cNvPr id="6" name="Tekstvak 5">
            <a:extLst>
              <a:ext uri="{FF2B5EF4-FFF2-40B4-BE49-F238E27FC236}">
                <a16:creationId xmlns:a16="http://schemas.microsoft.com/office/drawing/2014/main" id="{3C8765E7-C2FD-440A-8DAB-5D190BBD9F46}"/>
              </a:ext>
            </a:extLst>
          </p:cNvPr>
          <p:cNvSpPr txBox="1"/>
          <p:nvPr/>
        </p:nvSpPr>
        <p:spPr>
          <a:xfrm>
            <a:off x="9164327" y="4206240"/>
            <a:ext cx="2759537" cy="2031325"/>
          </a:xfrm>
          <a:prstGeom prst="rect">
            <a:avLst/>
          </a:prstGeom>
          <a:noFill/>
        </p:spPr>
        <p:txBody>
          <a:bodyPr wrap="none" rtlCol="0">
            <a:spAutoFit/>
          </a:bodyPr>
          <a:lstStyle/>
          <a:p>
            <a:pPr algn="ctr"/>
            <a:r>
              <a:rPr lang="nl-BE" b="1" dirty="0"/>
              <a:t>Rules/</a:t>
            </a:r>
            <a:r>
              <a:rPr lang="nl-BE" b="1" dirty="0" err="1"/>
              <a:t>organisation</a:t>
            </a:r>
            <a:endParaRPr lang="nl-BE" b="1" dirty="0"/>
          </a:p>
          <a:p>
            <a:pPr algn="ctr"/>
            <a:r>
              <a:rPr lang="nl-BE" b="1" dirty="0"/>
              <a:t> FAVOR</a:t>
            </a:r>
          </a:p>
          <a:p>
            <a:pPr algn="ctr"/>
            <a:r>
              <a:rPr lang="nl-BE" b="1" dirty="0" err="1"/>
              <a:t>disadvantaged</a:t>
            </a:r>
            <a:r>
              <a:rPr lang="nl-BE" b="1" dirty="0"/>
              <a:t> </a:t>
            </a:r>
            <a:r>
              <a:rPr lang="nl-BE" b="1" dirty="0" err="1"/>
              <a:t>populations</a:t>
            </a:r>
            <a:endParaRPr lang="nl-BE" b="1" dirty="0"/>
          </a:p>
          <a:p>
            <a:pPr algn="ctr"/>
            <a:endParaRPr lang="nl-BE" b="1" dirty="0"/>
          </a:p>
          <a:p>
            <a:pPr marL="285750" indent="-285750" algn="ctr">
              <a:buFont typeface="Symbol" panose="05050102010706020507" pitchFamily="18" charset="2"/>
              <a:buChar char="Þ"/>
            </a:pPr>
            <a:r>
              <a:rPr lang="nl-BE" b="1" dirty="0"/>
              <a:t>FAIRNESS </a:t>
            </a:r>
          </a:p>
          <a:p>
            <a:pPr marL="285750" indent="-285750" algn="ctr">
              <a:buFont typeface="Symbol" panose="05050102010706020507" pitchFamily="18" charset="2"/>
              <a:buChar char="Þ"/>
            </a:pPr>
            <a:r>
              <a:rPr lang="nl-BE" b="1" dirty="0"/>
              <a:t>(</a:t>
            </a:r>
            <a:r>
              <a:rPr lang="nl-BE" b="1" dirty="0" err="1"/>
              <a:t>providing</a:t>
            </a:r>
            <a:r>
              <a:rPr lang="nl-BE" b="1" dirty="0"/>
              <a:t> </a:t>
            </a:r>
            <a:r>
              <a:rPr lang="nl-BE" b="1" dirty="0" err="1"/>
              <a:t>everybody</a:t>
            </a:r>
            <a:r>
              <a:rPr lang="nl-BE" b="1" dirty="0"/>
              <a:t> </a:t>
            </a:r>
          </a:p>
          <a:p>
            <a:pPr algn="ctr"/>
            <a:r>
              <a:rPr lang="nl-BE" b="1" dirty="0" err="1"/>
              <a:t>what</a:t>
            </a:r>
            <a:r>
              <a:rPr lang="nl-BE" b="1" dirty="0"/>
              <a:t> is </a:t>
            </a:r>
            <a:r>
              <a:rPr lang="nl-BE" b="1" dirty="0" err="1"/>
              <a:t>needed</a:t>
            </a:r>
            <a:r>
              <a:rPr lang="nl-BE" b="1" dirty="0"/>
              <a:t>)</a:t>
            </a:r>
          </a:p>
        </p:txBody>
      </p:sp>
      <p:sp>
        <p:nvSpPr>
          <p:cNvPr id="5" name="Tekstvak 4">
            <a:extLst>
              <a:ext uri="{FF2B5EF4-FFF2-40B4-BE49-F238E27FC236}">
                <a16:creationId xmlns:a16="http://schemas.microsoft.com/office/drawing/2014/main" id="{5B110A4F-05F7-4BC8-9650-ABD409A012A3}"/>
              </a:ext>
            </a:extLst>
          </p:cNvPr>
          <p:cNvSpPr txBox="1"/>
          <p:nvPr/>
        </p:nvSpPr>
        <p:spPr>
          <a:xfrm>
            <a:off x="-1" y="2037522"/>
            <a:ext cx="10386391" cy="4247317"/>
          </a:xfrm>
          <a:prstGeom prst="rect">
            <a:avLst/>
          </a:prstGeom>
          <a:solidFill>
            <a:srgbClr val="FFFF00"/>
          </a:solidFill>
          <a:ln>
            <a:solidFill>
              <a:schemeClr val="accent1"/>
            </a:solidFill>
          </a:ln>
        </p:spPr>
        <p:txBody>
          <a:bodyPr wrap="square" rtlCol="0">
            <a:spAutoFit/>
          </a:bodyPr>
          <a:lstStyle/>
          <a:p>
            <a:r>
              <a:rPr lang="nl-BE" sz="5400" b="1" dirty="0"/>
              <a:t>                       </a:t>
            </a:r>
            <a:r>
              <a:rPr lang="nl-BE" sz="5400" b="1" dirty="0" err="1"/>
              <a:t>Distributive</a:t>
            </a:r>
            <a:r>
              <a:rPr lang="nl-BE" sz="5400" b="1" dirty="0"/>
              <a:t>                 </a:t>
            </a:r>
          </a:p>
          <a:p>
            <a:pPr algn="ctr"/>
            <a:endParaRPr lang="nl-BE" sz="5400" b="1" dirty="0"/>
          </a:p>
          <a:p>
            <a:pPr algn="ctr"/>
            <a:r>
              <a:rPr lang="nl-BE" sz="5400" b="1" dirty="0"/>
              <a:t>Versus                        </a:t>
            </a:r>
            <a:r>
              <a:rPr lang="nl-BE" sz="5400" b="1" dirty="0" err="1"/>
              <a:t>Justice</a:t>
            </a:r>
            <a:endParaRPr lang="nl-BE" sz="5400" b="1" dirty="0"/>
          </a:p>
          <a:p>
            <a:pPr algn="ctr"/>
            <a:endParaRPr lang="nl-BE" sz="5400" b="1" dirty="0"/>
          </a:p>
          <a:p>
            <a:r>
              <a:rPr lang="nl-BE" sz="5400" b="1" dirty="0"/>
              <a:t>                     </a:t>
            </a:r>
            <a:r>
              <a:rPr lang="nl-BE" sz="5400" b="1" dirty="0" err="1"/>
              <a:t>Commutative</a:t>
            </a:r>
            <a:r>
              <a:rPr lang="nl-BE" sz="5400" b="1" dirty="0"/>
              <a:t> </a:t>
            </a:r>
          </a:p>
        </p:txBody>
      </p:sp>
    </p:spTree>
    <p:extLst>
      <p:ext uri="{BB962C8B-B14F-4D97-AF65-F5344CB8AC3E}">
        <p14:creationId xmlns:p14="http://schemas.microsoft.com/office/powerpoint/2010/main" val="179783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9DA7DF07-21BF-4CBD-B4D4-B24F061110B6}"/>
              </a:ext>
            </a:extLst>
          </p:cNvPr>
          <p:cNvPicPr>
            <a:picLocks noChangeAspect="1"/>
          </p:cNvPicPr>
          <p:nvPr/>
        </p:nvPicPr>
        <p:blipFill>
          <a:blip r:embed="rId2"/>
          <a:stretch>
            <a:fillRect/>
          </a:stretch>
        </p:blipFill>
        <p:spPr>
          <a:xfrm>
            <a:off x="477520" y="95368"/>
            <a:ext cx="7523480" cy="6061592"/>
          </a:xfrm>
          <a:prstGeom prst="rect">
            <a:avLst/>
          </a:prstGeom>
        </p:spPr>
      </p:pic>
      <p:sp>
        <p:nvSpPr>
          <p:cNvPr id="5" name="Tekstvak 4">
            <a:extLst>
              <a:ext uri="{FF2B5EF4-FFF2-40B4-BE49-F238E27FC236}">
                <a16:creationId xmlns:a16="http://schemas.microsoft.com/office/drawing/2014/main" id="{82CC9BAB-B71A-4845-AD2D-9CB7014FC421}"/>
              </a:ext>
            </a:extLst>
          </p:cNvPr>
          <p:cNvSpPr txBox="1"/>
          <p:nvPr/>
        </p:nvSpPr>
        <p:spPr>
          <a:xfrm>
            <a:off x="8392160" y="914400"/>
            <a:ext cx="3713701" cy="1477328"/>
          </a:xfrm>
          <a:prstGeom prst="rect">
            <a:avLst/>
          </a:prstGeom>
          <a:noFill/>
          <a:ln>
            <a:solidFill>
              <a:schemeClr val="accent1"/>
            </a:solidFill>
          </a:ln>
        </p:spPr>
        <p:txBody>
          <a:bodyPr wrap="square" rtlCol="0">
            <a:spAutoFit/>
          </a:bodyPr>
          <a:lstStyle/>
          <a:p>
            <a:r>
              <a:rPr lang="nl-BE" b="1" dirty="0" err="1"/>
              <a:t>Commutative</a:t>
            </a:r>
            <a:r>
              <a:rPr lang="nl-BE" b="1" dirty="0"/>
              <a:t> </a:t>
            </a:r>
            <a:r>
              <a:rPr lang="nl-BE" b="1" dirty="0" err="1"/>
              <a:t>justice</a:t>
            </a:r>
            <a:r>
              <a:rPr lang="nl-BE" b="1" dirty="0"/>
              <a:t>:</a:t>
            </a:r>
          </a:p>
          <a:p>
            <a:pPr marL="285750" indent="-285750">
              <a:buFont typeface="Symbol" panose="05050102010706020507" pitchFamily="18" charset="2"/>
              <a:buChar char="Þ"/>
            </a:pPr>
            <a:r>
              <a:rPr lang="nl-BE" b="1" dirty="0"/>
              <a:t>Everybody </a:t>
            </a:r>
            <a:r>
              <a:rPr lang="nl-BE" b="1" dirty="0" err="1"/>
              <a:t>pays</a:t>
            </a:r>
            <a:r>
              <a:rPr lang="nl-BE" b="1" dirty="0"/>
              <a:t> </a:t>
            </a:r>
            <a:r>
              <a:rPr lang="nl-BE" b="1" dirty="0" err="1"/>
              <a:t>to</a:t>
            </a:r>
            <a:r>
              <a:rPr lang="nl-BE" b="1" dirty="0"/>
              <a:t> </a:t>
            </a:r>
            <a:r>
              <a:rPr lang="nl-BE" b="1" dirty="0" err="1"/>
              <a:t>insurances</a:t>
            </a:r>
            <a:r>
              <a:rPr lang="nl-BE" b="1" dirty="0"/>
              <a:t> </a:t>
            </a:r>
            <a:r>
              <a:rPr lang="nl-BE" b="1" dirty="0" err="1"/>
              <a:t>what</a:t>
            </a:r>
            <a:r>
              <a:rPr lang="nl-BE" b="1" dirty="0"/>
              <a:t> he wants</a:t>
            </a:r>
          </a:p>
          <a:p>
            <a:pPr marL="285750" indent="-285750">
              <a:buFont typeface="Symbol" panose="05050102010706020507" pitchFamily="18" charset="2"/>
              <a:buChar char="Þ"/>
            </a:pPr>
            <a:r>
              <a:rPr lang="nl-BE" b="1" dirty="0"/>
              <a:t>Everybody </a:t>
            </a:r>
            <a:r>
              <a:rPr lang="nl-BE" b="1" dirty="0" err="1"/>
              <a:t>gets</a:t>
            </a:r>
            <a:r>
              <a:rPr lang="nl-BE" b="1" dirty="0"/>
              <a:t> out of his </a:t>
            </a:r>
            <a:r>
              <a:rPr lang="nl-BE" b="1" dirty="0" err="1"/>
              <a:t>insurances</a:t>
            </a:r>
            <a:r>
              <a:rPr lang="nl-BE" b="1" dirty="0"/>
              <a:t> </a:t>
            </a:r>
            <a:r>
              <a:rPr lang="nl-BE" b="1" dirty="0" err="1"/>
              <a:t>what</a:t>
            </a:r>
            <a:r>
              <a:rPr lang="nl-BE" b="1" dirty="0"/>
              <a:t> he has </a:t>
            </a:r>
            <a:r>
              <a:rPr lang="nl-BE" b="1" dirty="0" err="1"/>
              <a:t>paid</a:t>
            </a:r>
            <a:r>
              <a:rPr lang="nl-BE" b="1" dirty="0"/>
              <a:t> </a:t>
            </a:r>
            <a:r>
              <a:rPr lang="nl-BE" b="1" dirty="0" err="1"/>
              <a:t>for</a:t>
            </a:r>
            <a:endParaRPr lang="nl-BE" b="1" dirty="0"/>
          </a:p>
        </p:txBody>
      </p:sp>
    </p:spTree>
    <p:extLst>
      <p:ext uri="{BB962C8B-B14F-4D97-AF65-F5344CB8AC3E}">
        <p14:creationId xmlns:p14="http://schemas.microsoft.com/office/powerpoint/2010/main" val="1971345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9DA7DF07-21BF-4CBD-B4D4-B24F061110B6}"/>
              </a:ext>
            </a:extLst>
          </p:cNvPr>
          <p:cNvPicPr>
            <a:picLocks noChangeAspect="1"/>
          </p:cNvPicPr>
          <p:nvPr/>
        </p:nvPicPr>
        <p:blipFill>
          <a:blip r:embed="rId2"/>
          <a:stretch>
            <a:fillRect/>
          </a:stretch>
        </p:blipFill>
        <p:spPr>
          <a:xfrm>
            <a:off x="477520" y="95368"/>
            <a:ext cx="7523480" cy="6061592"/>
          </a:xfrm>
          <a:prstGeom prst="rect">
            <a:avLst/>
          </a:prstGeom>
        </p:spPr>
      </p:pic>
      <p:sp>
        <p:nvSpPr>
          <p:cNvPr id="5" name="Tekstvak 4">
            <a:extLst>
              <a:ext uri="{FF2B5EF4-FFF2-40B4-BE49-F238E27FC236}">
                <a16:creationId xmlns:a16="http://schemas.microsoft.com/office/drawing/2014/main" id="{82CC9BAB-B71A-4845-AD2D-9CB7014FC421}"/>
              </a:ext>
            </a:extLst>
          </p:cNvPr>
          <p:cNvSpPr txBox="1"/>
          <p:nvPr/>
        </p:nvSpPr>
        <p:spPr>
          <a:xfrm>
            <a:off x="8392160" y="914400"/>
            <a:ext cx="3713701" cy="1477328"/>
          </a:xfrm>
          <a:prstGeom prst="rect">
            <a:avLst/>
          </a:prstGeom>
          <a:noFill/>
          <a:ln>
            <a:solidFill>
              <a:schemeClr val="accent1"/>
            </a:solidFill>
          </a:ln>
        </p:spPr>
        <p:txBody>
          <a:bodyPr wrap="square" rtlCol="0">
            <a:spAutoFit/>
          </a:bodyPr>
          <a:lstStyle/>
          <a:p>
            <a:r>
              <a:rPr lang="nl-BE" b="1" dirty="0" err="1"/>
              <a:t>Commutative</a:t>
            </a:r>
            <a:r>
              <a:rPr lang="nl-BE" b="1" dirty="0"/>
              <a:t> </a:t>
            </a:r>
            <a:r>
              <a:rPr lang="nl-BE" b="1" dirty="0" err="1"/>
              <a:t>justice</a:t>
            </a:r>
            <a:r>
              <a:rPr lang="nl-BE" b="1" dirty="0"/>
              <a:t>:</a:t>
            </a:r>
          </a:p>
          <a:p>
            <a:pPr marL="285750" indent="-285750">
              <a:buFont typeface="Symbol" panose="05050102010706020507" pitchFamily="18" charset="2"/>
              <a:buChar char="Þ"/>
            </a:pPr>
            <a:r>
              <a:rPr lang="nl-BE" b="1" dirty="0"/>
              <a:t>Everybody </a:t>
            </a:r>
            <a:r>
              <a:rPr lang="nl-BE" b="1" dirty="0" err="1"/>
              <a:t>pays</a:t>
            </a:r>
            <a:r>
              <a:rPr lang="nl-BE" b="1" dirty="0"/>
              <a:t> </a:t>
            </a:r>
            <a:r>
              <a:rPr lang="nl-BE" b="1" dirty="0" err="1"/>
              <a:t>to</a:t>
            </a:r>
            <a:r>
              <a:rPr lang="nl-BE" b="1" dirty="0"/>
              <a:t> </a:t>
            </a:r>
            <a:r>
              <a:rPr lang="nl-BE" b="1" dirty="0" err="1"/>
              <a:t>insurances</a:t>
            </a:r>
            <a:r>
              <a:rPr lang="nl-BE" b="1" dirty="0"/>
              <a:t> </a:t>
            </a:r>
            <a:r>
              <a:rPr lang="nl-BE" b="1" dirty="0" err="1"/>
              <a:t>what</a:t>
            </a:r>
            <a:r>
              <a:rPr lang="nl-BE" b="1" dirty="0"/>
              <a:t> he wants</a:t>
            </a:r>
          </a:p>
          <a:p>
            <a:pPr marL="285750" indent="-285750">
              <a:buFont typeface="Symbol" panose="05050102010706020507" pitchFamily="18" charset="2"/>
              <a:buChar char="Þ"/>
            </a:pPr>
            <a:r>
              <a:rPr lang="nl-BE" b="1" dirty="0"/>
              <a:t>Everybody </a:t>
            </a:r>
            <a:r>
              <a:rPr lang="nl-BE" b="1" dirty="0" err="1"/>
              <a:t>gets</a:t>
            </a:r>
            <a:r>
              <a:rPr lang="nl-BE" b="1" dirty="0"/>
              <a:t> out of his </a:t>
            </a:r>
            <a:r>
              <a:rPr lang="nl-BE" b="1" dirty="0" err="1"/>
              <a:t>insurances</a:t>
            </a:r>
            <a:r>
              <a:rPr lang="nl-BE" b="1" dirty="0"/>
              <a:t> </a:t>
            </a:r>
            <a:r>
              <a:rPr lang="nl-BE" b="1" dirty="0" err="1"/>
              <a:t>what</a:t>
            </a:r>
            <a:r>
              <a:rPr lang="nl-BE" b="1" dirty="0"/>
              <a:t> he has </a:t>
            </a:r>
            <a:r>
              <a:rPr lang="nl-BE" b="1" dirty="0" err="1"/>
              <a:t>paid</a:t>
            </a:r>
            <a:r>
              <a:rPr lang="nl-BE" b="1" dirty="0"/>
              <a:t> </a:t>
            </a:r>
            <a:r>
              <a:rPr lang="nl-BE" b="1" dirty="0" err="1"/>
              <a:t>for</a:t>
            </a:r>
            <a:endParaRPr lang="nl-BE" b="1" dirty="0"/>
          </a:p>
        </p:txBody>
      </p:sp>
      <p:sp>
        <p:nvSpPr>
          <p:cNvPr id="3" name="Tekstvak 2">
            <a:extLst>
              <a:ext uri="{FF2B5EF4-FFF2-40B4-BE49-F238E27FC236}">
                <a16:creationId xmlns:a16="http://schemas.microsoft.com/office/drawing/2014/main" id="{22096875-1E7D-4345-969C-1BB87EAD5AFC}"/>
              </a:ext>
            </a:extLst>
          </p:cNvPr>
          <p:cNvSpPr txBox="1"/>
          <p:nvPr/>
        </p:nvSpPr>
        <p:spPr>
          <a:xfrm>
            <a:off x="8696739" y="3289852"/>
            <a:ext cx="3191964" cy="369332"/>
          </a:xfrm>
          <a:prstGeom prst="rect">
            <a:avLst/>
          </a:prstGeom>
          <a:noFill/>
        </p:spPr>
        <p:txBody>
          <a:bodyPr wrap="none" rtlCol="0">
            <a:spAutoFit/>
          </a:bodyPr>
          <a:lstStyle/>
          <a:p>
            <a:r>
              <a:rPr lang="nl-BE" dirty="0" err="1"/>
              <a:t>Bvb</a:t>
            </a:r>
            <a:r>
              <a:rPr lang="nl-BE" dirty="0"/>
              <a:t> hospitalisatie verzekeringen</a:t>
            </a:r>
          </a:p>
        </p:txBody>
      </p:sp>
      <p:sp>
        <p:nvSpPr>
          <p:cNvPr id="6" name="Tekstvak 5">
            <a:extLst>
              <a:ext uri="{FF2B5EF4-FFF2-40B4-BE49-F238E27FC236}">
                <a16:creationId xmlns:a16="http://schemas.microsoft.com/office/drawing/2014/main" id="{763A9B87-15FD-415E-AACF-2C9F6BCEDE70}"/>
              </a:ext>
            </a:extLst>
          </p:cNvPr>
          <p:cNvSpPr txBox="1"/>
          <p:nvPr/>
        </p:nvSpPr>
        <p:spPr>
          <a:xfrm>
            <a:off x="8309113" y="4552122"/>
            <a:ext cx="3839000" cy="1200329"/>
          </a:xfrm>
          <a:prstGeom prst="rect">
            <a:avLst/>
          </a:prstGeom>
          <a:noFill/>
        </p:spPr>
        <p:txBody>
          <a:bodyPr wrap="none" rtlCol="0">
            <a:spAutoFit/>
          </a:bodyPr>
          <a:lstStyle/>
          <a:p>
            <a:pPr marL="285750" indent="-285750">
              <a:buFont typeface="Symbol" panose="05050102010706020507" pitchFamily="18" charset="2"/>
              <a:buChar char="Þ"/>
            </a:pPr>
            <a:r>
              <a:rPr lang="nl-BE" b="1" dirty="0"/>
              <a:t>Prices go up </a:t>
            </a:r>
          </a:p>
          <a:p>
            <a:pPr marL="285750" indent="-285750">
              <a:buFont typeface="Symbol" panose="05050102010706020507" pitchFamily="18" charset="2"/>
              <a:buChar char="Þ"/>
            </a:pPr>
            <a:r>
              <a:rPr lang="nl-BE" b="1" dirty="0" err="1"/>
              <a:t>Inequity</a:t>
            </a:r>
            <a:r>
              <a:rPr lang="nl-BE" b="1" dirty="0"/>
              <a:t> </a:t>
            </a:r>
            <a:r>
              <a:rPr lang="nl-BE" b="1" dirty="0" err="1"/>
              <a:t>ensues</a:t>
            </a:r>
            <a:endParaRPr lang="nl-BE" b="1" dirty="0"/>
          </a:p>
          <a:p>
            <a:pPr marL="742939" lvl="1" indent="-285750">
              <a:buFont typeface="Symbol" panose="05050102010706020507" pitchFamily="18" charset="2"/>
              <a:buChar char="Þ"/>
            </a:pPr>
            <a:r>
              <a:rPr lang="nl-BE" b="1" dirty="0" err="1"/>
              <a:t>Poor</a:t>
            </a:r>
            <a:r>
              <a:rPr lang="nl-BE" b="1" dirty="0"/>
              <a:t> do </a:t>
            </a:r>
            <a:r>
              <a:rPr lang="nl-BE" b="1" dirty="0" err="1"/>
              <a:t>not</a:t>
            </a:r>
            <a:r>
              <a:rPr lang="nl-BE" b="1" dirty="0"/>
              <a:t> get access</a:t>
            </a:r>
          </a:p>
          <a:p>
            <a:pPr marL="742939" lvl="1" indent="-285750">
              <a:buFont typeface="Symbol" panose="05050102010706020507" pitchFamily="18" charset="2"/>
              <a:buChar char="Þ"/>
            </a:pPr>
            <a:r>
              <a:rPr lang="nl-BE" b="1" dirty="0" err="1"/>
              <a:t>Rich</a:t>
            </a:r>
            <a:r>
              <a:rPr lang="nl-BE" b="1" dirty="0"/>
              <a:t> get care </a:t>
            </a:r>
            <a:r>
              <a:rPr lang="nl-BE" b="1" dirty="0" err="1"/>
              <a:t>they</a:t>
            </a:r>
            <a:r>
              <a:rPr lang="nl-BE" b="1" dirty="0"/>
              <a:t> do </a:t>
            </a:r>
            <a:r>
              <a:rPr lang="nl-BE" b="1" dirty="0" err="1"/>
              <a:t>not</a:t>
            </a:r>
            <a:r>
              <a:rPr lang="nl-BE" b="1" dirty="0"/>
              <a:t> </a:t>
            </a:r>
            <a:r>
              <a:rPr lang="nl-BE" b="1" dirty="0" err="1"/>
              <a:t>need</a:t>
            </a:r>
            <a:endParaRPr lang="nl-BE" b="1" dirty="0"/>
          </a:p>
        </p:txBody>
      </p:sp>
      <p:sp>
        <p:nvSpPr>
          <p:cNvPr id="7" name="Tekstvak 6">
            <a:extLst>
              <a:ext uri="{FF2B5EF4-FFF2-40B4-BE49-F238E27FC236}">
                <a16:creationId xmlns:a16="http://schemas.microsoft.com/office/drawing/2014/main" id="{6D2EDAF5-239B-4FD5-B520-958AE36F707F}"/>
              </a:ext>
            </a:extLst>
          </p:cNvPr>
          <p:cNvSpPr txBox="1"/>
          <p:nvPr/>
        </p:nvSpPr>
        <p:spPr>
          <a:xfrm>
            <a:off x="7523922" y="6132445"/>
            <a:ext cx="3673570" cy="584775"/>
          </a:xfrm>
          <a:prstGeom prst="rect">
            <a:avLst/>
          </a:prstGeom>
          <a:noFill/>
        </p:spPr>
        <p:txBody>
          <a:bodyPr wrap="none" rtlCol="0">
            <a:spAutoFit/>
          </a:bodyPr>
          <a:lstStyle/>
          <a:p>
            <a:r>
              <a:rPr lang="nl-BE" sz="3200" b="1" dirty="0" err="1"/>
              <a:t>Mostly</a:t>
            </a:r>
            <a:r>
              <a:rPr lang="nl-BE" sz="3200" b="1" dirty="0"/>
              <a:t> LIBERTARIAN</a:t>
            </a:r>
          </a:p>
        </p:txBody>
      </p:sp>
    </p:spTree>
    <p:extLst>
      <p:ext uri="{BB962C8B-B14F-4D97-AF65-F5344CB8AC3E}">
        <p14:creationId xmlns:p14="http://schemas.microsoft.com/office/powerpoint/2010/main" val="92345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pPr algn="ctr"/>
            <a:r>
              <a:rPr lang="en-GB" b="1" dirty="0"/>
              <a:t>EQUITY</a:t>
            </a:r>
            <a:endParaRPr lang="en-US" b="1" dirty="0"/>
          </a:p>
        </p:txBody>
      </p:sp>
      <p:pic>
        <p:nvPicPr>
          <p:cNvPr id="3" name="Afbeelding 2">
            <a:extLst>
              <a:ext uri="{FF2B5EF4-FFF2-40B4-BE49-F238E27FC236}">
                <a16:creationId xmlns:a16="http://schemas.microsoft.com/office/drawing/2014/main" id="{C2DCC505-20AD-448E-A419-39D9C926DF41}"/>
              </a:ext>
            </a:extLst>
          </p:cNvPr>
          <p:cNvPicPr>
            <a:picLocks noChangeAspect="1"/>
          </p:cNvPicPr>
          <p:nvPr/>
        </p:nvPicPr>
        <p:blipFill>
          <a:blip r:embed="rId3"/>
          <a:stretch>
            <a:fillRect/>
          </a:stretch>
        </p:blipFill>
        <p:spPr>
          <a:xfrm>
            <a:off x="1858617" y="1777260"/>
            <a:ext cx="8656983" cy="4619625"/>
          </a:xfrm>
          <a:prstGeom prst="rect">
            <a:avLst/>
          </a:prstGeom>
        </p:spPr>
      </p:pic>
    </p:spTree>
    <p:extLst>
      <p:ext uri="{BB962C8B-B14F-4D97-AF65-F5344CB8AC3E}">
        <p14:creationId xmlns:p14="http://schemas.microsoft.com/office/powerpoint/2010/main" val="15553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F6B30B-D236-4C35-A713-62D05799D344}"/>
              </a:ext>
            </a:extLst>
          </p:cNvPr>
          <p:cNvPicPr>
            <a:picLocks noChangeAspect="1"/>
          </p:cNvPicPr>
          <p:nvPr/>
        </p:nvPicPr>
        <p:blipFill>
          <a:blip r:embed="rId2"/>
          <a:stretch>
            <a:fillRect/>
          </a:stretch>
        </p:blipFill>
        <p:spPr>
          <a:xfrm>
            <a:off x="327991" y="178904"/>
            <a:ext cx="5997644" cy="5426766"/>
          </a:xfrm>
          <a:prstGeom prst="rect">
            <a:avLst/>
          </a:prstGeom>
        </p:spPr>
      </p:pic>
      <p:sp>
        <p:nvSpPr>
          <p:cNvPr id="5" name="Tekstvak 4">
            <a:extLst>
              <a:ext uri="{FF2B5EF4-FFF2-40B4-BE49-F238E27FC236}">
                <a16:creationId xmlns:a16="http://schemas.microsoft.com/office/drawing/2014/main" id="{2D8F2517-0F60-4275-891B-4BB507087CDA}"/>
              </a:ext>
            </a:extLst>
          </p:cNvPr>
          <p:cNvSpPr txBox="1"/>
          <p:nvPr/>
        </p:nvSpPr>
        <p:spPr>
          <a:xfrm>
            <a:off x="6967330" y="616226"/>
            <a:ext cx="5224670" cy="1477328"/>
          </a:xfrm>
          <a:prstGeom prst="rect">
            <a:avLst/>
          </a:prstGeom>
          <a:noFill/>
        </p:spPr>
        <p:txBody>
          <a:bodyPr wrap="square" rtlCol="0">
            <a:spAutoFit/>
          </a:bodyPr>
          <a:lstStyle/>
          <a:p>
            <a:r>
              <a:rPr lang="nl-BE" b="1" dirty="0" err="1"/>
              <a:t>Distributive</a:t>
            </a:r>
            <a:r>
              <a:rPr lang="nl-BE" b="1" dirty="0"/>
              <a:t> </a:t>
            </a:r>
            <a:r>
              <a:rPr lang="nl-BE" b="1" dirty="0" err="1"/>
              <a:t>Justice</a:t>
            </a:r>
            <a:endParaRPr lang="nl-BE" b="1" dirty="0"/>
          </a:p>
          <a:p>
            <a:pPr marL="285750" indent="-285750">
              <a:buFont typeface="Symbol" panose="05050102010706020507" pitchFamily="18" charset="2"/>
              <a:buChar char="Þ"/>
            </a:pPr>
            <a:r>
              <a:rPr lang="nl-BE" dirty="0"/>
              <a:t>Everybody </a:t>
            </a:r>
            <a:r>
              <a:rPr lang="nl-BE" dirty="0" err="1"/>
              <a:t>pays</a:t>
            </a:r>
            <a:r>
              <a:rPr lang="nl-BE" dirty="0"/>
              <a:t> </a:t>
            </a:r>
            <a:r>
              <a:rPr lang="nl-BE" dirty="0" err="1"/>
              <a:t>to</a:t>
            </a:r>
            <a:r>
              <a:rPr lang="nl-BE" dirty="0"/>
              <a:t> </a:t>
            </a:r>
            <a:r>
              <a:rPr lang="nl-BE" dirty="0" err="1"/>
              <a:t>insurance</a:t>
            </a:r>
            <a:r>
              <a:rPr lang="nl-BE" dirty="0"/>
              <a:t> </a:t>
            </a:r>
            <a:r>
              <a:rPr lang="nl-BE" dirty="0" err="1"/>
              <a:t>what</a:t>
            </a:r>
            <a:r>
              <a:rPr lang="nl-BE" dirty="0"/>
              <a:t> he/</a:t>
            </a:r>
            <a:r>
              <a:rPr lang="nl-BE" dirty="0" err="1"/>
              <a:t>she</a:t>
            </a:r>
            <a:r>
              <a:rPr lang="nl-BE" dirty="0"/>
              <a:t> </a:t>
            </a:r>
            <a:r>
              <a:rPr lang="nl-BE" dirty="0" err="1"/>
              <a:t>can</a:t>
            </a:r>
            <a:r>
              <a:rPr lang="nl-BE" dirty="0"/>
              <a:t> </a:t>
            </a:r>
            <a:r>
              <a:rPr lang="nl-BE" dirty="0" err="1"/>
              <a:t>afford</a:t>
            </a:r>
            <a:r>
              <a:rPr lang="nl-BE" dirty="0"/>
              <a:t> </a:t>
            </a:r>
            <a:r>
              <a:rPr lang="nl-BE" dirty="0" err="1"/>
              <a:t>according</a:t>
            </a:r>
            <a:r>
              <a:rPr lang="nl-BE" dirty="0"/>
              <a:t> </a:t>
            </a:r>
            <a:r>
              <a:rPr lang="nl-BE" dirty="0" err="1"/>
              <a:t>to</a:t>
            </a:r>
            <a:r>
              <a:rPr lang="nl-BE" dirty="0"/>
              <a:t> a </a:t>
            </a:r>
            <a:r>
              <a:rPr lang="nl-BE" dirty="0" err="1"/>
              <a:t>predefined</a:t>
            </a:r>
            <a:r>
              <a:rPr lang="nl-BE" dirty="0"/>
              <a:t> set of </a:t>
            </a:r>
            <a:r>
              <a:rPr lang="nl-BE" dirty="0" err="1"/>
              <a:t>rules</a:t>
            </a:r>
            <a:endParaRPr lang="nl-BE" dirty="0"/>
          </a:p>
          <a:p>
            <a:pPr marL="285750" indent="-285750">
              <a:buFont typeface="Symbol" panose="05050102010706020507" pitchFamily="18" charset="2"/>
              <a:buChar char="Þ"/>
            </a:pPr>
            <a:r>
              <a:rPr lang="nl-BE" dirty="0"/>
              <a:t>Everybody </a:t>
            </a:r>
            <a:r>
              <a:rPr lang="nl-BE" dirty="0" err="1"/>
              <a:t>gets</a:t>
            </a:r>
            <a:r>
              <a:rPr lang="nl-BE" dirty="0"/>
              <a:t> </a:t>
            </a:r>
            <a:r>
              <a:rPr lang="nl-BE" dirty="0" err="1"/>
              <a:t>from</a:t>
            </a:r>
            <a:r>
              <a:rPr lang="nl-BE" dirty="0"/>
              <a:t> </a:t>
            </a:r>
            <a:r>
              <a:rPr lang="nl-BE" dirty="0" err="1"/>
              <a:t>insurance</a:t>
            </a:r>
            <a:r>
              <a:rPr lang="nl-BE" dirty="0"/>
              <a:t> </a:t>
            </a:r>
            <a:r>
              <a:rPr lang="nl-BE" dirty="0" err="1"/>
              <a:t>what</a:t>
            </a:r>
            <a:r>
              <a:rPr lang="nl-BE" dirty="0"/>
              <a:t> he/</a:t>
            </a:r>
            <a:r>
              <a:rPr lang="nl-BE" dirty="0" err="1"/>
              <a:t>she</a:t>
            </a:r>
            <a:r>
              <a:rPr lang="nl-BE" dirty="0"/>
              <a:t> </a:t>
            </a:r>
            <a:r>
              <a:rPr lang="nl-BE" dirty="0" err="1"/>
              <a:t>needs</a:t>
            </a:r>
            <a:r>
              <a:rPr lang="nl-BE" dirty="0"/>
              <a:t> </a:t>
            </a:r>
            <a:r>
              <a:rPr lang="nl-BE" dirty="0" err="1"/>
              <a:t>according</a:t>
            </a:r>
            <a:r>
              <a:rPr lang="nl-BE" dirty="0"/>
              <a:t> </a:t>
            </a:r>
            <a:r>
              <a:rPr lang="nl-BE" dirty="0" err="1"/>
              <a:t>to</a:t>
            </a:r>
            <a:r>
              <a:rPr lang="nl-BE" dirty="0"/>
              <a:t> a </a:t>
            </a:r>
            <a:r>
              <a:rPr lang="nl-BE" dirty="0" err="1"/>
              <a:t>predefined</a:t>
            </a:r>
            <a:r>
              <a:rPr lang="nl-BE" dirty="0"/>
              <a:t> set of </a:t>
            </a:r>
            <a:r>
              <a:rPr lang="nl-BE" dirty="0" err="1"/>
              <a:t>rules</a:t>
            </a:r>
            <a:endParaRPr lang="nl-BE" dirty="0"/>
          </a:p>
        </p:txBody>
      </p:sp>
      <p:sp>
        <p:nvSpPr>
          <p:cNvPr id="6" name="Tekstvak 5">
            <a:extLst>
              <a:ext uri="{FF2B5EF4-FFF2-40B4-BE49-F238E27FC236}">
                <a16:creationId xmlns:a16="http://schemas.microsoft.com/office/drawing/2014/main" id="{A514C347-531B-4E87-879C-C61307B48250}"/>
              </a:ext>
            </a:extLst>
          </p:cNvPr>
          <p:cNvSpPr txBox="1"/>
          <p:nvPr/>
        </p:nvSpPr>
        <p:spPr>
          <a:xfrm>
            <a:off x="7921487" y="2892287"/>
            <a:ext cx="2869055" cy="369332"/>
          </a:xfrm>
          <a:prstGeom prst="rect">
            <a:avLst/>
          </a:prstGeom>
          <a:noFill/>
        </p:spPr>
        <p:txBody>
          <a:bodyPr wrap="none" rtlCol="0">
            <a:spAutoFit/>
          </a:bodyPr>
          <a:lstStyle/>
          <a:p>
            <a:r>
              <a:rPr lang="nl-BE" dirty="0" err="1"/>
              <a:t>Bvb</a:t>
            </a:r>
            <a:r>
              <a:rPr lang="nl-BE" dirty="0"/>
              <a:t> Belgische </a:t>
            </a:r>
            <a:r>
              <a:rPr lang="nl-BE" dirty="0" err="1"/>
              <a:t>Social</a:t>
            </a:r>
            <a:r>
              <a:rPr lang="nl-BE" dirty="0"/>
              <a:t> Security</a:t>
            </a:r>
          </a:p>
        </p:txBody>
      </p:sp>
      <p:sp>
        <p:nvSpPr>
          <p:cNvPr id="7" name="Tekstvak 6">
            <a:extLst>
              <a:ext uri="{FF2B5EF4-FFF2-40B4-BE49-F238E27FC236}">
                <a16:creationId xmlns:a16="http://schemas.microsoft.com/office/drawing/2014/main" id="{B693FC96-F5AB-41C3-B93A-96222B86A554}"/>
              </a:ext>
            </a:extLst>
          </p:cNvPr>
          <p:cNvSpPr txBox="1"/>
          <p:nvPr/>
        </p:nvSpPr>
        <p:spPr>
          <a:xfrm>
            <a:off x="6748670" y="3836504"/>
            <a:ext cx="5224671" cy="1754326"/>
          </a:xfrm>
          <a:prstGeom prst="rect">
            <a:avLst/>
          </a:prstGeom>
          <a:noFill/>
        </p:spPr>
        <p:txBody>
          <a:bodyPr wrap="square" rtlCol="0">
            <a:spAutoFit/>
          </a:bodyPr>
          <a:lstStyle/>
          <a:p>
            <a:pPr marL="285750" indent="-285750">
              <a:buFont typeface="Symbol" panose="05050102010706020507" pitchFamily="18" charset="2"/>
              <a:buChar char="Þ"/>
            </a:pPr>
            <a:r>
              <a:rPr lang="nl-BE" dirty="0" err="1"/>
              <a:t>Inforces</a:t>
            </a:r>
            <a:r>
              <a:rPr lang="nl-BE" dirty="0"/>
              <a:t> re-</a:t>
            </a:r>
            <a:r>
              <a:rPr lang="nl-BE" dirty="0" err="1"/>
              <a:t>distribution</a:t>
            </a:r>
            <a:r>
              <a:rPr lang="nl-BE" dirty="0"/>
              <a:t> of </a:t>
            </a:r>
            <a:r>
              <a:rPr lang="nl-BE" dirty="0" err="1"/>
              <a:t>wealth</a:t>
            </a:r>
            <a:r>
              <a:rPr lang="nl-BE" dirty="0"/>
              <a:t> </a:t>
            </a:r>
            <a:r>
              <a:rPr lang="nl-BE" dirty="0" err="1"/>
              <a:t>and</a:t>
            </a:r>
            <a:r>
              <a:rPr lang="nl-BE" dirty="0"/>
              <a:t> health</a:t>
            </a:r>
          </a:p>
          <a:p>
            <a:pPr marL="285750" indent="-285750">
              <a:buFont typeface="Symbol" panose="05050102010706020507" pitchFamily="18" charset="2"/>
              <a:buChar char="Þ"/>
            </a:pPr>
            <a:r>
              <a:rPr lang="nl-BE" dirty="0"/>
              <a:t> </a:t>
            </a:r>
            <a:r>
              <a:rPr lang="nl-BE" dirty="0" err="1"/>
              <a:t>principle</a:t>
            </a:r>
            <a:r>
              <a:rPr lang="nl-BE" dirty="0"/>
              <a:t> of </a:t>
            </a:r>
            <a:r>
              <a:rPr lang="nl-BE" dirty="0" err="1"/>
              <a:t>solidarity</a:t>
            </a:r>
            <a:endParaRPr lang="nl-BE" dirty="0"/>
          </a:p>
          <a:p>
            <a:pPr marL="285750" indent="-285750">
              <a:buFont typeface="Symbol" panose="05050102010706020507" pitchFamily="18" charset="2"/>
              <a:buChar char="Þ"/>
            </a:pPr>
            <a:r>
              <a:rPr lang="nl-BE" dirty="0" err="1"/>
              <a:t>Only</a:t>
            </a:r>
            <a:r>
              <a:rPr lang="nl-BE" dirty="0"/>
              <a:t> </a:t>
            </a:r>
            <a:r>
              <a:rPr lang="nl-BE" dirty="0" err="1"/>
              <a:t>feasible</a:t>
            </a:r>
            <a:r>
              <a:rPr lang="nl-BE" dirty="0"/>
              <a:t>/</a:t>
            </a:r>
            <a:r>
              <a:rPr lang="nl-BE" dirty="0" err="1"/>
              <a:t>realistic</a:t>
            </a:r>
            <a:r>
              <a:rPr lang="nl-BE" dirty="0"/>
              <a:t> </a:t>
            </a:r>
            <a:r>
              <a:rPr lang="nl-BE" dirty="0" err="1"/>
              <a:t>when</a:t>
            </a:r>
            <a:r>
              <a:rPr lang="nl-BE" dirty="0"/>
              <a:t> </a:t>
            </a:r>
            <a:r>
              <a:rPr lang="nl-BE" dirty="0" err="1"/>
              <a:t>everybody</a:t>
            </a:r>
            <a:r>
              <a:rPr lang="nl-BE" dirty="0"/>
              <a:t> </a:t>
            </a:r>
            <a:r>
              <a:rPr lang="nl-BE" dirty="0" err="1"/>
              <a:t>contributes</a:t>
            </a:r>
            <a:r>
              <a:rPr lang="nl-BE" dirty="0"/>
              <a:t> </a:t>
            </a:r>
            <a:r>
              <a:rPr lang="nl-BE" dirty="0" err="1"/>
              <a:t>accoding</a:t>
            </a:r>
            <a:r>
              <a:rPr lang="nl-BE" dirty="0"/>
              <a:t> </a:t>
            </a:r>
            <a:r>
              <a:rPr lang="nl-BE" dirty="0" err="1"/>
              <a:t>to</a:t>
            </a:r>
            <a:r>
              <a:rPr lang="nl-BE" dirty="0"/>
              <a:t> </a:t>
            </a:r>
            <a:r>
              <a:rPr lang="nl-BE" dirty="0" err="1"/>
              <a:t>possibilities</a:t>
            </a:r>
            <a:endParaRPr lang="nl-BE" dirty="0"/>
          </a:p>
          <a:p>
            <a:pPr marL="285750" indent="-285750">
              <a:buFont typeface="Symbol" panose="05050102010706020507" pitchFamily="18" charset="2"/>
              <a:buChar char="Þ"/>
            </a:pPr>
            <a:r>
              <a:rPr lang="nl-BE" dirty="0" err="1"/>
              <a:t>Requires</a:t>
            </a:r>
            <a:r>
              <a:rPr lang="nl-BE" dirty="0"/>
              <a:t> </a:t>
            </a:r>
            <a:r>
              <a:rPr lang="nl-BE" dirty="0" err="1"/>
              <a:t>predefined</a:t>
            </a:r>
            <a:r>
              <a:rPr lang="nl-BE" dirty="0"/>
              <a:t> set of </a:t>
            </a:r>
            <a:r>
              <a:rPr lang="nl-BE" dirty="0" err="1"/>
              <a:t>rules</a:t>
            </a:r>
            <a:r>
              <a:rPr lang="nl-BE" dirty="0"/>
              <a:t> of </a:t>
            </a:r>
            <a:r>
              <a:rPr lang="nl-BE" dirty="0" err="1"/>
              <a:t>what</a:t>
            </a:r>
            <a:r>
              <a:rPr lang="nl-BE" dirty="0"/>
              <a:t> </a:t>
            </a:r>
            <a:r>
              <a:rPr lang="nl-BE" dirty="0" err="1"/>
              <a:t>will</a:t>
            </a:r>
            <a:r>
              <a:rPr lang="nl-BE" dirty="0"/>
              <a:t> </a:t>
            </a:r>
            <a:r>
              <a:rPr lang="nl-BE" dirty="0" err="1"/>
              <a:t>be</a:t>
            </a:r>
            <a:r>
              <a:rPr lang="nl-BE" dirty="0"/>
              <a:t> </a:t>
            </a:r>
            <a:r>
              <a:rPr lang="nl-BE" dirty="0" err="1"/>
              <a:t>reimbursed</a:t>
            </a:r>
            <a:endParaRPr lang="nl-BE" dirty="0"/>
          </a:p>
        </p:txBody>
      </p:sp>
      <p:sp>
        <p:nvSpPr>
          <p:cNvPr id="8" name="Tekstvak 7">
            <a:extLst>
              <a:ext uri="{FF2B5EF4-FFF2-40B4-BE49-F238E27FC236}">
                <a16:creationId xmlns:a16="http://schemas.microsoft.com/office/drawing/2014/main" id="{FC626592-793F-4999-AEE3-15E4ED6F26DF}"/>
              </a:ext>
            </a:extLst>
          </p:cNvPr>
          <p:cNvSpPr txBox="1"/>
          <p:nvPr/>
        </p:nvSpPr>
        <p:spPr>
          <a:xfrm>
            <a:off x="6967330" y="6311348"/>
            <a:ext cx="3719673" cy="584775"/>
          </a:xfrm>
          <a:prstGeom prst="rect">
            <a:avLst/>
          </a:prstGeom>
          <a:noFill/>
        </p:spPr>
        <p:txBody>
          <a:bodyPr wrap="none" rtlCol="0">
            <a:spAutoFit/>
          </a:bodyPr>
          <a:lstStyle/>
          <a:p>
            <a:r>
              <a:rPr lang="nl-BE" sz="3200" b="1" dirty="0" err="1"/>
              <a:t>Mostly</a:t>
            </a:r>
            <a:r>
              <a:rPr lang="nl-BE" sz="3200" b="1" dirty="0"/>
              <a:t> EGALITARIAN</a:t>
            </a:r>
          </a:p>
        </p:txBody>
      </p:sp>
    </p:spTree>
    <p:extLst>
      <p:ext uri="{BB962C8B-B14F-4D97-AF65-F5344CB8AC3E}">
        <p14:creationId xmlns:p14="http://schemas.microsoft.com/office/powerpoint/2010/main" val="42908927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7F697D0-7A52-42A8-A837-0FE4C2E10818}"/>
              </a:ext>
            </a:extLst>
          </p:cNvPr>
          <p:cNvSpPr>
            <a:spLocks noGrp="1"/>
          </p:cNvSpPr>
          <p:nvPr>
            <p:ph type="ftr" sz="quarter" idx="3"/>
          </p:nvPr>
        </p:nvSpPr>
        <p:spPr/>
        <p:txBody>
          <a:bodyPr/>
          <a:lstStyle/>
          <a:p>
            <a:r>
              <a:rPr lang="en-GB"/>
              <a:t>CHAPTER NAME</a:t>
            </a:r>
            <a:endParaRPr lang="en-GB" dirty="0"/>
          </a:p>
        </p:txBody>
      </p:sp>
      <p:sp>
        <p:nvSpPr>
          <p:cNvPr id="3" name="Tekstvak 2">
            <a:extLst>
              <a:ext uri="{FF2B5EF4-FFF2-40B4-BE49-F238E27FC236}">
                <a16:creationId xmlns:a16="http://schemas.microsoft.com/office/drawing/2014/main" id="{475BA821-46A6-40A5-828B-58393851EE0B}"/>
              </a:ext>
            </a:extLst>
          </p:cNvPr>
          <p:cNvSpPr txBox="1"/>
          <p:nvPr/>
        </p:nvSpPr>
        <p:spPr>
          <a:xfrm>
            <a:off x="288236" y="308113"/>
            <a:ext cx="5944961" cy="707886"/>
          </a:xfrm>
          <a:prstGeom prst="rect">
            <a:avLst/>
          </a:prstGeom>
          <a:noFill/>
        </p:spPr>
        <p:txBody>
          <a:bodyPr wrap="none" rtlCol="0">
            <a:spAutoFit/>
          </a:bodyPr>
          <a:lstStyle/>
          <a:p>
            <a:r>
              <a:rPr lang="nl-BE" sz="4000" b="1" dirty="0" err="1"/>
              <a:t>Some</a:t>
            </a:r>
            <a:r>
              <a:rPr lang="nl-BE" sz="4000" b="1" dirty="0"/>
              <a:t> overlap </a:t>
            </a:r>
            <a:r>
              <a:rPr lang="nl-BE" sz="4000" b="1" dirty="0" err="1"/>
              <a:t>however</a:t>
            </a:r>
            <a:r>
              <a:rPr lang="nl-BE" sz="4000" b="1" dirty="0"/>
              <a:t>…….</a:t>
            </a:r>
          </a:p>
        </p:txBody>
      </p:sp>
      <p:sp>
        <p:nvSpPr>
          <p:cNvPr id="4" name="Tekstvak 3">
            <a:extLst>
              <a:ext uri="{FF2B5EF4-FFF2-40B4-BE49-F238E27FC236}">
                <a16:creationId xmlns:a16="http://schemas.microsoft.com/office/drawing/2014/main" id="{EF0BFBDE-CCE3-416E-97CD-D74BB3FCC492}"/>
              </a:ext>
            </a:extLst>
          </p:cNvPr>
          <p:cNvSpPr txBox="1"/>
          <p:nvPr/>
        </p:nvSpPr>
        <p:spPr>
          <a:xfrm>
            <a:off x="1113183" y="1212576"/>
            <a:ext cx="3637662" cy="954107"/>
          </a:xfrm>
          <a:prstGeom prst="rect">
            <a:avLst/>
          </a:prstGeom>
          <a:noFill/>
        </p:spPr>
        <p:txBody>
          <a:bodyPr wrap="none" rtlCol="0">
            <a:spAutoFit/>
          </a:bodyPr>
          <a:lstStyle/>
          <a:p>
            <a:pPr marL="457200" indent="-457200">
              <a:buFont typeface="Symbol" panose="05050102010706020507" pitchFamily="18" charset="2"/>
              <a:buChar char="Þ"/>
            </a:pPr>
            <a:r>
              <a:rPr lang="nl-BE" sz="2800" b="1" dirty="0" err="1"/>
              <a:t>Medicare</a:t>
            </a:r>
            <a:r>
              <a:rPr lang="nl-BE" sz="2800" b="1" dirty="0"/>
              <a:t> in US</a:t>
            </a:r>
          </a:p>
          <a:p>
            <a:pPr marL="457200" indent="-457200">
              <a:buFont typeface="Symbol" panose="05050102010706020507" pitchFamily="18" charset="2"/>
              <a:buChar char="Þ"/>
            </a:pPr>
            <a:r>
              <a:rPr lang="nl-BE" sz="2800" b="1" dirty="0" err="1"/>
              <a:t>Utilitarian</a:t>
            </a:r>
            <a:r>
              <a:rPr lang="nl-BE" sz="2800" b="1" dirty="0"/>
              <a:t> approach</a:t>
            </a:r>
          </a:p>
        </p:txBody>
      </p:sp>
    </p:spTree>
    <p:extLst>
      <p:ext uri="{BB962C8B-B14F-4D97-AF65-F5344CB8AC3E}">
        <p14:creationId xmlns:p14="http://schemas.microsoft.com/office/powerpoint/2010/main" val="524248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7F697D0-7A52-42A8-A837-0FE4C2E10818}"/>
              </a:ext>
            </a:extLst>
          </p:cNvPr>
          <p:cNvSpPr>
            <a:spLocks noGrp="1"/>
          </p:cNvSpPr>
          <p:nvPr>
            <p:ph type="ftr" sz="quarter" idx="3"/>
          </p:nvPr>
        </p:nvSpPr>
        <p:spPr/>
        <p:txBody>
          <a:bodyPr/>
          <a:lstStyle/>
          <a:p>
            <a:r>
              <a:rPr lang="en-GB"/>
              <a:t>CHAPTER NAME</a:t>
            </a:r>
            <a:endParaRPr lang="en-GB" dirty="0"/>
          </a:p>
        </p:txBody>
      </p:sp>
      <p:sp>
        <p:nvSpPr>
          <p:cNvPr id="3" name="Tekstvak 2">
            <a:extLst>
              <a:ext uri="{FF2B5EF4-FFF2-40B4-BE49-F238E27FC236}">
                <a16:creationId xmlns:a16="http://schemas.microsoft.com/office/drawing/2014/main" id="{475BA821-46A6-40A5-828B-58393851EE0B}"/>
              </a:ext>
            </a:extLst>
          </p:cNvPr>
          <p:cNvSpPr txBox="1"/>
          <p:nvPr/>
        </p:nvSpPr>
        <p:spPr>
          <a:xfrm>
            <a:off x="288236" y="308113"/>
            <a:ext cx="5944961" cy="707886"/>
          </a:xfrm>
          <a:prstGeom prst="rect">
            <a:avLst/>
          </a:prstGeom>
          <a:noFill/>
        </p:spPr>
        <p:txBody>
          <a:bodyPr wrap="none" rtlCol="0">
            <a:spAutoFit/>
          </a:bodyPr>
          <a:lstStyle/>
          <a:p>
            <a:r>
              <a:rPr lang="nl-BE" sz="4000" b="1" dirty="0" err="1"/>
              <a:t>Some</a:t>
            </a:r>
            <a:r>
              <a:rPr lang="nl-BE" sz="4000" b="1" dirty="0"/>
              <a:t> overlap </a:t>
            </a:r>
            <a:r>
              <a:rPr lang="nl-BE" sz="4000" b="1" dirty="0" err="1"/>
              <a:t>however</a:t>
            </a:r>
            <a:r>
              <a:rPr lang="nl-BE" sz="4000" b="1" dirty="0"/>
              <a:t>…….</a:t>
            </a:r>
          </a:p>
        </p:txBody>
      </p:sp>
      <p:sp>
        <p:nvSpPr>
          <p:cNvPr id="4" name="Tekstvak 3">
            <a:extLst>
              <a:ext uri="{FF2B5EF4-FFF2-40B4-BE49-F238E27FC236}">
                <a16:creationId xmlns:a16="http://schemas.microsoft.com/office/drawing/2014/main" id="{EF0BFBDE-CCE3-416E-97CD-D74BB3FCC492}"/>
              </a:ext>
            </a:extLst>
          </p:cNvPr>
          <p:cNvSpPr txBox="1"/>
          <p:nvPr/>
        </p:nvSpPr>
        <p:spPr>
          <a:xfrm>
            <a:off x="1113183" y="1212576"/>
            <a:ext cx="3637662" cy="954107"/>
          </a:xfrm>
          <a:prstGeom prst="rect">
            <a:avLst/>
          </a:prstGeom>
          <a:noFill/>
        </p:spPr>
        <p:txBody>
          <a:bodyPr wrap="none" rtlCol="0">
            <a:spAutoFit/>
          </a:bodyPr>
          <a:lstStyle/>
          <a:p>
            <a:pPr marL="457200" indent="-457200">
              <a:buFont typeface="Symbol" panose="05050102010706020507" pitchFamily="18" charset="2"/>
              <a:buChar char="Þ"/>
            </a:pPr>
            <a:r>
              <a:rPr lang="nl-BE" sz="2800" b="1" dirty="0" err="1"/>
              <a:t>Medicare</a:t>
            </a:r>
            <a:r>
              <a:rPr lang="nl-BE" sz="2800" b="1" dirty="0"/>
              <a:t> in US</a:t>
            </a:r>
          </a:p>
          <a:p>
            <a:pPr marL="457200" indent="-457200">
              <a:buFont typeface="Symbol" panose="05050102010706020507" pitchFamily="18" charset="2"/>
              <a:buChar char="Þ"/>
            </a:pPr>
            <a:r>
              <a:rPr lang="nl-BE" sz="2800" b="1" dirty="0" err="1"/>
              <a:t>Utilitarian</a:t>
            </a:r>
            <a:r>
              <a:rPr lang="nl-BE" sz="2800" b="1" dirty="0"/>
              <a:t> approach</a:t>
            </a:r>
          </a:p>
        </p:txBody>
      </p:sp>
      <p:sp>
        <p:nvSpPr>
          <p:cNvPr id="5" name="Tekstvak 4">
            <a:extLst>
              <a:ext uri="{FF2B5EF4-FFF2-40B4-BE49-F238E27FC236}">
                <a16:creationId xmlns:a16="http://schemas.microsoft.com/office/drawing/2014/main" id="{90C5E886-D2F6-4CA2-A601-B59CF928C53A}"/>
              </a:ext>
            </a:extLst>
          </p:cNvPr>
          <p:cNvSpPr txBox="1"/>
          <p:nvPr/>
        </p:nvSpPr>
        <p:spPr>
          <a:xfrm>
            <a:off x="437322" y="3727174"/>
            <a:ext cx="7918130" cy="1077218"/>
          </a:xfrm>
          <a:prstGeom prst="rect">
            <a:avLst/>
          </a:prstGeom>
          <a:noFill/>
        </p:spPr>
        <p:txBody>
          <a:bodyPr wrap="none" rtlCol="0">
            <a:spAutoFit/>
          </a:bodyPr>
          <a:lstStyle/>
          <a:p>
            <a:r>
              <a:rPr lang="nl-BE" sz="3200" b="1" dirty="0" err="1"/>
              <a:t>Social</a:t>
            </a:r>
            <a:r>
              <a:rPr lang="nl-BE" sz="3200" b="1" dirty="0"/>
              <a:t> </a:t>
            </a:r>
            <a:r>
              <a:rPr lang="nl-BE" sz="3200" b="1" dirty="0" err="1"/>
              <a:t>Justice</a:t>
            </a:r>
            <a:r>
              <a:rPr lang="nl-BE" sz="3200" b="1" dirty="0"/>
              <a:t>: </a:t>
            </a:r>
          </a:p>
          <a:p>
            <a:r>
              <a:rPr lang="nl-BE" sz="3200" b="1" dirty="0"/>
              <a:t>=&gt; </a:t>
            </a:r>
            <a:r>
              <a:rPr lang="nl-BE" sz="2400" b="1" dirty="0" err="1"/>
              <a:t>Good</a:t>
            </a:r>
            <a:r>
              <a:rPr lang="nl-BE" sz="2400" b="1" dirty="0"/>
              <a:t> health concerns more </a:t>
            </a:r>
            <a:r>
              <a:rPr lang="nl-BE" sz="2400" b="1" dirty="0" err="1"/>
              <a:t>than</a:t>
            </a:r>
            <a:r>
              <a:rPr lang="nl-BE" sz="2400" b="1" dirty="0"/>
              <a:t> </a:t>
            </a:r>
            <a:r>
              <a:rPr lang="nl-BE" sz="2400" b="1" dirty="0" err="1"/>
              <a:t>just</a:t>
            </a:r>
            <a:r>
              <a:rPr lang="nl-BE" sz="2400" b="1" dirty="0"/>
              <a:t> </a:t>
            </a:r>
            <a:r>
              <a:rPr lang="nl-BE" sz="2400" b="1" dirty="0" err="1"/>
              <a:t>medical</a:t>
            </a:r>
            <a:r>
              <a:rPr lang="nl-BE" sz="2400" b="1" dirty="0"/>
              <a:t> </a:t>
            </a:r>
            <a:r>
              <a:rPr lang="nl-BE" sz="2400" b="1" dirty="0" err="1"/>
              <a:t>healthcare</a:t>
            </a:r>
            <a:endParaRPr lang="nl-BE" sz="3200" b="1" dirty="0"/>
          </a:p>
        </p:txBody>
      </p:sp>
      <p:sp>
        <p:nvSpPr>
          <p:cNvPr id="6" name="Tekstvak 5">
            <a:extLst>
              <a:ext uri="{FF2B5EF4-FFF2-40B4-BE49-F238E27FC236}">
                <a16:creationId xmlns:a16="http://schemas.microsoft.com/office/drawing/2014/main" id="{982FAA75-3611-4C90-860F-1B54497C80C9}"/>
              </a:ext>
            </a:extLst>
          </p:cNvPr>
          <p:cNvSpPr txBox="1"/>
          <p:nvPr/>
        </p:nvSpPr>
        <p:spPr>
          <a:xfrm>
            <a:off x="3806687" y="5595730"/>
            <a:ext cx="3791679" cy="369332"/>
          </a:xfrm>
          <a:prstGeom prst="rect">
            <a:avLst/>
          </a:prstGeom>
          <a:noFill/>
        </p:spPr>
        <p:txBody>
          <a:bodyPr wrap="none" rtlCol="0">
            <a:spAutoFit/>
          </a:bodyPr>
          <a:lstStyle/>
          <a:p>
            <a:r>
              <a:rPr lang="nl-BE" dirty="0"/>
              <a:t>Enkele slides van Marmot in te voegen</a:t>
            </a:r>
          </a:p>
        </p:txBody>
      </p:sp>
    </p:spTree>
    <p:extLst>
      <p:ext uri="{BB962C8B-B14F-4D97-AF65-F5344CB8AC3E}">
        <p14:creationId xmlns:p14="http://schemas.microsoft.com/office/powerpoint/2010/main" val="31911171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54CA258-D5BB-4F64-A5A3-FB3A9322E957}"/>
              </a:ext>
            </a:extLst>
          </p:cNvPr>
          <p:cNvSpPr>
            <a:spLocks noGrp="1"/>
          </p:cNvSpPr>
          <p:nvPr>
            <p:ph type="ftr" sz="quarter" idx="3"/>
          </p:nvPr>
        </p:nvSpPr>
        <p:spPr/>
        <p:txBody>
          <a:bodyPr/>
          <a:lstStyle/>
          <a:p>
            <a:r>
              <a:rPr lang="en-GB"/>
              <a:t>CHAPTER NAME</a:t>
            </a:r>
            <a:endParaRPr lang="en-GB" dirty="0"/>
          </a:p>
        </p:txBody>
      </p:sp>
      <p:pic>
        <p:nvPicPr>
          <p:cNvPr id="4" name="Afbeelding 3">
            <a:extLst>
              <a:ext uri="{FF2B5EF4-FFF2-40B4-BE49-F238E27FC236}">
                <a16:creationId xmlns:a16="http://schemas.microsoft.com/office/drawing/2014/main" id="{5ECAA031-EA81-47E8-922E-49DE4E14C299}"/>
              </a:ext>
            </a:extLst>
          </p:cNvPr>
          <p:cNvPicPr>
            <a:picLocks noChangeAspect="1"/>
          </p:cNvPicPr>
          <p:nvPr/>
        </p:nvPicPr>
        <p:blipFill>
          <a:blip r:embed="rId2"/>
          <a:stretch>
            <a:fillRect/>
          </a:stretch>
        </p:blipFill>
        <p:spPr>
          <a:xfrm>
            <a:off x="665922" y="186087"/>
            <a:ext cx="11151704" cy="6208825"/>
          </a:xfrm>
          <a:prstGeom prst="rect">
            <a:avLst/>
          </a:prstGeom>
        </p:spPr>
      </p:pic>
    </p:spTree>
    <p:extLst>
      <p:ext uri="{BB962C8B-B14F-4D97-AF65-F5344CB8AC3E}">
        <p14:creationId xmlns:p14="http://schemas.microsoft.com/office/powerpoint/2010/main" val="982571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schermafbeelding, kaart, tekst&#10;&#10;Automatisch gegenereerde beschrijving">
            <a:extLst>
              <a:ext uri="{FF2B5EF4-FFF2-40B4-BE49-F238E27FC236}">
                <a16:creationId xmlns:a16="http://schemas.microsoft.com/office/drawing/2014/main" id="{4462AF70-68F3-4F81-9243-6D575DF1E210}"/>
              </a:ext>
            </a:extLst>
          </p:cNvPr>
          <p:cNvPicPr>
            <a:picLocks noChangeAspect="1"/>
          </p:cNvPicPr>
          <p:nvPr/>
        </p:nvPicPr>
        <p:blipFill>
          <a:blip r:embed="rId2"/>
          <a:stretch>
            <a:fillRect/>
          </a:stretch>
        </p:blipFill>
        <p:spPr>
          <a:xfrm>
            <a:off x="1" y="136525"/>
            <a:ext cx="11877260" cy="6584950"/>
          </a:xfrm>
          <a:prstGeom prst="rect">
            <a:avLst/>
          </a:prstGeom>
        </p:spPr>
      </p:pic>
      <p:sp>
        <p:nvSpPr>
          <p:cNvPr id="2" name="Tijdelijke aanduiding voor voettekst 1">
            <a:extLst>
              <a:ext uri="{FF2B5EF4-FFF2-40B4-BE49-F238E27FC236}">
                <a16:creationId xmlns:a16="http://schemas.microsoft.com/office/drawing/2014/main" id="{3065B3DC-0155-4FE5-82D2-C1C40909827D}"/>
              </a:ext>
            </a:extLst>
          </p:cNvPr>
          <p:cNvSpPr>
            <a:spLocks noGrp="1"/>
          </p:cNvSpPr>
          <p:nvPr>
            <p:ph type="ftr" sz="quarter" idx="3"/>
          </p:nvPr>
        </p:nvSpPr>
        <p:spPr>
          <a:xfrm>
            <a:off x="4038600" y="6356350"/>
            <a:ext cx="4114800" cy="365125"/>
          </a:xfrm>
        </p:spPr>
        <p:txBody>
          <a:bodyPr>
            <a:normAutofit/>
          </a:bodyPr>
          <a:lstStyle/>
          <a:p>
            <a:pPr>
              <a:spcAft>
                <a:spcPts val="600"/>
              </a:spcAft>
            </a:pPr>
            <a:r>
              <a:rPr lang="en-GB"/>
              <a:t>CHAPTER NAME</a:t>
            </a:r>
          </a:p>
        </p:txBody>
      </p:sp>
    </p:spTree>
    <p:extLst>
      <p:ext uri="{BB962C8B-B14F-4D97-AF65-F5344CB8AC3E}">
        <p14:creationId xmlns:p14="http://schemas.microsoft.com/office/powerpoint/2010/main" val="3294064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6892"/>
            <a:ext cx="10514013" cy="1240579"/>
          </a:xfrm>
        </p:spPr>
        <p:txBody>
          <a:bodyPr>
            <a:normAutofit/>
          </a:bodyPr>
          <a:lstStyle/>
          <a:p>
            <a:r>
              <a:rPr lang="en-US" dirty="0"/>
              <a:t>RRT Funding in selected countries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2066365"/>
              </p:ext>
            </p:extLst>
          </p:nvPr>
        </p:nvGraphicFramePr>
        <p:xfrm>
          <a:off x="616226" y="1500810"/>
          <a:ext cx="10962863" cy="4699000"/>
        </p:xfrm>
        <a:graphic>
          <a:graphicData uri="http://schemas.openxmlformats.org/drawingml/2006/table">
            <a:tbl>
              <a:tblPr firstRow="1" bandRow="1">
                <a:tableStyleId>{5C22544A-7EE6-4342-B048-85BDC9FD1C3A}</a:tableStyleId>
              </a:tblPr>
              <a:tblGrid>
                <a:gridCol w="2004259">
                  <a:extLst>
                    <a:ext uri="{9D8B030D-6E8A-4147-A177-3AD203B41FA5}">
                      <a16:colId xmlns:a16="http://schemas.microsoft.com/office/drawing/2014/main" val="20000"/>
                    </a:ext>
                  </a:extLst>
                </a:gridCol>
                <a:gridCol w="1650028">
                  <a:extLst>
                    <a:ext uri="{9D8B030D-6E8A-4147-A177-3AD203B41FA5}">
                      <a16:colId xmlns:a16="http://schemas.microsoft.com/office/drawing/2014/main" val="20001"/>
                    </a:ext>
                  </a:extLst>
                </a:gridCol>
                <a:gridCol w="1827144">
                  <a:extLst>
                    <a:ext uri="{9D8B030D-6E8A-4147-A177-3AD203B41FA5}">
                      <a16:colId xmlns:a16="http://schemas.microsoft.com/office/drawing/2014/main" val="20002"/>
                    </a:ext>
                  </a:extLst>
                </a:gridCol>
                <a:gridCol w="1827144">
                  <a:extLst>
                    <a:ext uri="{9D8B030D-6E8A-4147-A177-3AD203B41FA5}">
                      <a16:colId xmlns:a16="http://schemas.microsoft.com/office/drawing/2014/main" val="20003"/>
                    </a:ext>
                  </a:extLst>
                </a:gridCol>
                <a:gridCol w="1827144">
                  <a:extLst>
                    <a:ext uri="{9D8B030D-6E8A-4147-A177-3AD203B41FA5}">
                      <a16:colId xmlns:a16="http://schemas.microsoft.com/office/drawing/2014/main" val="20004"/>
                    </a:ext>
                  </a:extLst>
                </a:gridCol>
                <a:gridCol w="1827144">
                  <a:extLst>
                    <a:ext uri="{9D8B030D-6E8A-4147-A177-3AD203B41FA5}">
                      <a16:colId xmlns:a16="http://schemas.microsoft.com/office/drawing/2014/main" val="20005"/>
                    </a:ext>
                  </a:extLst>
                </a:gridCol>
              </a:tblGrid>
              <a:tr h="370840">
                <a:tc>
                  <a:txBody>
                    <a:bodyPr/>
                    <a:lstStyle/>
                    <a:p>
                      <a:endParaRPr lang="en-US" sz="2000" b="1" noProof="0"/>
                    </a:p>
                  </a:txBody>
                  <a:tcPr/>
                </a:tc>
                <a:tc>
                  <a:txBody>
                    <a:bodyPr/>
                    <a:lstStyle/>
                    <a:p>
                      <a:r>
                        <a:rPr lang="en-US" sz="2000" b="1" noProof="0"/>
                        <a:t>Mexico</a:t>
                      </a:r>
                    </a:p>
                  </a:txBody>
                  <a:tcPr/>
                </a:tc>
                <a:tc>
                  <a:txBody>
                    <a:bodyPr/>
                    <a:lstStyle/>
                    <a:p>
                      <a:r>
                        <a:rPr lang="en-US" sz="2000" b="1" noProof="0"/>
                        <a:t>Colombia</a:t>
                      </a:r>
                    </a:p>
                  </a:txBody>
                  <a:tcPr/>
                </a:tc>
                <a:tc>
                  <a:txBody>
                    <a:bodyPr/>
                    <a:lstStyle/>
                    <a:p>
                      <a:r>
                        <a:rPr lang="en-US" sz="2000" b="1" noProof="0"/>
                        <a:t>Thailand</a:t>
                      </a:r>
                    </a:p>
                  </a:txBody>
                  <a:tcPr/>
                </a:tc>
                <a:tc>
                  <a:txBody>
                    <a:bodyPr/>
                    <a:lstStyle/>
                    <a:p>
                      <a:r>
                        <a:rPr lang="en-US" sz="2000" b="1" noProof="0"/>
                        <a:t>Malaysia</a:t>
                      </a:r>
                    </a:p>
                  </a:txBody>
                  <a:tcPr/>
                </a:tc>
                <a:tc>
                  <a:txBody>
                    <a:bodyPr/>
                    <a:lstStyle/>
                    <a:p>
                      <a:r>
                        <a:rPr lang="en-US" sz="2000" b="1" noProof="0"/>
                        <a:t>Singapore</a:t>
                      </a:r>
                    </a:p>
                  </a:txBody>
                  <a:tcPr/>
                </a:tc>
                <a:extLst>
                  <a:ext uri="{0D108BD9-81ED-4DB2-BD59-A6C34878D82A}">
                    <a16:rowId xmlns:a16="http://schemas.microsoft.com/office/drawing/2014/main" val="10000"/>
                  </a:ext>
                </a:extLst>
              </a:tr>
              <a:tr h="988758">
                <a:tc>
                  <a:txBody>
                    <a:bodyPr/>
                    <a:lstStyle/>
                    <a:p>
                      <a:r>
                        <a:rPr lang="en-US" sz="1600" b="1" baseline="0" noProof="0"/>
                        <a:t>Social Security </a:t>
                      </a:r>
                      <a:r>
                        <a:rPr lang="en-US" sz="1600" b="1" baseline="30000" noProof="0"/>
                        <a:t>a</a:t>
                      </a:r>
                    </a:p>
                    <a:p>
                      <a:r>
                        <a:rPr lang="en-US" sz="1600" b="1" baseline="0" noProof="0"/>
                        <a:t>HD</a:t>
                      </a:r>
                    </a:p>
                    <a:p>
                      <a:r>
                        <a:rPr lang="en-US" sz="1600" b="1" baseline="0" noProof="0"/>
                        <a:t>PD</a:t>
                      </a:r>
                    </a:p>
                    <a:p>
                      <a:r>
                        <a:rPr lang="en-US" sz="1600" b="1" baseline="0" noProof="0"/>
                        <a:t>Kidney Txp </a:t>
                      </a:r>
                    </a:p>
                  </a:txBody>
                  <a:tcPr/>
                </a:tc>
                <a:tc>
                  <a:txBody>
                    <a:bodyPr/>
                    <a:lstStyle/>
                    <a:p>
                      <a:endParaRPr lang="en-US" sz="1600" b="1" noProof="0"/>
                    </a:p>
                    <a:p>
                      <a:r>
                        <a:rPr lang="en-US" sz="1600" b="1" noProof="0"/>
                        <a:t>100%</a:t>
                      </a:r>
                    </a:p>
                    <a:p>
                      <a:r>
                        <a:rPr lang="en-US" sz="1600" b="1" noProof="0"/>
                        <a:t>100%</a:t>
                      </a:r>
                    </a:p>
                    <a:p>
                      <a:r>
                        <a:rPr lang="en-US" sz="1600" b="1" noProof="0"/>
                        <a:t>100%</a:t>
                      </a:r>
                    </a:p>
                  </a:txBody>
                  <a:tcPr/>
                </a:tc>
                <a:tc>
                  <a:txBody>
                    <a:bodyPr/>
                    <a:lstStyle/>
                    <a:p>
                      <a:endParaRPr lang="en-US" sz="1600" b="1" noProof="0"/>
                    </a:p>
                    <a:p>
                      <a:r>
                        <a:rPr lang="en-US" sz="1600" b="1" noProof="0"/>
                        <a:t>51%</a:t>
                      </a:r>
                    </a:p>
                    <a:p>
                      <a:r>
                        <a:rPr lang="en-US" sz="1600" b="1" noProof="0"/>
                        <a:t>59.9</a:t>
                      </a:r>
                    </a:p>
                    <a:p>
                      <a:r>
                        <a:rPr lang="en-US" sz="1600" b="1" noProof="0"/>
                        <a:t>81.6</a:t>
                      </a:r>
                    </a:p>
                  </a:txBody>
                  <a:tcPr/>
                </a:tc>
                <a:tc>
                  <a:txBody>
                    <a:bodyPr/>
                    <a:lstStyle/>
                    <a:p>
                      <a:endParaRPr lang="en-US" sz="1600" b="1" noProof="0" dirty="0"/>
                    </a:p>
                    <a:p>
                      <a:r>
                        <a:rPr lang="en-US" sz="1600" b="1" noProof="0" dirty="0"/>
                        <a:t>minimal</a:t>
                      </a:r>
                    </a:p>
                    <a:p>
                      <a:r>
                        <a:rPr lang="en-US" sz="1600" b="1" noProof="0" dirty="0"/>
                        <a:t>minimal</a:t>
                      </a:r>
                    </a:p>
                    <a:p>
                      <a:r>
                        <a:rPr lang="en-US" sz="1600" b="1" noProof="0" dirty="0"/>
                        <a:t>minimal</a:t>
                      </a:r>
                    </a:p>
                  </a:txBody>
                  <a:tcPr/>
                </a:tc>
                <a:tc>
                  <a:txBody>
                    <a:bodyPr/>
                    <a:lstStyle/>
                    <a:p>
                      <a:endParaRPr lang="en-US" sz="1600" b="1" noProof="0" dirty="0"/>
                    </a:p>
                    <a:p>
                      <a:r>
                        <a:rPr lang="en-US" sz="1600" b="1" noProof="0" dirty="0"/>
                        <a:t>minimal</a:t>
                      </a:r>
                    </a:p>
                    <a:p>
                      <a:r>
                        <a:rPr lang="en-US" sz="1600" b="1" noProof="0" dirty="0"/>
                        <a:t>minimal</a:t>
                      </a:r>
                    </a:p>
                    <a:p>
                      <a:r>
                        <a:rPr lang="en-US" sz="1600" b="1" noProof="0" dirty="0"/>
                        <a:t>minimal</a:t>
                      </a:r>
                    </a:p>
                  </a:txBody>
                  <a:tcPr/>
                </a:tc>
                <a:tc>
                  <a:txBody>
                    <a:bodyPr/>
                    <a:lstStyle/>
                    <a:p>
                      <a:endParaRPr lang="en-US" sz="1600" b="1" noProof="0"/>
                    </a:p>
                    <a:p>
                      <a:r>
                        <a:rPr lang="en-US" sz="1600" b="1" noProof="0"/>
                        <a:t>minimal</a:t>
                      </a:r>
                    </a:p>
                    <a:p>
                      <a:r>
                        <a:rPr lang="en-US" sz="1600" b="1" noProof="0"/>
                        <a:t>minimal</a:t>
                      </a:r>
                    </a:p>
                    <a:p>
                      <a:r>
                        <a:rPr lang="en-US" sz="1600" b="1" noProof="0"/>
                        <a:t>minimal</a:t>
                      </a:r>
                    </a:p>
                  </a:txBody>
                  <a:tcPr/>
                </a:tc>
                <a:extLst>
                  <a:ext uri="{0D108BD9-81ED-4DB2-BD59-A6C34878D82A}">
                    <a16:rowId xmlns:a16="http://schemas.microsoft.com/office/drawing/2014/main" val="10001"/>
                  </a:ext>
                </a:extLst>
              </a:tr>
              <a:tr h="370840">
                <a:tc>
                  <a:txBody>
                    <a:bodyPr/>
                    <a:lstStyle/>
                    <a:p>
                      <a:r>
                        <a:rPr lang="en-US" sz="1600" b="1" noProof="0"/>
                        <a:t>Gov.</a:t>
                      </a:r>
                      <a:r>
                        <a:rPr lang="en-US" sz="1600" b="1" baseline="0" noProof="0"/>
                        <a:t> </a:t>
                      </a:r>
                      <a:r>
                        <a:rPr lang="en-US" sz="1600" b="1" noProof="0"/>
                        <a:t>Subsidized </a:t>
                      </a:r>
                      <a:r>
                        <a:rPr lang="en-US" sz="1600" b="1" baseline="30000" noProof="0"/>
                        <a:t>b</a:t>
                      </a:r>
                    </a:p>
                    <a:p>
                      <a:r>
                        <a:rPr lang="en-US" sz="1600" b="1" noProof="0"/>
                        <a:t>HD</a:t>
                      </a:r>
                    </a:p>
                    <a:p>
                      <a:r>
                        <a:rPr lang="en-US" sz="1600" b="1" noProof="0"/>
                        <a:t>PD</a:t>
                      </a:r>
                    </a:p>
                    <a:p>
                      <a:r>
                        <a:rPr lang="en-US" sz="1600" b="1" noProof="0"/>
                        <a:t>TXP</a:t>
                      </a:r>
                    </a:p>
                  </a:txBody>
                  <a:tcPr/>
                </a:tc>
                <a:tc>
                  <a:txBody>
                    <a:bodyPr/>
                    <a:lstStyle/>
                    <a:p>
                      <a:endParaRPr lang="en-US" sz="1600" b="1" noProof="0"/>
                    </a:p>
                    <a:p>
                      <a:r>
                        <a:rPr lang="en-US" sz="1600" b="1" noProof="0"/>
                        <a:t>minimal</a:t>
                      </a:r>
                    </a:p>
                    <a:p>
                      <a:r>
                        <a:rPr lang="en-US" sz="1600" b="1" noProof="0"/>
                        <a:t>minimal</a:t>
                      </a:r>
                    </a:p>
                    <a:p>
                      <a:r>
                        <a:rPr lang="en-US" sz="1600" b="1" noProof="0"/>
                        <a:t>minimal</a:t>
                      </a:r>
                    </a:p>
                  </a:txBody>
                  <a:tcPr/>
                </a:tc>
                <a:tc>
                  <a:txBody>
                    <a:bodyPr/>
                    <a:lstStyle/>
                    <a:p>
                      <a:endParaRPr lang="en-US" sz="1600" b="1" noProof="0"/>
                    </a:p>
                    <a:p>
                      <a:r>
                        <a:rPr lang="en-US" sz="1600" b="1" noProof="0"/>
                        <a:t>46.6</a:t>
                      </a:r>
                    </a:p>
                    <a:p>
                      <a:r>
                        <a:rPr lang="en-US" sz="1600" b="1" noProof="0"/>
                        <a:t>36.5</a:t>
                      </a:r>
                    </a:p>
                    <a:p>
                      <a:r>
                        <a:rPr lang="en-US" sz="1600" b="1" noProof="0"/>
                        <a:t>18.1</a:t>
                      </a:r>
                    </a:p>
                  </a:txBody>
                  <a:tcPr/>
                </a:tc>
                <a:tc>
                  <a:txBody>
                    <a:bodyPr/>
                    <a:lstStyle/>
                    <a:p>
                      <a:endParaRPr lang="en-US" sz="1600" b="1" noProof="0" dirty="0"/>
                    </a:p>
                    <a:p>
                      <a:r>
                        <a:rPr lang="en-US" sz="1600" b="1" noProof="0" dirty="0"/>
                        <a:t>61%</a:t>
                      </a:r>
                    </a:p>
                    <a:p>
                      <a:r>
                        <a:rPr lang="en-US" sz="1600" b="1" noProof="0" dirty="0"/>
                        <a:t>95%</a:t>
                      </a:r>
                    </a:p>
                    <a:p>
                      <a:r>
                        <a:rPr lang="en-US" sz="1600" b="1" noProof="0" dirty="0"/>
                        <a:t>---</a:t>
                      </a:r>
                    </a:p>
                  </a:txBody>
                  <a:tcPr/>
                </a:tc>
                <a:tc>
                  <a:txBody>
                    <a:bodyPr/>
                    <a:lstStyle/>
                    <a:p>
                      <a:endParaRPr lang="en-US" sz="1600" b="1" noProof="0"/>
                    </a:p>
                    <a:p>
                      <a:r>
                        <a:rPr lang="en-US" sz="1600" b="1" noProof="0"/>
                        <a:t>58%</a:t>
                      </a:r>
                    </a:p>
                    <a:p>
                      <a:r>
                        <a:rPr lang="en-US" sz="1600" b="1" noProof="0"/>
                        <a:t>100%</a:t>
                      </a:r>
                    </a:p>
                    <a:p>
                      <a:r>
                        <a:rPr lang="en-US" sz="1600" b="1" noProof="0"/>
                        <a:t>100%</a:t>
                      </a:r>
                    </a:p>
                  </a:txBody>
                  <a:tcPr/>
                </a:tc>
                <a:tc>
                  <a:txBody>
                    <a:bodyPr/>
                    <a:lstStyle/>
                    <a:p>
                      <a:endParaRPr lang="en-US" sz="1600" b="1" noProof="0"/>
                    </a:p>
                    <a:p>
                      <a:r>
                        <a:rPr lang="en-US" sz="1600" b="1" noProof="0"/>
                        <a:t>minimal</a:t>
                      </a:r>
                    </a:p>
                    <a:p>
                      <a:r>
                        <a:rPr lang="en-US" sz="1600" b="1" noProof="0"/>
                        <a:t>minimal</a:t>
                      </a:r>
                    </a:p>
                    <a:p>
                      <a:r>
                        <a:rPr lang="en-US" sz="1600" b="1" noProof="0"/>
                        <a:t>minimal</a:t>
                      </a:r>
                    </a:p>
                  </a:txBody>
                  <a:tcPr/>
                </a:tc>
                <a:extLst>
                  <a:ext uri="{0D108BD9-81ED-4DB2-BD59-A6C34878D82A}">
                    <a16:rowId xmlns:a16="http://schemas.microsoft.com/office/drawing/2014/main" val="10002"/>
                  </a:ext>
                </a:extLst>
              </a:tr>
              <a:tr h="370840">
                <a:tc>
                  <a:txBody>
                    <a:bodyPr/>
                    <a:lstStyle/>
                    <a:p>
                      <a:r>
                        <a:rPr lang="en-US" sz="1600" b="1" noProof="0"/>
                        <a:t>NGO’s subsidies</a:t>
                      </a:r>
                    </a:p>
                  </a:txBody>
                  <a:tcPr/>
                </a:tc>
                <a:tc>
                  <a:txBody>
                    <a:bodyPr/>
                    <a:lstStyle/>
                    <a:p>
                      <a:r>
                        <a:rPr lang="en-US" sz="1600" b="1" noProof="0"/>
                        <a:t>minimal</a:t>
                      </a:r>
                    </a:p>
                  </a:txBody>
                  <a:tcPr/>
                </a:tc>
                <a:tc>
                  <a:txBody>
                    <a:bodyPr/>
                    <a:lstStyle/>
                    <a:p>
                      <a:r>
                        <a:rPr lang="en-US" sz="1600" b="1" noProof="0"/>
                        <a:t>none</a:t>
                      </a:r>
                    </a:p>
                  </a:txBody>
                  <a:tcPr/>
                </a:tc>
                <a:tc>
                  <a:txBody>
                    <a:bodyPr/>
                    <a:lstStyle/>
                    <a:p>
                      <a:r>
                        <a:rPr lang="en-US" sz="1600" b="1" noProof="0"/>
                        <a:t>&lt;</a:t>
                      </a:r>
                      <a:r>
                        <a:rPr lang="en-US" sz="1600" b="1" baseline="0" noProof="0"/>
                        <a:t> 10%</a:t>
                      </a:r>
                      <a:endParaRPr lang="en-US" sz="1600" b="1" noProof="0"/>
                    </a:p>
                  </a:txBody>
                  <a:tcPr/>
                </a:tc>
                <a:tc>
                  <a:txBody>
                    <a:bodyPr/>
                    <a:lstStyle/>
                    <a:p>
                      <a:r>
                        <a:rPr lang="en-US" sz="1600" b="1" noProof="0"/>
                        <a:t>&lt; 10%</a:t>
                      </a:r>
                    </a:p>
                  </a:txBody>
                  <a:tcPr/>
                </a:tc>
                <a:tc>
                  <a:txBody>
                    <a:bodyPr/>
                    <a:lstStyle/>
                    <a:p>
                      <a:r>
                        <a:rPr lang="en-US" sz="1600" b="1" noProof="0"/>
                        <a:t>68%</a:t>
                      </a:r>
                    </a:p>
                  </a:txBody>
                  <a:tcPr/>
                </a:tc>
                <a:extLst>
                  <a:ext uri="{0D108BD9-81ED-4DB2-BD59-A6C34878D82A}">
                    <a16:rowId xmlns:a16="http://schemas.microsoft.com/office/drawing/2014/main" val="10003"/>
                  </a:ext>
                </a:extLst>
              </a:tr>
              <a:tr h="370840">
                <a:tc>
                  <a:txBody>
                    <a:bodyPr/>
                    <a:lstStyle/>
                    <a:p>
                      <a:r>
                        <a:rPr lang="en-US" sz="1600" b="1" noProof="0" dirty="0"/>
                        <a:t>Providers</a:t>
                      </a:r>
                    </a:p>
                    <a:p>
                      <a:endParaRPr lang="en-US" sz="1600" b="1" noProof="0" dirty="0"/>
                    </a:p>
                    <a:p>
                      <a:r>
                        <a:rPr lang="en-US" sz="1600" b="1" noProof="0" dirty="0"/>
                        <a:t>NGO’s</a:t>
                      </a:r>
                    </a:p>
                    <a:p>
                      <a:endParaRPr lang="en-US" sz="1600" b="1" noProof="0" dirty="0"/>
                    </a:p>
                    <a:p>
                      <a:r>
                        <a:rPr lang="en-US" sz="1600" b="1" noProof="0" dirty="0"/>
                        <a:t>For-profit units</a:t>
                      </a:r>
                    </a:p>
                    <a:p>
                      <a:r>
                        <a:rPr lang="en-US" sz="1600" b="1" noProof="0" dirty="0" err="1"/>
                        <a:t>Hd</a:t>
                      </a:r>
                      <a:endParaRPr lang="en-US" sz="1600" b="1" noProof="0" dirty="0"/>
                    </a:p>
                    <a:p>
                      <a:r>
                        <a:rPr lang="en-US" sz="1600" b="1" noProof="0" dirty="0"/>
                        <a:t>PD</a:t>
                      </a:r>
                    </a:p>
                  </a:txBody>
                  <a:tcPr/>
                </a:tc>
                <a:tc>
                  <a:txBody>
                    <a:bodyPr/>
                    <a:lstStyle/>
                    <a:p>
                      <a:endParaRPr lang="en-US" sz="1600" b="1" noProof="0"/>
                    </a:p>
                    <a:p>
                      <a:endParaRPr lang="en-US" sz="1600" b="1" noProof="0"/>
                    </a:p>
                    <a:p>
                      <a:r>
                        <a:rPr lang="en-US" sz="1600" b="1" noProof="0"/>
                        <a:t>minimal</a:t>
                      </a:r>
                    </a:p>
                    <a:p>
                      <a:endParaRPr lang="en-US" sz="1600" b="1" noProof="0"/>
                    </a:p>
                    <a:p>
                      <a:endParaRPr lang="en-US" sz="1600" b="1" noProof="0"/>
                    </a:p>
                    <a:p>
                      <a:r>
                        <a:rPr lang="en-US" sz="1600" b="1" noProof="0"/>
                        <a:t>32%</a:t>
                      </a:r>
                    </a:p>
                  </a:txBody>
                  <a:tcPr/>
                </a:tc>
                <a:tc>
                  <a:txBody>
                    <a:bodyPr/>
                    <a:lstStyle/>
                    <a:p>
                      <a:endParaRPr lang="en-US" sz="1600" b="1" noProof="0"/>
                    </a:p>
                    <a:p>
                      <a:endParaRPr lang="en-US" sz="1600" b="1" noProof="0"/>
                    </a:p>
                    <a:p>
                      <a:r>
                        <a:rPr lang="en-US" sz="1600" b="1" noProof="0"/>
                        <a:t>none</a:t>
                      </a:r>
                    </a:p>
                    <a:p>
                      <a:endParaRPr lang="en-US" sz="1600" b="1" noProof="0"/>
                    </a:p>
                    <a:p>
                      <a:endParaRPr lang="en-US" sz="1600" b="1" noProof="0"/>
                    </a:p>
                    <a:p>
                      <a:r>
                        <a:rPr lang="en-US" sz="1600" b="1" noProof="0"/>
                        <a:t>100%</a:t>
                      </a:r>
                    </a:p>
                    <a:p>
                      <a:r>
                        <a:rPr lang="en-US" sz="1600" b="1" noProof="0"/>
                        <a:t>100%</a:t>
                      </a:r>
                    </a:p>
                  </a:txBody>
                  <a:tcPr/>
                </a:tc>
                <a:tc>
                  <a:txBody>
                    <a:bodyPr/>
                    <a:lstStyle/>
                    <a:p>
                      <a:endParaRPr lang="en-US" sz="1600" b="1" noProof="0"/>
                    </a:p>
                    <a:p>
                      <a:endParaRPr lang="en-US" sz="1600" b="1" noProof="0"/>
                    </a:p>
                    <a:p>
                      <a:r>
                        <a:rPr lang="en-US" sz="1600" b="1" noProof="0"/>
                        <a:t>largely</a:t>
                      </a:r>
                    </a:p>
                  </a:txBody>
                  <a:tcPr/>
                </a:tc>
                <a:tc>
                  <a:txBody>
                    <a:bodyPr/>
                    <a:lstStyle/>
                    <a:p>
                      <a:endParaRPr lang="en-US" sz="1600" b="1" noProof="0"/>
                    </a:p>
                    <a:p>
                      <a:endParaRPr lang="en-US" sz="1600" b="1" noProof="0"/>
                    </a:p>
                    <a:p>
                      <a:r>
                        <a:rPr lang="en-US" sz="1600" b="1" noProof="0"/>
                        <a:t>minimal</a:t>
                      </a:r>
                    </a:p>
                    <a:p>
                      <a:endParaRPr lang="en-US" sz="1600" b="1" noProof="0"/>
                    </a:p>
                    <a:p>
                      <a:endParaRPr lang="en-US" sz="1600" b="1" noProof="0"/>
                    </a:p>
                    <a:p>
                      <a:r>
                        <a:rPr lang="en-US" sz="1600" b="1" noProof="0"/>
                        <a:t>largely</a:t>
                      </a:r>
                    </a:p>
                  </a:txBody>
                  <a:tcPr/>
                </a:tc>
                <a:tc>
                  <a:txBody>
                    <a:bodyPr/>
                    <a:lstStyle/>
                    <a:p>
                      <a:endParaRPr lang="en-US" sz="1600" b="1" noProof="0" dirty="0"/>
                    </a:p>
                    <a:p>
                      <a:endParaRPr lang="en-US" sz="1600" b="1" noProof="0" dirty="0"/>
                    </a:p>
                    <a:p>
                      <a:r>
                        <a:rPr lang="en-US" sz="1600" b="1" noProof="0" dirty="0"/>
                        <a:t>68%</a:t>
                      </a:r>
                    </a:p>
                    <a:p>
                      <a:endParaRPr lang="en-US" sz="1600" b="1" noProof="0" dirty="0"/>
                    </a:p>
                    <a:p>
                      <a:endParaRPr lang="en-US" sz="1600" b="1" noProof="0" dirty="0"/>
                    </a:p>
                    <a:p>
                      <a:r>
                        <a:rPr lang="en-US" sz="1600" b="1" noProof="0" dirty="0"/>
                        <a:t>minimal</a:t>
                      </a:r>
                    </a:p>
                    <a:p>
                      <a:endParaRPr lang="en-US" sz="1600" b="1" noProof="0" dirty="0"/>
                    </a:p>
                  </a:txBody>
                  <a:tcPr/>
                </a:tc>
                <a:extLst>
                  <a:ext uri="{0D108BD9-81ED-4DB2-BD59-A6C34878D82A}">
                    <a16:rowId xmlns:a16="http://schemas.microsoft.com/office/drawing/2014/main" val="10004"/>
                  </a:ext>
                </a:extLst>
              </a:tr>
            </a:tbl>
          </a:graphicData>
        </a:graphic>
      </p:graphicFrame>
      <p:sp>
        <p:nvSpPr>
          <p:cNvPr id="5" name="CuadroTexto 4"/>
          <p:cNvSpPr txBox="1"/>
          <p:nvPr/>
        </p:nvSpPr>
        <p:spPr>
          <a:xfrm>
            <a:off x="2329115" y="6146402"/>
            <a:ext cx="4430419" cy="461665"/>
          </a:xfrm>
          <a:prstGeom prst="rect">
            <a:avLst/>
          </a:prstGeom>
          <a:noFill/>
        </p:spPr>
        <p:txBody>
          <a:bodyPr wrap="none" rtlCol="0">
            <a:spAutoFit/>
          </a:bodyPr>
          <a:lstStyle/>
          <a:p>
            <a:r>
              <a:rPr lang="es-ES" sz="1200" baseline="30000" dirty="0"/>
              <a:t>a</a:t>
            </a:r>
            <a:r>
              <a:rPr lang="es-ES" baseline="30000" dirty="0"/>
              <a:t> </a:t>
            </a:r>
            <a:r>
              <a:rPr lang="en-US" sz="1200" dirty="0"/>
              <a:t>By general taxation, and employers and employees payroll taxation</a:t>
            </a:r>
          </a:p>
          <a:p>
            <a:r>
              <a:rPr lang="en-US" sz="1200" baseline="30000" dirty="0"/>
              <a:t>b</a:t>
            </a:r>
            <a:r>
              <a:rPr lang="en-US" sz="1200" dirty="0"/>
              <a:t> By general taxation</a:t>
            </a:r>
          </a:p>
        </p:txBody>
      </p:sp>
    </p:spTree>
    <p:extLst>
      <p:ext uri="{BB962C8B-B14F-4D97-AF65-F5344CB8AC3E}">
        <p14:creationId xmlns:p14="http://schemas.microsoft.com/office/powerpoint/2010/main" val="758488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AU" dirty="0"/>
              <a:t>AVAILABILITY</a:t>
            </a:r>
            <a:endParaRPr lang="en-US" dirty="0"/>
          </a:p>
        </p:txBody>
      </p:sp>
      <p:sp>
        <p:nvSpPr>
          <p:cNvPr id="10" name="Content Placeholder 9"/>
          <p:cNvSpPr>
            <a:spLocks noGrp="1"/>
          </p:cNvSpPr>
          <p:nvPr>
            <p:ph idx="1"/>
          </p:nvPr>
        </p:nvSpPr>
        <p:spPr bwMode="gray">
          <a:xfrm>
            <a:off x="355600" y="1825625"/>
            <a:ext cx="10998200" cy="4351339"/>
          </a:xfrm>
        </p:spPr>
        <p:txBody>
          <a:bodyPr>
            <a:normAutofit/>
          </a:bodyPr>
          <a:lstStyle/>
          <a:p>
            <a:r>
              <a:rPr lang="en-US" sz="2800" dirty="0"/>
              <a:t>Services and professional providers</a:t>
            </a:r>
          </a:p>
          <a:p>
            <a:pPr algn="ctr"/>
            <a:r>
              <a:rPr lang="en-US" sz="2800" dirty="0"/>
              <a:t>HD, PD, TX</a:t>
            </a:r>
          </a:p>
          <a:p>
            <a:pPr algn="ctr"/>
            <a:r>
              <a:rPr lang="en-US" sz="2800" dirty="0"/>
              <a:t>Physicians, nurses, technicians, social service….</a:t>
            </a:r>
          </a:p>
          <a:p>
            <a:pPr algn="ctr"/>
            <a:r>
              <a:rPr lang="en-US" sz="2800" dirty="0"/>
              <a:t>Vascular access, TX surgeons</a:t>
            </a:r>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Tree>
    <p:extLst>
      <p:ext uri="{BB962C8B-B14F-4D97-AF65-F5344CB8AC3E}">
        <p14:creationId xmlns:p14="http://schemas.microsoft.com/office/powerpoint/2010/main" val="1200015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AU" dirty="0"/>
              <a:t>AVAILABILITY</a:t>
            </a:r>
            <a:endParaRPr lang="en-US" dirty="0"/>
          </a:p>
        </p:txBody>
      </p:sp>
      <p:sp>
        <p:nvSpPr>
          <p:cNvPr id="10" name="Content Placeholder 9"/>
          <p:cNvSpPr>
            <a:spLocks noGrp="1"/>
          </p:cNvSpPr>
          <p:nvPr>
            <p:ph idx="1"/>
          </p:nvPr>
        </p:nvSpPr>
        <p:spPr bwMode="gray">
          <a:xfrm>
            <a:off x="355600" y="1825625"/>
            <a:ext cx="10998200" cy="4351339"/>
          </a:xfrm>
        </p:spPr>
        <p:txBody>
          <a:bodyPr>
            <a:normAutofit/>
          </a:bodyPr>
          <a:lstStyle/>
          <a:p>
            <a:r>
              <a:rPr lang="en-US" sz="2800" dirty="0"/>
              <a:t>Services and professional providers</a:t>
            </a:r>
          </a:p>
          <a:p>
            <a:pPr algn="ctr"/>
            <a:r>
              <a:rPr lang="en-US" sz="2800" dirty="0"/>
              <a:t>HD, PD, TX</a:t>
            </a:r>
          </a:p>
          <a:p>
            <a:pPr algn="ctr"/>
            <a:r>
              <a:rPr lang="en-US" sz="2800" dirty="0"/>
              <a:t>Physicians, nurses, technicians, social service….</a:t>
            </a:r>
          </a:p>
          <a:p>
            <a:pPr algn="ctr"/>
            <a:r>
              <a:rPr lang="en-US" sz="2800" dirty="0"/>
              <a:t>Vascular access, TX surgeons</a:t>
            </a:r>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
        <p:nvSpPr>
          <p:cNvPr id="7" name="Tekstvak 6">
            <a:extLst>
              <a:ext uri="{FF2B5EF4-FFF2-40B4-BE49-F238E27FC236}">
                <a16:creationId xmlns:a16="http://schemas.microsoft.com/office/drawing/2014/main" id="{A23E1F14-1F69-42E1-8E99-D964D269B715}"/>
              </a:ext>
            </a:extLst>
          </p:cNvPr>
          <p:cNvSpPr txBox="1"/>
          <p:nvPr/>
        </p:nvSpPr>
        <p:spPr>
          <a:xfrm>
            <a:off x="802640" y="4267200"/>
            <a:ext cx="8124212" cy="1569660"/>
          </a:xfrm>
          <a:prstGeom prst="rect">
            <a:avLst/>
          </a:prstGeom>
          <a:solidFill>
            <a:srgbClr val="FFFF00"/>
          </a:solidFill>
          <a:ln>
            <a:solidFill>
              <a:schemeClr val="accent1"/>
            </a:solidFill>
          </a:ln>
        </p:spPr>
        <p:txBody>
          <a:bodyPr wrap="none" rtlCol="0">
            <a:spAutoFit/>
          </a:bodyPr>
          <a:lstStyle/>
          <a:p>
            <a:pPr marL="536561" lvl="3" indent="0">
              <a:buNone/>
            </a:pPr>
            <a:r>
              <a:rPr lang="en-US" sz="2400" b="1"/>
              <a:t>How to retain professional experts if there is no patients? </a:t>
            </a:r>
          </a:p>
          <a:p>
            <a:pPr marL="536561" lvl="3" indent="0">
              <a:buNone/>
            </a:pPr>
            <a:endParaRPr lang="en-US" sz="2400" b="1"/>
          </a:p>
          <a:p>
            <a:pPr marL="536561" lvl="3" indent="0">
              <a:buNone/>
            </a:pPr>
            <a:endParaRPr lang="en-US" sz="2400" b="1"/>
          </a:p>
          <a:p>
            <a:pPr marL="536561" lvl="3" indent="0">
              <a:buNone/>
            </a:pPr>
            <a:r>
              <a:rPr lang="en-US" sz="2400" b="1"/>
              <a:t>How to grow patients if there is no services/professionals</a:t>
            </a:r>
            <a:endParaRPr lang="en-US" sz="2400" b="1" dirty="0"/>
          </a:p>
        </p:txBody>
      </p:sp>
      <p:sp>
        <p:nvSpPr>
          <p:cNvPr id="8" name="Pijl: omhoog/omlaag 7">
            <a:extLst>
              <a:ext uri="{FF2B5EF4-FFF2-40B4-BE49-F238E27FC236}">
                <a16:creationId xmlns:a16="http://schemas.microsoft.com/office/drawing/2014/main" id="{A8A71F81-B586-4AA1-9DCC-55BB851E9CD5}"/>
              </a:ext>
            </a:extLst>
          </p:cNvPr>
          <p:cNvSpPr/>
          <p:nvPr/>
        </p:nvSpPr>
        <p:spPr>
          <a:xfrm>
            <a:off x="4826000" y="4734560"/>
            <a:ext cx="484632" cy="7213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2662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AU" dirty="0"/>
              <a:t>AVAILABILITY</a:t>
            </a:r>
            <a:endParaRPr lang="en-US" dirty="0"/>
          </a:p>
        </p:txBody>
      </p:sp>
      <p:sp>
        <p:nvSpPr>
          <p:cNvPr id="10" name="Content Placeholder 9"/>
          <p:cNvSpPr>
            <a:spLocks noGrp="1"/>
          </p:cNvSpPr>
          <p:nvPr>
            <p:ph idx="1"/>
          </p:nvPr>
        </p:nvSpPr>
        <p:spPr bwMode="gray">
          <a:xfrm>
            <a:off x="355600" y="1825625"/>
            <a:ext cx="10998200" cy="4351339"/>
          </a:xfrm>
        </p:spPr>
        <p:txBody>
          <a:bodyPr>
            <a:normAutofit fontScale="85000" lnSpcReduction="10000"/>
          </a:bodyPr>
          <a:lstStyle/>
          <a:p>
            <a:r>
              <a:rPr lang="en-US" sz="2800" dirty="0">
                <a:solidFill>
                  <a:schemeClr val="tx1">
                    <a:lumMod val="20000"/>
                    <a:lumOff val="80000"/>
                  </a:schemeClr>
                </a:solidFill>
              </a:rPr>
              <a:t>Services and professional providers</a:t>
            </a:r>
          </a:p>
          <a:p>
            <a:pPr algn="ctr"/>
            <a:r>
              <a:rPr lang="en-US" sz="2800" dirty="0">
                <a:solidFill>
                  <a:schemeClr val="tx1">
                    <a:lumMod val="20000"/>
                    <a:lumOff val="80000"/>
                  </a:schemeClr>
                </a:solidFill>
              </a:rPr>
              <a:t>HD, PD, TX</a:t>
            </a:r>
          </a:p>
          <a:p>
            <a:pPr algn="ctr"/>
            <a:r>
              <a:rPr lang="en-US" sz="2800" dirty="0">
                <a:solidFill>
                  <a:schemeClr val="tx1">
                    <a:lumMod val="20000"/>
                    <a:lumOff val="80000"/>
                  </a:schemeClr>
                </a:solidFill>
              </a:rPr>
              <a:t>Physicians, nurses, technicians, social service….</a:t>
            </a:r>
          </a:p>
          <a:p>
            <a:pPr algn="ctr"/>
            <a:r>
              <a:rPr lang="en-US" sz="2800" dirty="0">
                <a:solidFill>
                  <a:schemeClr val="tx1">
                    <a:lumMod val="20000"/>
                    <a:lumOff val="80000"/>
                  </a:schemeClr>
                </a:solidFill>
              </a:rPr>
              <a:t>Vascular access, TX surgeons</a:t>
            </a:r>
          </a:p>
          <a:p>
            <a:r>
              <a:rPr lang="en-US" sz="2800" dirty="0"/>
              <a:t>Geographical: city vs rural</a:t>
            </a:r>
          </a:p>
          <a:p>
            <a:pPr lvl="3"/>
            <a:r>
              <a:rPr lang="en-US" sz="3200" dirty="0">
                <a:solidFill>
                  <a:schemeClr val="bg2">
                    <a:lumMod val="75000"/>
                  </a:schemeClr>
                </a:solidFill>
              </a:rPr>
              <a:t>Maldistribution</a:t>
            </a:r>
          </a:p>
          <a:p>
            <a:pPr lvl="3"/>
            <a:r>
              <a:rPr lang="en-US" sz="3200" dirty="0">
                <a:solidFill>
                  <a:schemeClr val="bg2">
                    <a:lumMod val="75000"/>
                  </a:schemeClr>
                </a:solidFill>
              </a:rPr>
              <a:t>Transport possibilities and migration options</a:t>
            </a:r>
            <a:r>
              <a:rPr lang="en-US" sz="3200" dirty="0">
                <a:solidFill>
                  <a:schemeClr val="bg2">
                    <a:lumMod val="75000"/>
                  </a:schemeClr>
                </a:solidFill>
                <a:sym typeface="Wingdings" panose="05000000000000000000" pitchFamily="2" charset="2"/>
              </a:rPr>
              <a:t> inequity</a:t>
            </a:r>
          </a:p>
          <a:p>
            <a:pPr lvl="3"/>
            <a:r>
              <a:rPr lang="en-US" sz="3200" dirty="0">
                <a:solidFill>
                  <a:schemeClr val="bg2">
                    <a:lumMod val="75000"/>
                  </a:schemeClr>
                </a:solidFill>
                <a:sym typeface="Wingdings" panose="05000000000000000000" pitchFamily="2" charset="2"/>
              </a:rPr>
              <a:t> Need for decentralized access to (basic) services</a:t>
            </a:r>
          </a:p>
          <a:p>
            <a:pPr lvl="3"/>
            <a:r>
              <a:rPr lang="en-US" sz="3200" dirty="0">
                <a:solidFill>
                  <a:schemeClr val="bg2">
                    <a:lumMod val="75000"/>
                  </a:schemeClr>
                </a:solidFill>
                <a:sym typeface="Wingdings" panose="05000000000000000000" pitchFamily="2" charset="2"/>
              </a:rPr>
              <a:t>Need for protocols and procedures on basic services</a:t>
            </a:r>
          </a:p>
          <a:p>
            <a:pPr lvl="3"/>
            <a:r>
              <a:rPr lang="en-US" sz="3200" dirty="0">
                <a:solidFill>
                  <a:schemeClr val="bg2">
                    <a:lumMod val="75000"/>
                  </a:schemeClr>
                </a:solidFill>
                <a:sym typeface="Wingdings" panose="05000000000000000000" pitchFamily="2" charset="2"/>
              </a:rPr>
              <a:t>Need for online support options (trouble shooting)</a:t>
            </a:r>
            <a:endParaRPr lang="en-US" sz="3200" dirty="0">
              <a:solidFill>
                <a:schemeClr val="bg2">
                  <a:lumMod val="75000"/>
                </a:schemeClr>
              </a:solidFill>
            </a:endParaRPr>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Tree>
    <p:extLst>
      <p:ext uri="{BB962C8B-B14F-4D97-AF65-F5344CB8AC3E}">
        <p14:creationId xmlns:p14="http://schemas.microsoft.com/office/powerpoint/2010/main" val="168425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AU" dirty="0"/>
              <a:t>AVAILABILITY</a:t>
            </a:r>
            <a:endParaRPr lang="en-US" dirty="0"/>
          </a:p>
        </p:txBody>
      </p:sp>
      <p:sp>
        <p:nvSpPr>
          <p:cNvPr id="10" name="Content Placeholder 9"/>
          <p:cNvSpPr>
            <a:spLocks noGrp="1"/>
          </p:cNvSpPr>
          <p:nvPr>
            <p:ph idx="1"/>
          </p:nvPr>
        </p:nvSpPr>
        <p:spPr bwMode="gray">
          <a:xfrm>
            <a:off x="355600" y="1825625"/>
            <a:ext cx="10998200" cy="4351339"/>
          </a:xfrm>
        </p:spPr>
        <p:txBody>
          <a:bodyPr>
            <a:normAutofit lnSpcReduction="10000"/>
          </a:bodyPr>
          <a:lstStyle/>
          <a:p>
            <a:r>
              <a:rPr lang="en-US" sz="2800" dirty="0">
                <a:solidFill>
                  <a:schemeClr val="tx1">
                    <a:lumMod val="20000"/>
                    <a:lumOff val="80000"/>
                  </a:schemeClr>
                </a:solidFill>
              </a:rPr>
              <a:t>Services and professional providers</a:t>
            </a:r>
          </a:p>
          <a:p>
            <a:pPr algn="ctr"/>
            <a:r>
              <a:rPr lang="en-US" sz="2800" dirty="0">
                <a:solidFill>
                  <a:schemeClr val="tx1">
                    <a:lumMod val="20000"/>
                    <a:lumOff val="80000"/>
                  </a:schemeClr>
                </a:solidFill>
              </a:rPr>
              <a:t>HD, PD, TX</a:t>
            </a:r>
          </a:p>
          <a:p>
            <a:pPr algn="ctr"/>
            <a:r>
              <a:rPr lang="en-US" sz="2800" dirty="0">
                <a:solidFill>
                  <a:schemeClr val="tx1">
                    <a:lumMod val="20000"/>
                    <a:lumOff val="80000"/>
                  </a:schemeClr>
                </a:solidFill>
              </a:rPr>
              <a:t>Physicians, nurses, technicians, social service….</a:t>
            </a:r>
          </a:p>
          <a:p>
            <a:pPr algn="ctr"/>
            <a:r>
              <a:rPr lang="en-US" sz="2800" dirty="0">
                <a:solidFill>
                  <a:schemeClr val="tx1">
                    <a:lumMod val="20000"/>
                    <a:lumOff val="80000"/>
                  </a:schemeClr>
                </a:solidFill>
              </a:rPr>
              <a:t>Vascular access, TX surgeons</a:t>
            </a:r>
          </a:p>
          <a:p>
            <a:r>
              <a:rPr lang="en-US" sz="2800" dirty="0">
                <a:solidFill>
                  <a:schemeClr val="tx1">
                    <a:lumMod val="20000"/>
                    <a:lumOff val="80000"/>
                  </a:schemeClr>
                </a:solidFill>
              </a:rPr>
              <a:t>Geographical: city vs rural</a:t>
            </a:r>
          </a:p>
          <a:p>
            <a:r>
              <a:rPr lang="en-US" sz="2800" dirty="0"/>
              <a:t>Financial status:</a:t>
            </a:r>
          </a:p>
          <a:p>
            <a:pPr algn="ctr"/>
            <a:r>
              <a:rPr lang="en-US" sz="2200" dirty="0"/>
              <a:t>High vs low income</a:t>
            </a:r>
          </a:p>
          <a:p>
            <a:pPr algn="ctr"/>
            <a:r>
              <a:rPr lang="en-US" sz="2200" dirty="0"/>
              <a:t>Insured vs non insured</a:t>
            </a:r>
          </a:p>
          <a:p>
            <a:pPr algn="ctr"/>
            <a:r>
              <a:rPr lang="en-US" sz="2200" dirty="0"/>
              <a:t>Employed vs non employed</a:t>
            </a:r>
          </a:p>
          <a:p>
            <a:pPr lvl="3"/>
            <a:endParaRPr lang="en-US" dirty="0"/>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
        <p:nvSpPr>
          <p:cNvPr id="3" name="Tekstvak 2">
            <a:extLst>
              <a:ext uri="{FF2B5EF4-FFF2-40B4-BE49-F238E27FC236}">
                <a16:creationId xmlns:a16="http://schemas.microsoft.com/office/drawing/2014/main" id="{CB2AD181-61F2-4383-BB0C-706CFF630A39}"/>
              </a:ext>
            </a:extLst>
          </p:cNvPr>
          <p:cNvSpPr txBox="1"/>
          <p:nvPr/>
        </p:nvSpPr>
        <p:spPr>
          <a:xfrm>
            <a:off x="2032000" y="5302885"/>
            <a:ext cx="8196475" cy="584775"/>
          </a:xfrm>
          <a:prstGeom prst="rect">
            <a:avLst/>
          </a:prstGeom>
          <a:solidFill>
            <a:srgbClr val="FFFF00"/>
          </a:solidFill>
          <a:ln>
            <a:solidFill>
              <a:schemeClr val="accent1"/>
            </a:solidFill>
          </a:ln>
        </p:spPr>
        <p:txBody>
          <a:bodyPr wrap="none" rtlCol="0">
            <a:spAutoFit/>
          </a:bodyPr>
          <a:lstStyle/>
          <a:p>
            <a:r>
              <a:rPr lang="nl-BE" sz="3200" b="1" dirty="0"/>
              <a:t>CAVE: out of pocket </a:t>
            </a:r>
            <a:r>
              <a:rPr lang="nl-BE" sz="3200" b="1" dirty="0" err="1"/>
              <a:t>costs</a:t>
            </a:r>
            <a:r>
              <a:rPr lang="nl-BE" sz="3200" b="1" dirty="0"/>
              <a:t> </a:t>
            </a:r>
            <a:r>
              <a:rPr lang="nl-BE" sz="3200" b="1" dirty="0" err="1"/>
              <a:t>and</a:t>
            </a:r>
            <a:r>
              <a:rPr lang="nl-BE" sz="3200" b="1" dirty="0"/>
              <a:t> financial disaster</a:t>
            </a:r>
          </a:p>
        </p:txBody>
      </p:sp>
    </p:spTree>
    <p:extLst>
      <p:ext uri="{BB962C8B-B14F-4D97-AF65-F5344CB8AC3E}">
        <p14:creationId xmlns:p14="http://schemas.microsoft.com/office/powerpoint/2010/main" val="4246982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pPr algn="ctr"/>
            <a:r>
              <a:rPr lang="en-GB" b="1" dirty="0"/>
              <a:t>EQUITY</a:t>
            </a:r>
            <a:endParaRPr lang="en-US" b="1" dirty="0"/>
          </a:p>
        </p:txBody>
      </p:sp>
      <p:sp>
        <p:nvSpPr>
          <p:cNvPr id="10" name="Content Placeholder 9"/>
          <p:cNvSpPr>
            <a:spLocks noGrp="1"/>
          </p:cNvSpPr>
          <p:nvPr>
            <p:ph idx="1"/>
          </p:nvPr>
        </p:nvSpPr>
        <p:spPr bwMode="gray"/>
        <p:txBody>
          <a:bodyPr/>
          <a:lstStyle/>
          <a:p>
            <a:pPr marL="0" indent="0">
              <a:buNone/>
            </a:pPr>
            <a:endParaRPr lang="en-US" dirty="0"/>
          </a:p>
          <a:p>
            <a:endParaRPr lang="en-US" dirty="0"/>
          </a:p>
        </p:txBody>
      </p:sp>
      <p:pic>
        <p:nvPicPr>
          <p:cNvPr id="3" name="Afbeelding 2">
            <a:extLst>
              <a:ext uri="{FF2B5EF4-FFF2-40B4-BE49-F238E27FC236}">
                <a16:creationId xmlns:a16="http://schemas.microsoft.com/office/drawing/2014/main" id="{C2DCC505-20AD-448E-A419-39D9C926DF41}"/>
              </a:ext>
            </a:extLst>
          </p:cNvPr>
          <p:cNvPicPr>
            <a:picLocks noChangeAspect="1"/>
          </p:cNvPicPr>
          <p:nvPr/>
        </p:nvPicPr>
        <p:blipFill>
          <a:blip r:embed="rId3"/>
          <a:stretch>
            <a:fillRect/>
          </a:stretch>
        </p:blipFill>
        <p:spPr>
          <a:xfrm>
            <a:off x="3622039" y="1825625"/>
            <a:ext cx="5511801" cy="4571260"/>
          </a:xfrm>
          <a:prstGeom prst="rect">
            <a:avLst/>
          </a:prstGeom>
        </p:spPr>
      </p:pic>
      <p:sp>
        <p:nvSpPr>
          <p:cNvPr id="4" name="Tekstvak 3">
            <a:extLst>
              <a:ext uri="{FF2B5EF4-FFF2-40B4-BE49-F238E27FC236}">
                <a16:creationId xmlns:a16="http://schemas.microsoft.com/office/drawing/2014/main" id="{ABE2BC6D-74FF-496A-8A70-8953CA41F2D1}"/>
              </a:ext>
            </a:extLst>
          </p:cNvPr>
          <p:cNvSpPr txBox="1"/>
          <p:nvPr/>
        </p:nvSpPr>
        <p:spPr>
          <a:xfrm>
            <a:off x="1290320" y="4297680"/>
            <a:ext cx="2035109" cy="923330"/>
          </a:xfrm>
          <a:prstGeom prst="rect">
            <a:avLst/>
          </a:prstGeom>
          <a:noFill/>
        </p:spPr>
        <p:txBody>
          <a:bodyPr wrap="none" rtlCol="0">
            <a:spAutoFit/>
          </a:bodyPr>
          <a:lstStyle/>
          <a:p>
            <a:pPr algn="ctr"/>
            <a:r>
              <a:rPr lang="nl-BE" b="1" dirty="0"/>
              <a:t>Rules/</a:t>
            </a:r>
            <a:r>
              <a:rPr lang="nl-BE" b="1" dirty="0" err="1"/>
              <a:t>organisation</a:t>
            </a:r>
            <a:r>
              <a:rPr lang="nl-BE" b="1" dirty="0"/>
              <a:t> </a:t>
            </a:r>
          </a:p>
          <a:p>
            <a:pPr algn="ctr"/>
            <a:r>
              <a:rPr lang="nl-BE" b="1" dirty="0" err="1"/>
              <a:t>the</a:t>
            </a:r>
            <a:r>
              <a:rPr lang="nl-BE" b="1" dirty="0"/>
              <a:t> SAME</a:t>
            </a:r>
          </a:p>
          <a:p>
            <a:pPr algn="ctr"/>
            <a:r>
              <a:rPr lang="nl-BE" b="1" dirty="0" err="1"/>
              <a:t>for</a:t>
            </a:r>
            <a:r>
              <a:rPr lang="nl-BE" b="1" dirty="0"/>
              <a:t> </a:t>
            </a:r>
            <a:r>
              <a:rPr lang="nl-BE" b="1" dirty="0" err="1"/>
              <a:t>everyone</a:t>
            </a:r>
            <a:r>
              <a:rPr lang="nl-BE" b="1" dirty="0"/>
              <a:t>?</a:t>
            </a:r>
          </a:p>
        </p:txBody>
      </p:sp>
      <p:sp>
        <p:nvSpPr>
          <p:cNvPr id="6" name="Tekstvak 5">
            <a:extLst>
              <a:ext uri="{FF2B5EF4-FFF2-40B4-BE49-F238E27FC236}">
                <a16:creationId xmlns:a16="http://schemas.microsoft.com/office/drawing/2014/main" id="{3C8765E7-C2FD-440A-8DAB-5D190BBD9F46}"/>
              </a:ext>
            </a:extLst>
          </p:cNvPr>
          <p:cNvSpPr txBox="1"/>
          <p:nvPr/>
        </p:nvSpPr>
        <p:spPr>
          <a:xfrm>
            <a:off x="9164327" y="4206240"/>
            <a:ext cx="2759537" cy="2031325"/>
          </a:xfrm>
          <a:prstGeom prst="rect">
            <a:avLst/>
          </a:prstGeom>
          <a:noFill/>
        </p:spPr>
        <p:txBody>
          <a:bodyPr wrap="none" rtlCol="0">
            <a:spAutoFit/>
          </a:bodyPr>
          <a:lstStyle/>
          <a:p>
            <a:pPr algn="ctr"/>
            <a:r>
              <a:rPr lang="nl-BE" b="1" dirty="0"/>
              <a:t>Rules/</a:t>
            </a:r>
            <a:r>
              <a:rPr lang="nl-BE" b="1" dirty="0" err="1"/>
              <a:t>organisation</a:t>
            </a:r>
            <a:endParaRPr lang="nl-BE" b="1" dirty="0"/>
          </a:p>
          <a:p>
            <a:pPr algn="ctr"/>
            <a:r>
              <a:rPr lang="nl-BE" b="1" dirty="0"/>
              <a:t> FAVOR</a:t>
            </a:r>
          </a:p>
          <a:p>
            <a:pPr algn="ctr"/>
            <a:r>
              <a:rPr lang="nl-BE" b="1" dirty="0" err="1"/>
              <a:t>disadvantaged</a:t>
            </a:r>
            <a:r>
              <a:rPr lang="nl-BE" b="1" dirty="0"/>
              <a:t> </a:t>
            </a:r>
            <a:r>
              <a:rPr lang="nl-BE" b="1" dirty="0" err="1"/>
              <a:t>populations</a:t>
            </a:r>
            <a:endParaRPr lang="nl-BE" b="1" dirty="0"/>
          </a:p>
          <a:p>
            <a:pPr algn="ctr"/>
            <a:endParaRPr lang="nl-BE" b="1" dirty="0"/>
          </a:p>
          <a:p>
            <a:pPr marL="285750" indent="-285750" algn="ctr">
              <a:buFont typeface="Symbol" panose="05050102010706020507" pitchFamily="18" charset="2"/>
              <a:buChar char="Þ"/>
            </a:pPr>
            <a:r>
              <a:rPr lang="nl-BE" b="1" dirty="0"/>
              <a:t>FAIRNESS </a:t>
            </a:r>
          </a:p>
          <a:p>
            <a:pPr marL="285750" indent="-285750" algn="ctr">
              <a:buFont typeface="Symbol" panose="05050102010706020507" pitchFamily="18" charset="2"/>
              <a:buChar char="Þ"/>
            </a:pPr>
            <a:r>
              <a:rPr lang="nl-BE" b="1" dirty="0"/>
              <a:t>(</a:t>
            </a:r>
            <a:r>
              <a:rPr lang="nl-BE" b="1" dirty="0" err="1"/>
              <a:t>providing</a:t>
            </a:r>
            <a:r>
              <a:rPr lang="nl-BE" b="1" dirty="0"/>
              <a:t> </a:t>
            </a:r>
            <a:r>
              <a:rPr lang="nl-BE" b="1" dirty="0" err="1"/>
              <a:t>everybody</a:t>
            </a:r>
            <a:r>
              <a:rPr lang="nl-BE" b="1" dirty="0"/>
              <a:t> </a:t>
            </a:r>
          </a:p>
          <a:p>
            <a:pPr algn="ctr"/>
            <a:r>
              <a:rPr lang="nl-BE" b="1" dirty="0" err="1"/>
              <a:t>what</a:t>
            </a:r>
            <a:r>
              <a:rPr lang="nl-BE" b="1" dirty="0"/>
              <a:t> is </a:t>
            </a:r>
            <a:r>
              <a:rPr lang="nl-BE" b="1" dirty="0" err="1"/>
              <a:t>needed</a:t>
            </a:r>
            <a:r>
              <a:rPr lang="nl-BE" b="1" dirty="0"/>
              <a:t>)</a:t>
            </a:r>
          </a:p>
        </p:txBody>
      </p:sp>
    </p:spTree>
    <p:extLst>
      <p:ext uri="{BB962C8B-B14F-4D97-AF65-F5344CB8AC3E}">
        <p14:creationId xmlns:p14="http://schemas.microsoft.com/office/powerpoint/2010/main" val="166937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AU" dirty="0"/>
              <a:t>AVAILABILITY</a:t>
            </a:r>
            <a:endParaRPr lang="en-US" dirty="0"/>
          </a:p>
        </p:txBody>
      </p:sp>
      <p:sp>
        <p:nvSpPr>
          <p:cNvPr id="10" name="Content Placeholder 9"/>
          <p:cNvSpPr>
            <a:spLocks noGrp="1"/>
          </p:cNvSpPr>
          <p:nvPr>
            <p:ph idx="1"/>
          </p:nvPr>
        </p:nvSpPr>
        <p:spPr bwMode="gray">
          <a:xfrm>
            <a:off x="355600" y="1825625"/>
            <a:ext cx="10998200" cy="4351339"/>
          </a:xfrm>
        </p:spPr>
        <p:txBody>
          <a:bodyPr>
            <a:normAutofit fontScale="92500" lnSpcReduction="10000"/>
          </a:bodyPr>
          <a:lstStyle/>
          <a:p>
            <a:r>
              <a:rPr lang="en-US" sz="2800" dirty="0">
                <a:solidFill>
                  <a:schemeClr val="tx1">
                    <a:lumMod val="20000"/>
                    <a:lumOff val="80000"/>
                  </a:schemeClr>
                </a:solidFill>
              </a:rPr>
              <a:t>Services and professional providers</a:t>
            </a:r>
          </a:p>
          <a:p>
            <a:pPr algn="ctr"/>
            <a:r>
              <a:rPr lang="en-US" sz="2800" dirty="0">
                <a:solidFill>
                  <a:schemeClr val="tx1">
                    <a:lumMod val="20000"/>
                    <a:lumOff val="80000"/>
                  </a:schemeClr>
                </a:solidFill>
              </a:rPr>
              <a:t>HD, PD, TX</a:t>
            </a:r>
          </a:p>
          <a:p>
            <a:pPr algn="ctr"/>
            <a:r>
              <a:rPr lang="en-US" sz="2800" dirty="0">
                <a:solidFill>
                  <a:schemeClr val="tx1">
                    <a:lumMod val="20000"/>
                    <a:lumOff val="80000"/>
                  </a:schemeClr>
                </a:solidFill>
              </a:rPr>
              <a:t>Physicians, nurses, technicians, social service….</a:t>
            </a:r>
          </a:p>
          <a:p>
            <a:pPr algn="ctr"/>
            <a:r>
              <a:rPr lang="en-US" sz="2800" dirty="0">
                <a:solidFill>
                  <a:schemeClr val="tx1">
                    <a:lumMod val="20000"/>
                    <a:lumOff val="80000"/>
                  </a:schemeClr>
                </a:solidFill>
              </a:rPr>
              <a:t>Vascular access, TX surgeons</a:t>
            </a:r>
          </a:p>
          <a:p>
            <a:r>
              <a:rPr lang="en-US" sz="2800" dirty="0">
                <a:solidFill>
                  <a:schemeClr val="tx1">
                    <a:lumMod val="20000"/>
                    <a:lumOff val="80000"/>
                  </a:schemeClr>
                </a:solidFill>
              </a:rPr>
              <a:t>Geographical: city vs rural</a:t>
            </a:r>
          </a:p>
          <a:p>
            <a:r>
              <a:rPr lang="en-US" sz="2800" dirty="0"/>
              <a:t>Financial status:</a:t>
            </a:r>
          </a:p>
          <a:p>
            <a:pPr algn="ctr"/>
            <a:r>
              <a:rPr lang="en-US" sz="2200" dirty="0"/>
              <a:t>High vs low income</a:t>
            </a:r>
          </a:p>
          <a:p>
            <a:pPr algn="ctr"/>
            <a:r>
              <a:rPr lang="en-US" sz="2200" dirty="0"/>
              <a:t>Insured vs non insured</a:t>
            </a:r>
          </a:p>
          <a:p>
            <a:pPr algn="ctr"/>
            <a:r>
              <a:rPr lang="en-US" sz="2200" dirty="0"/>
              <a:t>Employed vs non employed</a:t>
            </a:r>
          </a:p>
          <a:p>
            <a:r>
              <a:rPr lang="en-US" sz="2400" dirty="0"/>
              <a:t>Education/knowledge</a:t>
            </a:r>
          </a:p>
          <a:p>
            <a:pPr lvl="3"/>
            <a:endParaRPr lang="en-US" dirty="0"/>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Tree>
    <p:extLst>
      <p:ext uri="{BB962C8B-B14F-4D97-AF65-F5344CB8AC3E}">
        <p14:creationId xmlns:p14="http://schemas.microsoft.com/office/powerpoint/2010/main" val="38861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GB" dirty="0"/>
              <a:t>AFFORDABILITY/ACCEPTABILITY</a:t>
            </a:r>
            <a:endParaRPr lang="en-US" dirty="0"/>
          </a:p>
        </p:txBody>
      </p:sp>
      <p:sp>
        <p:nvSpPr>
          <p:cNvPr id="10" name="Content Placeholder 9"/>
          <p:cNvSpPr>
            <a:spLocks noGrp="1"/>
          </p:cNvSpPr>
          <p:nvPr>
            <p:ph idx="1"/>
          </p:nvPr>
        </p:nvSpPr>
        <p:spPr bwMode="gray">
          <a:xfrm>
            <a:off x="254000" y="1825625"/>
            <a:ext cx="11562080" cy="4351339"/>
          </a:xfrm>
        </p:spPr>
        <p:txBody>
          <a:bodyPr>
            <a:normAutofit fontScale="92500" lnSpcReduction="20000"/>
          </a:bodyPr>
          <a:lstStyle/>
          <a:p>
            <a:r>
              <a:rPr lang="en-AU" sz="4400" dirty="0"/>
              <a:t>Vertical organisation of health provision </a:t>
            </a:r>
          </a:p>
          <a:p>
            <a:pPr lvl="4"/>
            <a:r>
              <a:rPr lang="en-AU" sz="4000" dirty="0"/>
              <a:t> no general holistic (horizontal) view on health care</a:t>
            </a:r>
          </a:p>
          <a:p>
            <a:pPr lvl="4"/>
            <a:r>
              <a:rPr lang="en-AU" sz="4000" dirty="0"/>
              <a:t> </a:t>
            </a:r>
            <a:r>
              <a:rPr lang="en-AU" sz="4000" b="1" dirty="0"/>
              <a:t>WHO</a:t>
            </a:r>
            <a:r>
              <a:rPr lang="en-AU" sz="4000" dirty="0"/>
              <a:t> recommendations on </a:t>
            </a:r>
            <a:r>
              <a:rPr lang="en-AU" sz="4000" b="1" dirty="0"/>
              <a:t>UNIVERSAL HEALTH COVERAGE</a:t>
            </a:r>
          </a:p>
          <a:p>
            <a:pPr lvl="5"/>
            <a:r>
              <a:rPr lang="en-AU" sz="4800" dirty="0"/>
              <a:t> prevention</a:t>
            </a:r>
          </a:p>
          <a:p>
            <a:pPr lvl="5"/>
            <a:r>
              <a:rPr lang="en-AU" sz="4800" dirty="0"/>
              <a:t> equity</a:t>
            </a:r>
          </a:p>
          <a:p>
            <a:pPr lvl="5"/>
            <a:r>
              <a:rPr lang="en-AU" sz="4800" dirty="0"/>
              <a:t> sustainability</a:t>
            </a:r>
            <a:endParaRPr lang="en-US" sz="4800" dirty="0"/>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Tree>
    <p:extLst>
      <p:ext uri="{BB962C8B-B14F-4D97-AF65-F5344CB8AC3E}">
        <p14:creationId xmlns:p14="http://schemas.microsoft.com/office/powerpoint/2010/main" val="1344519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GB" dirty="0"/>
              <a:t>AFFORDABILITY/ACCEPTABILITY</a:t>
            </a:r>
            <a:endParaRPr lang="en-US" dirty="0"/>
          </a:p>
        </p:txBody>
      </p:sp>
      <p:sp>
        <p:nvSpPr>
          <p:cNvPr id="10" name="Content Placeholder 9"/>
          <p:cNvSpPr>
            <a:spLocks noGrp="1"/>
          </p:cNvSpPr>
          <p:nvPr>
            <p:ph idx="1"/>
          </p:nvPr>
        </p:nvSpPr>
        <p:spPr bwMode="gray">
          <a:xfrm>
            <a:off x="254000" y="1825625"/>
            <a:ext cx="11562080" cy="4351339"/>
          </a:xfrm>
        </p:spPr>
        <p:txBody>
          <a:bodyPr>
            <a:normAutofit fontScale="92500" lnSpcReduction="20000"/>
          </a:bodyPr>
          <a:lstStyle/>
          <a:p>
            <a:r>
              <a:rPr lang="en-AU" sz="4400" dirty="0"/>
              <a:t>Vertical organisation of health provision </a:t>
            </a:r>
          </a:p>
          <a:p>
            <a:pPr lvl="4"/>
            <a:r>
              <a:rPr lang="en-AU" sz="4000" dirty="0"/>
              <a:t> no general holistic (horizontal) view on health care</a:t>
            </a:r>
          </a:p>
          <a:p>
            <a:pPr lvl="4"/>
            <a:r>
              <a:rPr lang="en-AU" sz="4000" dirty="0"/>
              <a:t> </a:t>
            </a:r>
            <a:r>
              <a:rPr lang="en-AU" sz="4000" b="1" dirty="0"/>
              <a:t>WHO</a:t>
            </a:r>
            <a:r>
              <a:rPr lang="en-AU" sz="4000" dirty="0"/>
              <a:t> recommendations on </a:t>
            </a:r>
            <a:r>
              <a:rPr lang="en-AU" sz="4000" b="1" dirty="0"/>
              <a:t>UNIVERSAL HEALTH COVERAGE</a:t>
            </a:r>
          </a:p>
          <a:p>
            <a:pPr lvl="5"/>
            <a:r>
              <a:rPr lang="en-AU" sz="4800" dirty="0"/>
              <a:t> prevention</a:t>
            </a:r>
          </a:p>
          <a:p>
            <a:pPr lvl="5"/>
            <a:r>
              <a:rPr lang="en-AU" sz="4800" dirty="0"/>
              <a:t> equity</a:t>
            </a:r>
          </a:p>
          <a:p>
            <a:pPr lvl="5"/>
            <a:r>
              <a:rPr lang="en-AU" sz="4800" dirty="0"/>
              <a:t> sustainability</a:t>
            </a:r>
            <a:endParaRPr lang="en-US" sz="4800" dirty="0"/>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pic>
        <p:nvPicPr>
          <p:cNvPr id="4" name="Afbeelding 3" descr="Afbeelding met tekst, kaart&#10;&#10;Automatisch gegenereerde beschrijving">
            <a:extLst>
              <a:ext uri="{FF2B5EF4-FFF2-40B4-BE49-F238E27FC236}">
                <a16:creationId xmlns:a16="http://schemas.microsoft.com/office/drawing/2014/main" id="{0C47BC48-263B-4919-A9C2-1F74FE0C4D17}"/>
              </a:ext>
            </a:extLst>
          </p:cNvPr>
          <p:cNvPicPr>
            <a:picLocks noChangeAspect="1"/>
          </p:cNvPicPr>
          <p:nvPr/>
        </p:nvPicPr>
        <p:blipFill>
          <a:blip r:embed="rId3"/>
          <a:stretch>
            <a:fillRect/>
          </a:stretch>
        </p:blipFill>
        <p:spPr>
          <a:xfrm>
            <a:off x="7431980" y="1921980"/>
            <a:ext cx="4762500" cy="4743450"/>
          </a:xfrm>
          <a:prstGeom prst="rect">
            <a:avLst/>
          </a:prstGeom>
        </p:spPr>
      </p:pic>
    </p:spTree>
    <p:extLst>
      <p:ext uri="{BB962C8B-B14F-4D97-AF65-F5344CB8AC3E}">
        <p14:creationId xmlns:p14="http://schemas.microsoft.com/office/powerpoint/2010/main" val="1585700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365125"/>
            <a:ext cx="11352213" cy="1240579"/>
          </a:xfrm>
        </p:spPr>
        <p:txBody>
          <a:bodyPr>
            <a:normAutofit/>
          </a:bodyPr>
          <a:lstStyle/>
          <a:p>
            <a:r>
              <a:rPr lang="en-GB" dirty="0"/>
              <a:t>AFFORDABILITY/ACCEPTABILITY</a:t>
            </a:r>
            <a:endParaRPr lang="en-US" dirty="0"/>
          </a:p>
        </p:txBody>
      </p:sp>
      <p:sp>
        <p:nvSpPr>
          <p:cNvPr id="10" name="Content Placeholder 9"/>
          <p:cNvSpPr>
            <a:spLocks noGrp="1"/>
          </p:cNvSpPr>
          <p:nvPr>
            <p:ph idx="1"/>
          </p:nvPr>
        </p:nvSpPr>
        <p:spPr bwMode="gray">
          <a:xfrm>
            <a:off x="254000" y="1825625"/>
            <a:ext cx="11562080" cy="4351339"/>
          </a:xfrm>
        </p:spPr>
        <p:txBody>
          <a:bodyPr>
            <a:normAutofit fontScale="92500" lnSpcReduction="20000"/>
          </a:bodyPr>
          <a:lstStyle/>
          <a:p>
            <a:r>
              <a:rPr lang="en-AU" sz="4400" dirty="0"/>
              <a:t>Vertical organisation of health provision </a:t>
            </a:r>
          </a:p>
          <a:p>
            <a:pPr lvl="4"/>
            <a:r>
              <a:rPr lang="en-AU" sz="4000" dirty="0"/>
              <a:t> no general holistic (horizontal) view on health care</a:t>
            </a:r>
          </a:p>
          <a:p>
            <a:pPr lvl="4"/>
            <a:r>
              <a:rPr lang="en-AU" sz="4000" dirty="0"/>
              <a:t> WHO recommendations on UNIVERSAL HEALTH COVERAGE</a:t>
            </a:r>
          </a:p>
          <a:p>
            <a:pPr lvl="5"/>
            <a:r>
              <a:rPr lang="en-AU" sz="4800" dirty="0"/>
              <a:t> prevention</a:t>
            </a:r>
          </a:p>
          <a:p>
            <a:pPr lvl="5"/>
            <a:r>
              <a:rPr lang="en-AU" sz="4800" dirty="0"/>
              <a:t> equity</a:t>
            </a:r>
          </a:p>
          <a:p>
            <a:pPr lvl="5"/>
            <a:r>
              <a:rPr lang="en-AU" sz="4800" dirty="0"/>
              <a:t> sustainability</a:t>
            </a:r>
            <a:endParaRPr lang="en-US" sz="4800" dirty="0"/>
          </a:p>
        </p:txBody>
      </p:sp>
      <p:sp>
        <p:nvSpPr>
          <p:cNvPr id="5" name="Gedachtewolkje: wolk 4">
            <a:extLst>
              <a:ext uri="{FF2B5EF4-FFF2-40B4-BE49-F238E27FC236}">
                <a16:creationId xmlns:a16="http://schemas.microsoft.com/office/drawing/2014/main" id="{A89F2DA0-C6E0-4E18-83E2-1F4907993870}"/>
              </a:ext>
            </a:extLst>
          </p:cNvPr>
          <p:cNvSpPr/>
          <p:nvPr/>
        </p:nvSpPr>
        <p:spPr>
          <a:xfrm>
            <a:off x="8890000" y="145204"/>
            <a:ext cx="3312160" cy="12599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b="1" dirty="0"/>
              <a:t>EQUITY</a:t>
            </a:r>
          </a:p>
        </p:txBody>
      </p:sp>
      <p:sp>
        <p:nvSpPr>
          <p:cNvPr id="3" name="Tekstvak 2">
            <a:extLst>
              <a:ext uri="{FF2B5EF4-FFF2-40B4-BE49-F238E27FC236}">
                <a16:creationId xmlns:a16="http://schemas.microsoft.com/office/drawing/2014/main" id="{B25A71DF-A4A8-4F4E-9761-471E5BA77FAE}"/>
              </a:ext>
            </a:extLst>
          </p:cNvPr>
          <p:cNvSpPr txBox="1"/>
          <p:nvPr/>
        </p:nvSpPr>
        <p:spPr>
          <a:xfrm>
            <a:off x="1005840" y="3769360"/>
            <a:ext cx="10546081" cy="2369880"/>
          </a:xfrm>
          <a:prstGeom prst="rect">
            <a:avLst/>
          </a:prstGeom>
          <a:solidFill>
            <a:srgbClr val="FFFF00"/>
          </a:solidFill>
          <a:ln>
            <a:solidFill>
              <a:schemeClr val="accent1"/>
            </a:solidFill>
          </a:ln>
        </p:spPr>
        <p:txBody>
          <a:bodyPr wrap="square" rtlCol="0">
            <a:spAutoFit/>
          </a:bodyPr>
          <a:lstStyle/>
          <a:p>
            <a:pPr algn="ctr"/>
            <a:r>
              <a:rPr lang="en-GB" sz="2800" b="1" dirty="0"/>
              <a:t>The WHO estimated that to achieve the WHO sustainable development goals (SDG) in LMIC a substantial financial effort with a minimal total available health care budget per person of $271 (range 74-984), or an expenditure of 7.5 (2.1-20.5)% of gross domestic product (GDP) to health care is requested. </a:t>
            </a:r>
            <a:r>
              <a:rPr lang="nl-BE" sz="3600" b="1" dirty="0"/>
              <a:t> </a:t>
            </a:r>
          </a:p>
        </p:txBody>
      </p:sp>
    </p:spTree>
    <p:extLst>
      <p:ext uri="{BB962C8B-B14F-4D97-AF65-F5344CB8AC3E}">
        <p14:creationId xmlns:p14="http://schemas.microsoft.com/office/powerpoint/2010/main" val="374595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B45B7582-9ED8-4408-878D-E39EDA57D1A1}"/>
              </a:ext>
            </a:extLst>
          </p:cNvPr>
          <p:cNvSpPr>
            <a:spLocks noGrp="1"/>
          </p:cNvSpPr>
          <p:nvPr>
            <p:ph type="ftr" sz="quarter" idx="11"/>
          </p:nvPr>
        </p:nvSpPr>
        <p:spPr/>
        <p:txBody>
          <a:bodyPr/>
          <a:lstStyle/>
          <a:p>
            <a:r>
              <a:rPr lang="en-US"/>
              <a:t>CHAPTER NAME</a:t>
            </a:r>
            <a:endParaRPr lang="en-US" dirty="0"/>
          </a:p>
        </p:txBody>
      </p:sp>
      <p:pic>
        <p:nvPicPr>
          <p:cNvPr id="5" name="Afbeelding 4">
            <a:extLst>
              <a:ext uri="{FF2B5EF4-FFF2-40B4-BE49-F238E27FC236}">
                <a16:creationId xmlns:a16="http://schemas.microsoft.com/office/drawing/2014/main" id="{08EACCCB-7BA3-49E9-8E13-774808D9CDFD}"/>
              </a:ext>
            </a:extLst>
          </p:cNvPr>
          <p:cNvPicPr/>
          <p:nvPr/>
        </p:nvPicPr>
        <p:blipFill>
          <a:blip r:embed="rId2"/>
          <a:stretch>
            <a:fillRect/>
          </a:stretch>
        </p:blipFill>
        <p:spPr>
          <a:xfrm>
            <a:off x="168965" y="596346"/>
            <a:ext cx="11688418" cy="5648182"/>
          </a:xfrm>
          <a:prstGeom prst="rect">
            <a:avLst/>
          </a:prstGeom>
        </p:spPr>
      </p:pic>
      <p:sp>
        <p:nvSpPr>
          <p:cNvPr id="6" name="Tekstvak 5">
            <a:extLst>
              <a:ext uri="{FF2B5EF4-FFF2-40B4-BE49-F238E27FC236}">
                <a16:creationId xmlns:a16="http://schemas.microsoft.com/office/drawing/2014/main" id="{ADBE9D2E-C045-4BDD-8AF0-C81536A37A4D}"/>
              </a:ext>
            </a:extLst>
          </p:cNvPr>
          <p:cNvSpPr txBox="1"/>
          <p:nvPr/>
        </p:nvSpPr>
        <p:spPr>
          <a:xfrm>
            <a:off x="3210339" y="99393"/>
            <a:ext cx="5374998" cy="461665"/>
          </a:xfrm>
          <a:prstGeom prst="rect">
            <a:avLst/>
          </a:prstGeom>
          <a:noFill/>
          <a:ln>
            <a:solidFill>
              <a:schemeClr val="accent1"/>
            </a:solidFill>
          </a:ln>
        </p:spPr>
        <p:txBody>
          <a:bodyPr wrap="none" rtlCol="0">
            <a:spAutoFit/>
          </a:bodyPr>
          <a:lstStyle/>
          <a:p>
            <a:r>
              <a:rPr lang="en-GB" sz="2400" b="1"/>
              <a:t>approach to improve equity in ESKD care</a:t>
            </a:r>
            <a:endParaRPr lang="nl-BE" sz="2400" dirty="0"/>
          </a:p>
        </p:txBody>
      </p:sp>
    </p:spTree>
    <p:extLst>
      <p:ext uri="{BB962C8B-B14F-4D97-AF65-F5344CB8AC3E}">
        <p14:creationId xmlns:p14="http://schemas.microsoft.com/office/powerpoint/2010/main" val="4039334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pPr algn="ctr"/>
            <a:r>
              <a:rPr lang="en-GB" b="1" dirty="0"/>
              <a:t>EQUITY</a:t>
            </a:r>
            <a:endParaRPr lang="en-US" b="1" dirty="0"/>
          </a:p>
        </p:txBody>
      </p:sp>
      <p:sp>
        <p:nvSpPr>
          <p:cNvPr id="10" name="Content Placeholder 9"/>
          <p:cNvSpPr>
            <a:spLocks noGrp="1"/>
          </p:cNvSpPr>
          <p:nvPr>
            <p:ph idx="1"/>
          </p:nvPr>
        </p:nvSpPr>
        <p:spPr bwMode="gray"/>
        <p:txBody>
          <a:bodyPr/>
          <a:lstStyle/>
          <a:p>
            <a:pPr marL="0" indent="0">
              <a:buNone/>
            </a:pPr>
            <a:endParaRPr lang="en-US" dirty="0"/>
          </a:p>
          <a:p>
            <a:endParaRPr lang="en-US" dirty="0"/>
          </a:p>
        </p:txBody>
      </p:sp>
      <p:pic>
        <p:nvPicPr>
          <p:cNvPr id="3" name="Afbeelding 2">
            <a:extLst>
              <a:ext uri="{FF2B5EF4-FFF2-40B4-BE49-F238E27FC236}">
                <a16:creationId xmlns:a16="http://schemas.microsoft.com/office/drawing/2014/main" id="{C2DCC505-20AD-448E-A419-39D9C926DF41}"/>
              </a:ext>
            </a:extLst>
          </p:cNvPr>
          <p:cNvPicPr>
            <a:picLocks noChangeAspect="1"/>
          </p:cNvPicPr>
          <p:nvPr/>
        </p:nvPicPr>
        <p:blipFill>
          <a:blip r:embed="rId3"/>
          <a:stretch>
            <a:fillRect/>
          </a:stretch>
        </p:blipFill>
        <p:spPr>
          <a:xfrm>
            <a:off x="143351" y="1825625"/>
            <a:ext cx="5511801" cy="4571260"/>
          </a:xfrm>
          <a:prstGeom prst="rect">
            <a:avLst/>
          </a:prstGeom>
        </p:spPr>
      </p:pic>
      <p:sp>
        <p:nvSpPr>
          <p:cNvPr id="5" name="Tekstvak 4">
            <a:extLst>
              <a:ext uri="{FF2B5EF4-FFF2-40B4-BE49-F238E27FC236}">
                <a16:creationId xmlns:a16="http://schemas.microsoft.com/office/drawing/2014/main" id="{1AB04E41-2531-41B4-A9B6-72E691DF156D}"/>
              </a:ext>
            </a:extLst>
          </p:cNvPr>
          <p:cNvSpPr txBox="1"/>
          <p:nvPr/>
        </p:nvSpPr>
        <p:spPr>
          <a:xfrm>
            <a:off x="5793176" y="1692555"/>
            <a:ext cx="6255474" cy="4862870"/>
          </a:xfrm>
          <a:prstGeom prst="rect">
            <a:avLst/>
          </a:prstGeom>
          <a:noFill/>
        </p:spPr>
        <p:txBody>
          <a:bodyPr wrap="square" rtlCol="0">
            <a:spAutoFit/>
          </a:bodyPr>
          <a:lstStyle/>
          <a:p>
            <a:r>
              <a:rPr lang="en-US" sz="4800" b="1" dirty="0"/>
              <a:t>Inequity</a:t>
            </a:r>
            <a:r>
              <a:rPr lang="en-US" sz="2800" b="1" dirty="0"/>
              <a:t> arises when </a:t>
            </a:r>
            <a:r>
              <a:rPr lang="en-US" sz="4400" b="1" dirty="0"/>
              <a:t>systematic</a:t>
            </a:r>
            <a:r>
              <a:rPr lang="en-US" sz="2800" b="1" dirty="0"/>
              <a:t> disadvantage for certain people of a group result in loss of wellbeing in all of its dimensions, and this is </a:t>
            </a:r>
            <a:r>
              <a:rPr lang="en-US" sz="4000" b="1" dirty="0"/>
              <a:t>merely because</a:t>
            </a:r>
            <a:r>
              <a:rPr lang="en-US" sz="2800" b="1" dirty="0"/>
              <a:t> of </a:t>
            </a:r>
            <a:r>
              <a:rPr lang="en-US" sz="4000" b="1" dirty="0"/>
              <a:t>reasonably modifiable </a:t>
            </a:r>
            <a:r>
              <a:rPr lang="en-US" sz="2800" b="1" dirty="0"/>
              <a:t>factors associated with being a </a:t>
            </a:r>
            <a:r>
              <a:rPr lang="en-US" sz="4400" b="1" dirty="0"/>
              <a:t>member</a:t>
            </a:r>
            <a:r>
              <a:rPr lang="en-US" sz="2800" b="1" dirty="0"/>
              <a:t> of that group.</a:t>
            </a:r>
            <a:endParaRPr lang="nl-BE" sz="2800" b="1" dirty="0"/>
          </a:p>
        </p:txBody>
      </p:sp>
    </p:spTree>
    <p:extLst>
      <p:ext uri="{BB962C8B-B14F-4D97-AF65-F5344CB8AC3E}">
        <p14:creationId xmlns:p14="http://schemas.microsoft.com/office/powerpoint/2010/main" val="1496459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pPr algn="ctr"/>
            <a:r>
              <a:rPr lang="en-GB" b="1" dirty="0"/>
              <a:t>EQUITY</a:t>
            </a:r>
            <a:endParaRPr lang="en-US" b="1" dirty="0"/>
          </a:p>
        </p:txBody>
      </p:sp>
      <p:sp>
        <p:nvSpPr>
          <p:cNvPr id="10" name="Content Placeholder 9"/>
          <p:cNvSpPr>
            <a:spLocks noGrp="1"/>
          </p:cNvSpPr>
          <p:nvPr>
            <p:ph idx="1"/>
          </p:nvPr>
        </p:nvSpPr>
        <p:spPr bwMode="gray"/>
        <p:txBody>
          <a:bodyPr/>
          <a:lstStyle/>
          <a:p>
            <a:pPr marL="0" indent="0">
              <a:buNone/>
            </a:pPr>
            <a:endParaRPr lang="en-US" dirty="0"/>
          </a:p>
          <a:p>
            <a:endParaRPr lang="en-US" dirty="0"/>
          </a:p>
        </p:txBody>
      </p:sp>
      <p:pic>
        <p:nvPicPr>
          <p:cNvPr id="3" name="Afbeelding 2">
            <a:extLst>
              <a:ext uri="{FF2B5EF4-FFF2-40B4-BE49-F238E27FC236}">
                <a16:creationId xmlns:a16="http://schemas.microsoft.com/office/drawing/2014/main" id="{C2DCC505-20AD-448E-A419-39D9C926DF41}"/>
              </a:ext>
            </a:extLst>
          </p:cNvPr>
          <p:cNvPicPr>
            <a:picLocks noChangeAspect="1"/>
          </p:cNvPicPr>
          <p:nvPr/>
        </p:nvPicPr>
        <p:blipFill>
          <a:blip r:embed="rId3"/>
          <a:stretch>
            <a:fillRect/>
          </a:stretch>
        </p:blipFill>
        <p:spPr>
          <a:xfrm>
            <a:off x="163230" y="1825625"/>
            <a:ext cx="5511801" cy="4571260"/>
          </a:xfrm>
          <a:prstGeom prst="rect">
            <a:avLst/>
          </a:prstGeom>
        </p:spPr>
      </p:pic>
      <p:sp>
        <p:nvSpPr>
          <p:cNvPr id="5" name="Tekstvak 4">
            <a:extLst>
              <a:ext uri="{FF2B5EF4-FFF2-40B4-BE49-F238E27FC236}">
                <a16:creationId xmlns:a16="http://schemas.microsoft.com/office/drawing/2014/main" id="{050660D7-B510-468B-9B1E-EFFC8BF6BC9D}"/>
              </a:ext>
            </a:extLst>
          </p:cNvPr>
          <p:cNvSpPr txBox="1"/>
          <p:nvPr/>
        </p:nvSpPr>
        <p:spPr>
          <a:xfrm>
            <a:off x="6629400" y="2604052"/>
            <a:ext cx="4141198" cy="2308324"/>
          </a:xfrm>
          <a:prstGeom prst="rect">
            <a:avLst/>
          </a:prstGeom>
          <a:noFill/>
        </p:spPr>
        <p:txBody>
          <a:bodyPr wrap="none" rtlCol="0">
            <a:spAutoFit/>
          </a:bodyPr>
          <a:lstStyle/>
          <a:p>
            <a:pPr algn="ctr"/>
            <a:r>
              <a:rPr lang="nl-BE" sz="4800" b="1" dirty="0"/>
              <a:t>OUTCOME</a:t>
            </a:r>
          </a:p>
          <a:p>
            <a:pPr algn="ctr"/>
            <a:r>
              <a:rPr lang="nl-BE" sz="4800" b="1" dirty="0"/>
              <a:t>ALLOCATION</a:t>
            </a:r>
          </a:p>
          <a:p>
            <a:pPr algn="ctr"/>
            <a:r>
              <a:rPr lang="nl-BE" sz="4800" b="1" dirty="0"/>
              <a:t>PERFORMANCE</a:t>
            </a:r>
          </a:p>
        </p:txBody>
      </p:sp>
    </p:spTree>
    <p:extLst>
      <p:ext uri="{BB962C8B-B14F-4D97-AF65-F5344CB8AC3E}">
        <p14:creationId xmlns:p14="http://schemas.microsoft.com/office/powerpoint/2010/main" val="191064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EA43CAA-5EE5-40D5-B4CB-D0FD9AD777E0}"/>
              </a:ext>
            </a:extLst>
          </p:cNvPr>
          <p:cNvPicPr>
            <a:picLocks noChangeAspect="1"/>
          </p:cNvPicPr>
          <p:nvPr/>
        </p:nvPicPr>
        <p:blipFill>
          <a:blip r:embed="rId2"/>
          <a:stretch>
            <a:fillRect/>
          </a:stretch>
        </p:blipFill>
        <p:spPr>
          <a:xfrm>
            <a:off x="228600" y="136525"/>
            <a:ext cx="11658600" cy="6584949"/>
          </a:xfrm>
          <a:prstGeom prst="rect">
            <a:avLst/>
          </a:prstGeom>
        </p:spPr>
      </p:pic>
      <p:sp>
        <p:nvSpPr>
          <p:cNvPr id="4" name="Tijdelijke aanduiding voor voettekst 3">
            <a:extLst>
              <a:ext uri="{FF2B5EF4-FFF2-40B4-BE49-F238E27FC236}">
                <a16:creationId xmlns:a16="http://schemas.microsoft.com/office/drawing/2014/main" id="{8C998B38-B18F-4B7A-8391-4EECE77CC8D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rgbClr val="FFFFFF"/>
                </a:solidFill>
                <a:latin typeface="+mn-lt"/>
                <a:ea typeface="+mn-ea"/>
                <a:cs typeface="+mn-cs"/>
              </a:rPr>
              <a:t>CHAPTER NAME</a:t>
            </a:r>
          </a:p>
        </p:txBody>
      </p:sp>
      <p:sp>
        <p:nvSpPr>
          <p:cNvPr id="6" name="Tekstvak 5">
            <a:extLst>
              <a:ext uri="{FF2B5EF4-FFF2-40B4-BE49-F238E27FC236}">
                <a16:creationId xmlns:a16="http://schemas.microsoft.com/office/drawing/2014/main" id="{911E9472-8CB8-47D0-BDEB-AB1DAD782251}"/>
              </a:ext>
            </a:extLst>
          </p:cNvPr>
          <p:cNvSpPr txBox="1"/>
          <p:nvPr/>
        </p:nvSpPr>
        <p:spPr>
          <a:xfrm>
            <a:off x="4462673" y="566530"/>
            <a:ext cx="2646430" cy="769441"/>
          </a:xfrm>
          <a:prstGeom prst="rect">
            <a:avLst/>
          </a:prstGeom>
          <a:noFill/>
        </p:spPr>
        <p:txBody>
          <a:bodyPr wrap="none" rtlCol="0">
            <a:spAutoFit/>
          </a:bodyPr>
          <a:lstStyle/>
          <a:p>
            <a:r>
              <a:rPr lang="nl-BE" sz="4400" b="1" dirty="0"/>
              <a:t>OUTCOME</a:t>
            </a:r>
          </a:p>
        </p:txBody>
      </p:sp>
    </p:spTree>
    <p:extLst>
      <p:ext uri="{BB962C8B-B14F-4D97-AF65-F5344CB8AC3E}">
        <p14:creationId xmlns:p14="http://schemas.microsoft.com/office/powerpoint/2010/main" val="1119258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8E8D75DE-157D-492C-AFEC-32670E639120}"/>
              </a:ext>
            </a:extLst>
          </p:cNvPr>
          <p:cNvSpPr>
            <a:spLocks noGrp="1"/>
          </p:cNvSpPr>
          <p:nvPr>
            <p:ph type="ftr" sz="quarter" idx="11"/>
          </p:nvPr>
        </p:nvSpPr>
        <p:spPr/>
        <p:txBody>
          <a:bodyPr/>
          <a:lstStyle/>
          <a:p>
            <a:r>
              <a:rPr lang="en-US"/>
              <a:t>CHAPTER NAME</a:t>
            </a:r>
            <a:endParaRPr lang="en-US" dirty="0"/>
          </a:p>
        </p:txBody>
      </p:sp>
      <p:pic>
        <p:nvPicPr>
          <p:cNvPr id="5" name="Afbeelding 4">
            <a:extLst>
              <a:ext uri="{FF2B5EF4-FFF2-40B4-BE49-F238E27FC236}">
                <a16:creationId xmlns:a16="http://schemas.microsoft.com/office/drawing/2014/main" id="{1118EFAB-49CF-4257-9964-DDE146A38887}"/>
              </a:ext>
            </a:extLst>
          </p:cNvPr>
          <p:cNvPicPr>
            <a:picLocks noChangeAspect="1"/>
          </p:cNvPicPr>
          <p:nvPr/>
        </p:nvPicPr>
        <p:blipFill>
          <a:blip r:embed="rId2"/>
          <a:stretch>
            <a:fillRect/>
          </a:stretch>
        </p:blipFill>
        <p:spPr>
          <a:xfrm>
            <a:off x="223520" y="406400"/>
            <a:ext cx="11785600" cy="6265512"/>
          </a:xfrm>
          <a:prstGeom prst="rect">
            <a:avLst/>
          </a:prstGeom>
        </p:spPr>
      </p:pic>
      <p:sp>
        <p:nvSpPr>
          <p:cNvPr id="6" name="Tekstvak 5">
            <a:extLst>
              <a:ext uri="{FF2B5EF4-FFF2-40B4-BE49-F238E27FC236}">
                <a16:creationId xmlns:a16="http://schemas.microsoft.com/office/drawing/2014/main" id="{0EC18958-18C8-420D-B63A-79D857234FDD}"/>
              </a:ext>
            </a:extLst>
          </p:cNvPr>
          <p:cNvSpPr txBox="1"/>
          <p:nvPr/>
        </p:nvSpPr>
        <p:spPr>
          <a:xfrm>
            <a:off x="3180519" y="59636"/>
            <a:ext cx="5700791" cy="584775"/>
          </a:xfrm>
          <a:prstGeom prst="rect">
            <a:avLst/>
          </a:prstGeom>
          <a:noFill/>
          <a:ln>
            <a:solidFill>
              <a:schemeClr val="accent1"/>
            </a:solidFill>
          </a:ln>
        </p:spPr>
        <p:txBody>
          <a:bodyPr wrap="none" rtlCol="0">
            <a:spAutoFit/>
          </a:bodyPr>
          <a:lstStyle/>
          <a:p>
            <a:r>
              <a:rPr lang="nl-BE" sz="3200" b="1" dirty="0"/>
              <a:t>PERFORMANCE OF PREVENTION</a:t>
            </a:r>
          </a:p>
        </p:txBody>
      </p:sp>
    </p:spTree>
    <p:extLst>
      <p:ext uri="{BB962C8B-B14F-4D97-AF65-F5344CB8AC3E}">
        <p14:creationId xmlns:p14="http://schemas.microsoft.com/office/powerpoint/2010/main" val="32299114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4">
            <a:extLst>
              <a:ext uri="{FF2B5EF4-FFF2-40B4-BE49-F238E27FC236}">
                <a16:creationId xmlns:a16="http://schemas.microsoft.com/office/drawing/2014/main" id="{5D0063D0-2E4C-4F28-9FB1-4EF1AD3C8231}"/>
              </a:ext>
            </a:extLst>
          </p:cNvPr>
          <p:cNvSpPr txBox="1"/>
          <p:nvPr/>
        </p:nvSpPr>
        <p:spPr>
          <a:xfrm rot="16200000">
            <a:off x="347478" y="3275112"/>
            <a:ext cx="2585836"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b="1" dirty="0"/>
              <a:t>Y </a:t>
            </a:r>
            <a:r>
              <a:rPr lang="nl-BE" sz="1400" b="1" dirty="0" err="1"/>
              <a:t>axis</a:t>
            </a:r>
            <a:r>
              <a:rPr lang="nl-BE" sz="1400" b="1" dirty="0"/>
              <a:t>: % of GDP </a:t>
            </a:r>
            <a:r>
              <a:rPr lang="nl-BE" sz="1400" b="1" dirty="0" err="1"/>
              <a:t>spent</a:t>
            </a:r>
            <a:r>
              <a:rPr lang="nl-BE" sz="1400" b="1" dirty="0"/>
              <a:t> </a:t>
            </a:r>
            <a:r>
              <a:rPr lang="nl-BE" sz="1400" b="1" dirty="0" err="1"/>
              <a:t>on</a:t>
            </a:r>
            <a:r>
              <a:rPr lang="nl-BE" sz="1400" b="1" dirty="0"/>
              <a:t> </a:t>
            </a:r>
            <a:r>
              <a:rPr lang="nl-BE" sz="1400" b="1" dirty="0" err="1"/>
              <a:t>health</a:t>
            </a:r>
            <a:endParaRPr lang="nl-BE" sz="1400" b="1" dirty="0"/>
          </a:p>
        </p:txBody>
      </p:sp>
      <p:sp>
        <p:nvSpPr>
          <p:cNvPr id="5" name="Tekstvak 6">
            <a:extLst>
              <a:ext uri="{FF2B5EF4-FFF2-40B4-BE49-F238E27FC236}">
                <a16:creationId xmlns:a16="http://schemas.microsoft.com/office/drawing/2014/main" id="{3AAFE396-92BF-490F-8C8F-F95B49AE92B3}"/>
              </a:ext>
            </a:extLst>
          </p:cNvPr>
          <p:cNvSpPr txBox="1"/>
          <p:nvPr/>
        </p:nvSpPr>
        <p:spPr>
          <a:xfrm>
            <a:off x="4017929" y="86396"/>
            <a:ext cx="4156145" cy="3182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BE" sz="1400" b="1" dirty="0" err="1"/>
              <a:t>Bubble</a:t>
            </a:r>
            <a:r>
              <a:rPr lang="nl-BE" sz="1400" b="1" dirty="0"/>
              <a:t> </a:t>
            </a:r>
            <a:r>
              <a:rPr lang="nl-BE" sz="1400" b="1" dirty="0" err="1"/>
              <a:t>size</a:t>
            </a:r>
            <a:r>
              <a:rPr lang="nl-BE" sz="1400" b="1" dirty="0"/>
              <a:t>: % of </a:t>
            </a:r>
            <a:r>
              <a:rPr lang="nl-BE" sz="1400" b="1" dirty="0" err="1"/>
              <a:t>health</a:t>
            </a:r>
            <a:r>
              <a:rPr lang="nl-BE" sz="1400" b="1" dirty="0"/>
              <a:t> budget </a:t>
            </a:r>
            <a:r>
              <a:rPr lang="nl-BE" sz="1400" b="1" dirty="0" err="1"/>
              <a:t>spent</a:t>
            </a:r>
            <a:r>
              <a:rPr lang="nl-BE" sz="1400" b="1" dirty="0"/>
              <a:t> </a:t>
            </a:r>
            <a:r>
              <a:rPr lang="nl-BE" sz="1400" b="1" dirty="0" err="1"/>
              <a:t>on</a:t>
            </a:r>
            <a:r>
              <a:rPr lang="nl-BE" sz="1400" b="1" dirty="0"/>
              <a:t> RRT</a:t>
            </a:r>
          </a:p>
        </p:txBody>
      </p:sp>
      <p:sp>
        <p:nvSpPr>
          <p:cNvPr id="6" name="Tekstvak 5">
            <a:extLst>
              <a:ext uri="{FF2B5EF4-FFF2-40B4-BE49-F238E27FC236}">
                <a16:creationId xmlns:a16="http://schemas.microsoft.com/office/drawing/2014/main" id="{FCA921B9-4351-4434-BA49-3E7B45DEA6D3}"/>
              </a:ext>
            </a:extLst>
          </p:cNvPr>
          <p:cNvSpPr txBox="1"/>
          <p:nvPr/>
        </p:nvSpPr>
        <p:spPr>
          <a:xfrm>
            <a:off x="5572875" y="6463441"/>
            <a:ext cx="1109406"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b="1" dirty="0" err="1"/>
              <a:t>X-axis</a:t>
            </a:r>
            <a:r>
              <a:rPr lang="nl-BE" sz="1400" b="1" dirty="0"/>
              <a:t>: </a:t>
            </a:r>
            <a:r>
              <a:rPr lang="nl-BE" sz="1400" b="1" dirty="0" err="1"/>
              <a:t>GDPc</a:t>
            </a:r>
            <a:endParaRPr lang="nl-BE" sz="1400" b="1" dirty="0"/>
          </a:p>
        </p:txBody>
      </p:sp>
      <p:graphicFrame>
        <p:nvGraphicFramePr>
          <p:cNvPr id="7" name="Grafiek 6">
            <a:extLst>
              <a:ext uri="{FF2B5EF4-FFF2-40B4-BE49-F238E27FC236}">
                <a16:creationId xmlns:a16="http://schemas.microsoft.com/office/drawing/2014/main" id="{E7A9848D-AB8E-419A-A774-2C8A4E2F4B16}"/>
              </a:ext>
            </a:extLst>
          </p:cNvPr>
          <p:cNvGraphicFramePr>
            <a:graphicFrameLocks/>
          </p:cNvGraphicFramePr>
          <p:nvPr>
            <p:extLst/>
          </p:nvPr>
        </p:nvGraphicFramePr>
        <p:xfrm>
          <a:off x="1793302" y="404664"/>
          <a:ext cx="8623178" cy="60587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vak 1">
            <a:extLst>
              <a:ext uri="{FF2B5EF4-FFF2-40B4-BE49-F238E27FC236}">
                <a16:creationId xmlns:a16="http://schemas.microsoft.com/office/drawing/2014/main" id="{DD788CCF-8642-48C6-9EEE-B37B38900E59}"/>
              </a:ext>
            </a:extLst>
          </p:cNvPr>
          <p:cNvSpPr txBox="1"/>
          <p:nvPr/>
        </p:nvSpPr>
        <p:spPr>
          <a:xfrm>
            <a:off x="8319052" y="6569765"/>
            <a:ext cx="3612720" cy="369332"/>
          </a:xfrm>
          <a:prstGeom prst="rect">
            <a:avLst/>
          </a:prstGeom>
          <a:noFill/>
        </p:spPr>
        <p:txBody>
          <a:bodyPr wrap="none" rtlCol="0">
            <a:spAutoFit/>
          </a:bodyPr>
          <a:lstStyle/>
          <a:p>
            <a:r>
              <a:rPr lang="nl-BE" b="1" dirty="0" err="1"/>
              <a:t>Courtesy</a:t>
            </a:r>
            <a:r>
              <a:rPr lang="nl-BE" b="1" dirty="0"/>
              <a:t> A. Vandertol, R. Vanholder</a:t>
            </a:r>
          </a:p>
        </p:txBody>
      </p:sp>
      <p:sp>
        <p:nvSpPr>
          <p:cNvPr id="4" name="Tekstvak 3">
            <a:extLst>
              <a:ext uri="{FF2B5EF4-FFF2-40B4-BE49-F238E27FC236}">
                <a16:creationId xmlns:a16="http://schemas.microsoft.com/office/drawing/2014/main" id="{CD824507-D1D9-48C2-B5BE-31EF9EEFA673}"/>
              </a:ext>
            </a:extLst>
          </p:cNvPr>
          <p:cNvSpPr txBox="1"/>
          <p:nvPr/>
        </p:nvSpPr>
        <p:spPr>
          <a:xfrm>
            <a:off x="9521687" y="278296"/>
            <a:ext cx="2340962" cy="707886"/>
          </a:xfrm>
          <a:prstGeom prst="rect">
            <a:avLst/>
          </a:prstGeom>
          <a:noFill/>
          <a:ln>
            <a:solidFill>
              <a:schemeClr val="accent1"/>
            </a:solidFill>
          </a:ln>
        </p:spPr>
        <p:txBody>
          <a:bodyPr wrap="none" rtlCol="0">
            <a:spAutoFit/>
          </a:bodyPr>
          <a:lstStyle/>
          <a:p>
            <a:r>
              <a:rPr lang="nl-BE" sz="4000" b="1" dirty="0" err="1"/>
              <a:t>Allocation</a:t>
            </a:r>
            <a:endParaRPr lang="nl-BE" sz="4000" b="1" dirty="0"/>
          </a:p>
        </p:txBody>
      </p:sp>
    </p:spTree>
    <p:extLst>
      <p:ext uri="{BB962C8B-B14F-4D97-AF65-F5344CB8AC3E}">
        <p14:creationId xmlns:p14="http://schemas.microsoft.com/office/powerpoint/2010/main" val="109228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C522212-87BC-42F4-84FB-F1F776ADE9BE}"/>
              </a:ext>
            </a:extLst>
          </p:cNvPr>
          <p:cNvSpPr>
            <a:spLocks noGrp="1"/>
          </p:cNvSpPr>
          <p:nvPr>
            <p:ph type="ftr" sz="quarter" idx="3"/>
          </p:nvPr>
        </p:nvSpPr>
        <p:spPr/>
        <p:txBody>
          <a:bodyPr/>
          <a:lstStyle/>
          <a:p>
            <a:r>
              <a:rPr lang="en-GB"/>
              <a:t>CHAPTER NAME</a:t>
            </a:r>
            <a:endParaRPr lang="en-GB" dirty="0"/>
          </a:p>
        </p:txBody>
      </p:sp>
      <p:pic>
        <p:nvPicPr>
          <p:cNvPr id="5" name="Afbeelding 4">
            <a:extLst>
              <a:ext uri="{FF2B5EF4-FFF2-40B4-BE49-F238E27FC236}">
                <a16:creationId xmlns:a16="http://schemas.microsoft.com/office/drawing/2014/main" id="{B97A6DC2-1939-436A-9361-E3FA5E909774}"/>
              </a:ext>
            </a:extLst>
          </p:cNvPr>
          <p:cNvPicPr>
            <a:picLocks noChangeAspect="1"/>
          </p:cNvPicPr>
          <p:nvPr/>
        </p:nvPicPr>
        <p:blipFill>
          <a:blip r:embed="rId2"/>
          <a:stretch>
            <a:fillRect/>
          </a:stretch>
        </p:blipFill>
        <p:spPr>
          <a:xfrm rot="5400000">
            <a:off x="3412643" y="-2208308"/>
            <a:ext cx="5311549" cy="11994285"/>
          </a:xfrm>
          <a:prstGeom prst="rect">
            <a:avLst/>
          </a:prstGeom>
        </p:spPr>
      </p:pic>
      <p:pic>
        <p:nvPicPr>
          <p:cNvPr id="6" name="Afbeelding 5">
            <a:extLst>
              <a:ext uri="{FF2B5EF4-FFF2-40B4-BE49-F238E27FC236}">
                <a16:creationId xmlns:a16="http://schemas.microsoft.com/office/drawing/2014/main" id="{A197C8D6-9466-4FE4-9F21-DD8EA0835666}"/>
              </a:ext>
            </a:extLst>
          </p:cNvPr>
          <p:cNvPicPr>
            <a:picLocks noChangeAspect="1"/>
          </p:cNvPicPr>
          <p:nvPr/>
        </p:nvPicPr>
        <p:blipFill>
          <a:blip r:embed="rId3"/>
          <a:stretch>
            <a:fillRect/>
          </a:stretch>
        </p:blipFill>
        <p:spPr>
          <a:xfrm>
            <a:off x="2035325" y="202042"/>
            <a:ext cx="9364858" cy="808500"/>
          </a:xfrm>
          <a:prstGeom prst="rect">
            <a:avLst/>
          </a:prstGeom>
          <a:ln>
            <a:solidFill>
              <a:schemeClr val="accent1"/>
            </a:solidFill>
          </a:ln>
        </p:spPr>
      </p:pic>
    </p:spTree>
    <p:extLst>
      <p:ext uri="{BB962C8B-B14F-4D97-AF65-F5344CB8AC3E}">
        <p14:creationId xmlns:p14="http://schemas.microsoft.com/office/powerpoint/2010/main" val="1410456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ISN">
      <a:dk1>
        <a:srgbClr val="646469"/>
      </a:dk1>
      <a:lt1>
        <a:sysClr val="window" lastClr="FFFFFF"/>
      </a:lt1>
      <a:dk2>
        <a:srgbClr val="000000"/>
      </a:dk2>
      <a:lt2>
        <a:srgbClr val="00A5C8"/>
      </a:lt2>
      <a:accent1>
        <a:srgbClr val="0069A5"/>
      </a:accent1>
      <a:accent2>
        <a:srgbClr val="00A550"/>
      </a:accent2>
      <a:accent3>
        <a:srgbClr val="F59632"/>
      </a:accent3>
      <a:accent4>
        <a:srgbClr val="FAC86E"/>
      </a:accent4>
      <a:accent5>
        <a:srgbClr val="0087A5"/>
      </a:accent5>
      <a:accent6>
        <a:srgbClr val="283782"/>
      </a:accent6>
      <a:hlink>
        <a:srgbClr val="00786E"/>
      </a:hlink>
      <a:folHlink>
        <a:srgbClr val="824B96"/>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966</Words>
  <Application>Microsoft Office PowerPoint</Application>
  <PresentationFormat>Breedbeeld</PresentationFormat>
  <Paragraphs>284</Paragraphs>
  <Slides>34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34</vt:i4>
      </vt:variant>
    </vt:vector>
  </HeadingPairs>
  <TitlesOfParts>
    <vt:vector size="38" baseType="lpstr">
      <vt:lpstr>Arial</vt:lpstr>
      <vt:lpstr>Calibri</vt:lpstr>
      <vt:lpstr>Symbol</vt:lpstr>
      <vt:lpstr>Office Theme</vt:lpstr>
      <vt:lpstr>EQUITY in provision of Kidney Care</vt:lpstr>
      <vt:lpstr>EQUITY</vt:lpstr>
      <vt:lpstr>EQUITY</vt:lpstr>
      <vt:lpstr>EQUITY</vt:lpstr>
      <vt:lpstr>EQUITY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EQUITY</vt:lpstr>
      <vt:lpstr>PowerPoint-presentatie</vt:lpstr>
      <vt:lpstr>PowerPoint-presentatie</vt:lpstr>
      <vt:lpstr>PowerPoint-presentatie</vt:lpstr>
      <vt:lpstr>PowerPoint-presentatie</vt:lpstr>
      <vt:lpstr>PowerPoint-presentatie</vt:lpstr>
      <vt:lpstr>PowerPoint-presentatie</vt:lpstr>
      <vt:lpstr>PowerPoint-presentatie</vt:lpstr>
      <vt:lpstr>RRT Funding in selected countries</vt:lpstr>
      <vt:lpstr>AVAILABILITY</vt:lpstr>
      <vt:lpstr>AVAILABILITY</vt:lpstr>
      <vt:lpstr>AVAILABILITY</vt:lpstr>
      <vt:lpstr>AVAILABILITY</vt:lpstr>
      <vt:lpstr>AVAILABILITY</vt:lpstr>
      <vt:lpstr>AFFORDABILITY/ACCEPTABILITY</vt:lpstr>
      <vt:lpstr>AFFORDABILITY/ACCEPTABILITY</vt:lpstr>
      <vt:lpstr>AFFORDABILITY/ACCEPTABILITY</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provision of Kidney Care</dc:title>
  <dc:creator>Wim Van Biesen</dc:creator>
  <cp:lastModifiedBy>Wim Van Biesen</cp:lastModifiedBy>
  <cp:revision>11</cp:revision>
  <dcterms:created xsi:type="dcterms:W3CDTF">2019-03-05T20:24:26Z</dcterms:created>
  <dcterms:modified xsi:type="dcterms:W3CDTF">2019-03-06T09:29:49Z</dcterms:modified>
</cp:coreProperties>
</file>